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5"/>
  </p:notesMasterIdLst>
  <p:sldIdLst>
    <p:sldId id="608" r:id="rId4"/>
    <p:sldId id="341" r:id="rId5"/>
    <p:sldId id="591" r:id="rId6"/>
    <p:sldId id="301" r:id="rId7"/>
    <p:sldId id="613" r:id="rId8"/>
    <p:sldId id="283" r:id="rId9"/>
    <p:sldId id="305" r:id="rId10"/>
    <p:sldId id="609" r:id="rId11"/>
    <p:sldId id="592" r:id="rId12"/>
    <p:sldId id="400" r:id="rId13"/>
    <p:sldId id="572" r:id="rId14"/>
    <p:sldId id="555" r:id="rId15"/>
    <p:sldId id="472" r:id="rId16"/>
    <p:sldId id="387" r:id="rId17"/>
    <p:sldId id="590" r:id="rId18"/>
    <p:sldId id="475" r:id="rId19"/>
    <p:sldId id="564" r:id="rId20"/>
    <p:sldId id="307" r:id="rId21"/>
    <p:sldId id="611" r:id="rId22"/>
    <p:sldId id="612" r:id="rId23"/>
    <p:sldId id="61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4"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Sheet1!$B$3</c:f>
              <c:strCache>
                <c:ptCount val="1"/>
                <c:pt idx="0">
                  <c:v>Motorways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#,##0</c:formatCode>
                <c:ptCount val="1"/>
                <c:pt idx="0">
                  <c:v>2471</c:v>
                </c:pt>
              </c:numCache>
            </c:numRef>
          </c:val>
          <c:extLst>
            <c:ext xmlns:c16="http://schemas.microsoft.com/office/drawing/2014/chart" uri="{C3380CC4-5D6E-409C-BE32-E72D297353CC}">
              <c16:uniqueId val="{00000000-B123-4CAD-8469-64CBEA762C42}"/>
            </c:ext>
          </c:extLst>
        </c:ser>
        <c:ser>
          <c:idx val="0"/>
          <c:order val="1"/>
          <c:tx>
            <c:strRef>
              <c:f>Sheet1!$C$3</c:f>
              <c:strCache>
                <c:ptCount val="1"/>
                <c:pt idx="0">
                  <c:v>Expressway</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Sheet1!$C$4</c:f>
              <c:numCache>
                <c:formatCode>General</c:formatCode>
                <c:ptCount val="1"/>
                <c:pt idx="0">
                  <c:v>428</c:v>
                </c:pt>
              </c:numCache>
            </c:numRef>
          </c:val>
          <c:extLst>
            <c:ext xmlns:c16="http://schemas.microsoft.com/office/drawing/2014/chart" uri="{C3380CC4-5D6E-409C-BE32-E72D297353CC}">
              <c16:uniqueId val="{00000001-B123-4CAD-8469-64CBEA762C42}"/>
            </c:ext>
          </c:extLst>
        </c:ser>
        <c:ser>
          <c:idx val="2"/>
          <c:order val="2"/>
          <c:tx>
            <c:strRef>
              <c:f>Sheet1!$D$3</c:f>
              <c:strCache>
                <c:ptCount val="1"/>
                <c:pt idx="0">
                  <c:v>National Highways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Sheet1!$D$4</c:f>
              <c:numCache>
                <c:formatCode>#,##0</c:formatCode>
                <c:ptCount val="1"/>
                <c:pt idx="0">
                  <c:v>10500</c:v>
                </c:pt>
              </c:numCache>
            </c:numRef>
          </c:val>
          <c:extLst>
            <c:ext xmlns:c16="http://schemas.microsoft.com/office/drawing/2014/chart" uri="{C3380CC4-5D6E-409C-BE32-E72D297353CC}">
              <c16:uniqueId val="{00000002-B123-4CAD-8469-64CBEA762C42}"/>
            </c:ext>
          </c:extLst>
        </c:ser>
        <c:ser>
          <c:idx val="3"/>
          <c:order val="3"/>
          <c:tx>
            <c:strRef>
              <c:f>Sheet1!$E$3</c:f>
              <c:strCache>
                <c:ptCount val="1"/>
                <c:pt idx="0">
                  <c:v>Highways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Sheet1!$E$4</c:f>
              <c:numCache>
                <c:formatCode>#,##0</c:formatCode>
                <c:ptCount val="1"/>
                <c:pt idx="0">
                  <c:v>21672</c:v>
                </c:pt>
              </c:numCache>
            </c:numRef>
          </c:val>
          <c:extLst>
            <c:ext xmlns:c16="http://schemas.microsoft.com/office/drawing/2014/chart" uri="{C3380CC4-5D6E-409C-BE32-E72D297353CC}">
              <c16:uniqueId val="{00000003-B123-4CAD-8469-64CBEA762C42}"/>
            </c:ext>
          </c:extLst>
        </c:ser>
        <c:ser>
          <c:idx val="4"/>
          <c:order val="4"/>
          <c:tx>
            <c:strRef>
              <c:f>Sheet1!$F$3</c:f>
              <c:strCache>
                <c:ptCount val="1"/>
                <c:pt idx="0">
                  <c:v>Primary Road</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Sheet1!$F$4</c:f>
              <c:numCache>
                <c:formatCode>#,##0</c:formatCode>
                <c:ptCount val="1"/>
                <c:pt idx="0">
                  <c:v>4388</c:v>
                </c:pt>
              </c:numCache>
            </c:numRef>
          </c:val>
          <c:extLst>
            <c:ext xmlns:c16="http://schemas.microsoft.com/office/drawing/2014/chart" uri="{C3380CC4-5D6E-409C-BE32-E72D297353CC}">
              <c16:uniqueId val="{00000004-B123-4CAD-8469-64CBEA762C42}"/>
            </c:ext>
          </c:extLst>
        </c:ser>
        <c:ser>
          <c:idx val="5"/>
          <c:order val="5"/>
          <c:tx>
            <c:strRef>
              <c:f>Sheet1!$G$3</c:f>
              <c:strCache>
                <c:ptCount val="1"/>
                <c:pt idx="0">
                  <c:v>Secondary Roads</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Sheet1!$G$4</c:f>
              <c:numCache>
                <c:formatCode>#,##0</c:formatCode>
                <c:ptCount val="1"/>
                <c:pt idx="0">
                  <c:v>87764</c:v>
                </c:pt>
              </c:numCache>
            </c:numRef>
          </c:val>
          <c:extLst>
            <c:ext xmlns:c16="http://schemas.microsoft.com/office/drawing/2014/chart" uri="{C3380CC4-5D6E-409C-BE32-E72D297353CC}">
              <c16:uniqueId val="{00000005-B123-4CAD-8469-64CBEA762C42}"/>
            </c:ext>
          </c:extLst>
        </c:ser>
        <c:ser>
          <c:idx val="6"/>
          <c:order val="6"/>
          <c:tx>
            <c:strRef>
              <c:f>Sheet1!$H$3</c:f>
              <c:strCache>
                <c:ptCount val="1"/>
                <c:pt idx="0">
                  <c:v>Local Road</c:v>
                </c:pt>
              </c:strCache>
            </c:strRef>
          </c:tx>
          <c:spPr>
            <a:solidFill>
              <a:schemeClr val="tx1">
                <a:lumMod val="50000"/>
                <a:lumOff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Sheet1!$H$4</c:f>
              <c:numCache>
                <c:formatCode>#,##0</c:formatCode>
                <c:ptCount val="1"/>
                <c:pt idx="0">
                  <c:v>373525</c:v>
                </c:pt>
              </c:numCache>
            </c:numRef>
          </c:val>
          <c:extLst>
            <c:ext xmlns:c16="http://schemas.microsoft.com/office/drawing/2014/chart" uri="{C3380CC4-5D6E-409C-BE32-E72D297353CC}">
              <c16:uniqueId val="{00000006-B123-4CAD-8469-64CBEA762C42}"/>
            </c:ext>
          </c:extLst>
        </c:ser>
        <c:ser>
          <c:idx val="7"/>
          <c:order val="7"/>
          <c:tx>
            <c:strRef>
              <c:f>Sheet1!$I$3</c:f>
              <c:strCache>
                <c:ptCount val="1"/>
                <c:pt idx="0">
                  <c:v>Metro Road</c:v>
                </c:pt>
              </c:strCache>
            </c:strRef>
          </c:tx>
          <c:spPr>
            <a:solidFill>
              <a:schemeClr val="accent2">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Sheet1!$I$4</c:f>
              <c:numCache>
                <c:formatCode>General</c:formatCode>
                <c:ptCount val="1"/>
                <c:pt idx="0">
                  <c:v>77</c:v>
                </c:pt>
              </c:numCache>
            </c:numRef>
          </c:val>
          <c:extLst>
            <c:ext xmlns:c16="http://schemas.microsoft.com/office/drawing/2014/chart" uri="{C3380CC4-5D6E-409C-BE32-E72D297353CC}">
              <c16:uniqueId val="{00000007-B123-4CAD-8469-64CBEA762C42}"/>
            </c:ext>
          </c:extLst>
        </c:ser>
        <c:dLbls>
          <c:showLegendKey val="0"/>
          <c:showVal val="1"/>
          <c:showCatName val="0"/>
          <c:showSerName val="0"/>
          <c:showPercent val="0"/>
          <c:showBubbleSize val="0"/>
        </c:dLbls>
        <c:gapWidth val="150"/>
        <c:shape val="box"/>
        <c:axId val="299090216"/>
        <c:axId val="296317984"/>
        <c:axId val="0"/>
      </c:bar3DChart>
      <c:catAx>
        <c:axId val="299090216"/>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317984"/>
        <c:crosses val="autoZero"/>
        <c:auto val="1"/>
        <c:lblAlgn val="ctr"/>
        <c:lblOffset val="100"/>
        <c:noMultiLvlLbl val="0"/>
      </c:catAx>
      <c:valAx>
        <c:axId val="296317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9090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[District Wise Roads Length.xlsx]Sheet14!PivotTable15</c:name>
    <c:fmtId val="-1"/>
  </c:pivotSource>
  <c:chart>
    <c:autoTitleDeleted val="1"/>
    <c:pivotFmts>
      <c:pivotFmt>
        <c:idx val="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manualLayout>
          <c:layoutTarget val="inner"/>
          <c:xMode val="edge"/>
          <c:yMode val="edge"/>
          <c:x val="0.10545418235764006"/>
          <c:y val="2.222083682370159E-2"/>
          <c:w val="0.8713574118452585"/>
          <c:h val="0.70344469787682895"/>
        </c:manualLayout>
      </c:layout>
      <c:barChart>
        <c:barDir val="col"/>
        <c:grouping val="clustered"/>
        <c:varyColors val="0"/>
        <c:ser>
          <c:idx val="0"/>
          <c:order val="0"/>
          <c:tx>
            <c:strRef>
              <c:f>Sheet14!$B$3</c:f>
              <c:strCache>
                <c:ptCount val="1"/>
                <c:pt idx="0">
                  <c:v>Total</c:v>
                </c:pt>
              </c:strCache>
            </c:strRef>
          </c:tx>
          <c:spPr>
            <a:solidFill>
              <a:srgbClr val="4F81BD"/>
            </a:solidFill>
            <a:ln>
              <a:noFill/>
            </a:ln>
            <a:effectLst/>
          </c:spPr>
          <c:invertIfNegative val="0"/>
          <c:cat>
            <c:strRef>
              <c:f>Sheet14!$A$4:$A$12</c:f>
              <c:strCache>
                <c:ptCount val="8"/>
                <c:pt idx="0">
                  <c:v>Azad Jammu And Kashmir</c:v>
                </c:pt>
                <c:pt idx="1">
                  <c:v>Balochistan</c:v>
                </c:pt>
                <c:pt idx="2">
                  <c:v>Federally Administered Tribal Areas Fata</c:v>
                </c:pt>
                <c:pt idx="3">
                  <c:v>Gilgit Baltistan</c:v>
                </c:pt>
                <c:pt idx="4">
                  <c:v>Islamabad Capital Territory</c:v>
                </c:pt>
                <c:pt idx="5">
                  <c:v>Khyber Pakhtunkhwa</c:v>
                </c:pt>
                <c:pt idx="6">
                  <c:v>Punjab</c:v>
                </c:pt>
                <c:pt idx="7">
                  <c:v>Sindh</c:v>
                </c:pt>
              </c:strCache>
            </c:strRef>
          </c:cat>
          <c:val>
            <c:numRef>
              <c:f>Sheet14!$B$4:$B$12</c:f>
              <c:numCache>
                <c:formatCode>General</c:formatCode>
                <c:ptCount val="8"/>
                <c:pt idx="0">
                  <c:v>10656</c:v>
                </c:pt>
                <c:pt idx="1">
                  <c:v>45724</c:v>
                </c:pt>
                <c:pt idx="2">
                  <c:v>13012</c:v>
                </c:pt>
                <c:pt idx="3">
                  <c:v>6419</c:v>
                </c:pt>
                <c:pt idx="4">
                  <c:v>6287</c:v>
                </c:pt>
                <c:pt idx="5">
                  <c:v>45963</c:v>
                </c:pt>
                <c:pt idx="6">
                  <c:v>281196</c:v>
                </c:pt>
                <c:pt idx="7">
                  <c:v>92167</c:v>
                </c:pt>
              </c:numCache>
            </c:numRef>
          </c:val>
          <c:extLst>
            <c:ext xmlns:c16="http://schemas.microsoft.com/office/drawing/2014/chart" uri="{C3380CC4-5D6E-409C-BE32-E72D297353CC}">
              <c16:uniqueId val="{00000000-482A-4BCB-B0AD-2C1013AE113C}"/>
            </c:ext>
          </c:extLst>
        </c:ser>
        <c:dLbls>
          <c:showLegendKey val="0"/>
          <c:showVal val="0"/>
          <c:showCatName val="0"/>
          <c:showSerName val="0"/>
          <c:showPercent val="0"/>
          <c:showBubbleSize val="0"/>
        </c:dLbls>
        <c:gapWidth val="150"/>
        <c:axId val="1823599648"/>
        <c:axId val="1823595296"/>
      </c:barChart>
      <c:catAx>
        <c:axId val="182359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3595296"/>
        <c:crosses val="autoZero"/>
        <c:auto val="1"/>
        <c:lblAlgn val="ctr"/>
        <c:lblOffset val="100"/>
        <c:noMultiLvlLbl val="0"/>
      </c:catAx>
      <c:valAx>
        <c:axId val="1823595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Road Length (km)</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3599648"/>
        <c:crosses val="autoZero"/>
        <c:crossBetween val="between"/>
      </c:valAx>
      <c:dTable>
        <c:showHorzBorder val="1"/>
        <c:showVertBorder val="1"/>
        <c:showOutline val="1"/>
        <c:showKeys val="1"/>
        <c:spPr>
          <a:noFill/>
          <a:ln w="9525" cap="flat" cmpd="sng" algn="ctr">
            <a:solidFill>
              <a:sysClr val="windowText" lastClr="000000"/>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10-02T15:02:12.104" idx="3">
    <p:pos x="7436" y="3238"/>
    <p:text>South Asia Paksitan Terminal SAPT</p:text>
    <p:extLst>
      <p:ext uri="{C676402C-5697-4E1C-873F-D02D1690AC5C}">
        <p15:threadingInfo xmlns:p15="http://schemas.microsoft.com/office/powerpoint/2012/main" timeZoneBias="-300"/>
      </p:ext>
    </p:extLst>
  </p:cm>
  <p:cm authorId="1" dt="2020-10-02T15:03:38.227" idx="4">
    <p:pos x="5458" y="3398"/>
    <p:text>FIATA  Bill of Laden and Way Bill</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21C44-DA74-4AF0-A8EB-CF680CD522A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6FA84AA-7DBE-4F9D-A1D3-B95764278A56}">
      <dgm:prSet phldrT="[Text]"/>
      <dgm:spPr/>
      <dgm:t>
        <a:bodyPr/>
        <a:lstStyle/>
        <a:p>
          <a:r>
            <a:rPr lang="en-US" dirty="0"/>
            <a:t>Roads</a:t>
          </a:r>
        </a:p>
      </dgm:t>
    </dgm:pt>
    <dgm:pt modelId="{E59987FB-43F0-4C9A-8603-70CB64EB38EC}" type="parTrans" cxnId="{35D838F8-E4E7-4804-8F7E-0879B29D91B9}">
      <dgm:prSet/>
      <dgm:spPr/>
      <dgm:t>
        <a:bodyPr/>
        <a:lstStyle/>
        <a:p>
          <a:endParaRPr lang="en-US"/>
        </a:p>
      </dgm:t>
    </dgm:pt>
    <dgm:pt modelId="{1399B138-BB0C-4FB3-99F6-785E05043678}" type="sibTrans" cxnId="{35D838F8-E4E7-4804-8F7E-0879B29D91B9}">
      <dgm:prSet/>
      <dgm:spPr/>
      <dgm:t>
        <a:bodyPr/>
        <a:lstStyle/>
        <a:p>
          <a:endParaRPr lang="en-US"/>
        </a:p>
      </dgm:t>
    </dgm:pt>
    <dgm:pt modelId="{3175DEF5-498F-4429-AB8A-83586D915199}">
      <dgm:prSet phldrT="[Text]"/>
      <dgm:spPr/>
      <dgm:t>
        <a:bodyPr/>
        <a:lstStyle/>
        <a:p>
          <a:r>
            <a:rPr lang="en-US" dirty="0"/>
            <a:t>Aviation</a:t>
          </a:r>
        </a:p>
      </dgm:t>
    </dgm:pt>
    <dgm:pt modelId="{94F3D674-133D-4B2E-994E-06EB2A708666}" type="parTrans" cxnId="{114C68B4-5233-4E30-B3CE-EC5A7602D8BC}">
      <dgm:prSet/>
      <dgm:spPr/>
      <dgm:t>
        <a:bodyPr/>
        <a:lstStyle/>
        <a:p>
          <a:endParaRPr lang="en-US"/>
        </a:p>
      </dgm:t>
    </dgm:pt>
    <dgm:pt modelId="{3A2C0F04-22F0-472A-9DEC-58E5C0BADC3E}" type="sibTrans" cxnId="{114C68B4-5233-4E30-B3CE-EC5A7602D8BC}">
      <dgm:prSet/>
      <dgm:spPr/>
      <dgm:t>
        <a:bodyPr/>
        <a:lstStyle/>
        <a:p>
          <a:endParaRPr lang="en-US"/>
        </a:p>
      </dgm:t>
    </dgm:pt>
    <dgm:pt modelId="{0FB6BC99-03AD-46EF-AEEE-66E999C660EA}">
      <dgm:prSet phldrT="[Text]"/>
      <dgm:spPr/>
      <dgm:t>
        <a:bodyPr/>
        <a:lstStyle/>
        <a:p>
          <a:r>
            <a:rPr lang="en-US" dirty="0"/>
            <a:t>Inland water</a:t>
          </a:r>
        </a:p>
      </dgm:t>
    </dgm:pt>
    <dgm:pt modelId="{461591FC-D4B6-4160-BA88-195B207A7235}" type="parTrans" cxnId="{E7DAF0FF-FA24-48F1-853F-21F96ADACCE2}">
      <dgm:prSet/>
      <dgm:spPr/>
      <dgm:t>
        <a:bodyPr/>
        <a:lstStyle/>
        <a:p>
          <a:endParaRPr lang="en-US"/>
        </a:p>
      </dgm:t>
    </dgm:pt>
    <dgm:pt modelId="{13F3CD2C-6F7F-4E09-A856-E8B0193371DA}" type="sibTrans" cxnId="{E7DAF0FF-FA24-48F1-853F-21F96ADACCE2}">
      <dgm:prSet/>
      <dgm:spPr/>
      <dgm:t>
        <a:bodyPr/>
        <a:lstStyle/>
        <a:p>
          <a:endParaRPr lang="en-US"/>
        </a:p>
      </dgm:t>
    </dgm:pt>
    <dgm:pt modelId="{1B411B63-6657-41A3-ABCC-9D1A2E0B7D1E}">
      <dgm:prSet phldrT="[Text]"/>
      <dgm:spPr/>
      <dgm:t>
        <a:bodyPr/>
        <a:lstStyle/>
        <a:p>
          <a:r>
            <a:rPr lang="en-US" dirty="0"/>
            <a:t>Ports &amp; Shipping</a:t>
          </a:r>
        </a:p>
      </dgm:t>
    </dgm:pt>
    <dgm:pt modelId="{65083559-5562-41AB-BF64-C1A13B4AF483}" type="parTrans" cxnId="{C2C5859B-4E64-49B1-8BEE-4A3874FC55F8}">
      <dgm:prSet/>
      <dgm:spPr/>
      <dgm:t>
        <a:bodyPr/>
        <a:lstStyle/>
        <a:p>
          <a:endParaRPr lang="en-US"/>
        </a:p>
      </dgm:t>
    </dgm:pt>
    <dgm:pt modelId="{0828D84B-F962-4899-A584-78B96E582600}" type="sibTrans" cxnId="{C2C5859B-4E64-49B1-8BEE-4A3874FC55F8}">
      <dgm:prSet/>
      <dgm:spPr/>
      <dgm:t>
        <a:bodyPr/>
        <a:lstStyle/>
        <a:p>
          <a:endParaRPr lang="en-US"/>
        </a:p>
      </dgm:t>
    </dgm:pt>
    <dgm:pt modelId="{D487592D-84BF-411F-A936-9869369FFA47}">
      <dgm:prSet phldrT="[Text]"/>
      <dgm:spPr/>
      <dgm:t>
        <a:bodyPr/>
        <a:lstStyle/>
        <a:p>
          <a:r>
            <a:rPr lang="en-US" dirty="0"/>
            <a:t>Railway</a:t>
          </a:r>
        </a:p>
      </dgm:t>
    </dgm:pt>
    <dgm:pt modelId="{C1DC6338-229D-4E02-BA56-9751018B3658}" type="parTrans" cxnId="{3C394B9B-A6A5-40CB-ACCF-B75905F25B71}">
      <dgm:prSet/>
      <dgm:spPr/>
      <dgm:t>
        <a:bodyPr/>
        <a:lstStyle/>
        <a:p>
          <a:endParaRPr lang="en-US"/>
        </a:p>
      </dgm:t>
    </dgm:pt>
    <dgm:pt modelId="{E1B74A02-1212-4821-A70A-311EB1BDEF66}" type="sibTrans" cxnId="{3C394B9B-A6A5-40CB-ACCF-B75905F25B71}">
      <dgm:prSet/>
      <dgm:spPr/>
      <dgm:t>
        <a:bodyPr/>
        <a:lstStyle/>
        <a:p>
          <a:endParaRPr lang="en-US"/>
        </a:p>
      </dgm:t>
    </dgm:pt>
    <dgm:pt modelId="{944C9217-71AA-4FA4-9489-71138A567EF9}" type="pres">
      <dgm:prSet presAssocID="{50B21C44-DA74-4AF0-A8EB-CF680CD522A5}" presName="cycle" presStyleCnt="0">
        <dgm:presLayoutVars>
          <dgm:dir/>
          <dgm:resizeHandles val="exact"/>
        </dgm:presLayoutVars>
      </dgm:prSet>
      <dgm:spPr/>
    </dgm:pt>
    <dgm:pt modelId="{AFB271FF-EFC2-4520-926B-D741BF73DE55}" type="pres">
      <dgm:prSet presAssocID="{76FA84AA-7DBE-4F9D-A1D3-B95764278A56}" presName="node" presStyleLbl="node1" presStyleIdx="0" presStyleCnt="5">
        <dgm:presLayoutVars>
          <dgm:bulletEnabled val="1"/>
        </dgm:presLayoutVars>
      </dgm:prSet>
      <dgm:spPr/>
    </dgm:pt>
    <dgm:pt modelId="{A31E6601-489F-4246-AF42-0656A3067155}" type="pres">
      <dgm:prSet presAssocID="{1399B138-BB0C-4FB3-99F6-785E05043678}" presName="sibTrans" presStyleLbl="sibTrans2D1" presStyleIdx="0" presStyleCnt="5"/>
      <dgm:spPr/>
    </dgm:pt>
    <dgm:pt modelId="{2008EB9B-3F4E-4176-882C-6E5CB3F3D3FE}" type="pres">
      <dgm:prSet presAssocID="{1399B138-BB0C-4FB3-99F6-785E05043678}" presName="connectorText" presStyleLbl="sibTrans2D1" presStyleIdx="0" presStyleCnt="5"/>
      <dgm:spPr/>
    </dgm:pt>
    <dgm:pt modelId="{57431A24-381F-4414-8A54-A06F730CD543}" type="pres">
      <dgm:prSet presAssocID="{3175DEF5-498F-4429-AB8A-83586D915199}" presName="node" presStyleLbl="node1" presStyleIdx="1" presStyleCnt="5">
        <dgm:presLayoutVars>
          <dgm:bulletEnabled val="1"/>
        </dgm:presLayoutVars>
      </dgm:prSet>
      <dgm:spPr/>
    </dgm:pt>
    <dgm:pt modelId="{7B50D103-1A36-4E02-BE05-071160331434}" type="pres">
      <dgm:prSet presAssocID="{3A2C0F04-22F0-472A-9DEC-58E5C0BADC3E}" presName="sibTrans" presStyleLbl="sibTrans2D1" presStyleIdx="1" presStyleCnt="5"/>
      <dgm:spPr/>
    </dgm:pt>
    <dgm:pt modelId="{0D3F2021-4A26-40B9-8E0B-CDD3C60DF212}" type="pres">
      <dgm:prSet presAssocID="{3A2C0F04-22F0-472A-9DEC-58E5C0BADC3E}" presName="connectorText" presStyleLbl="sibTrans2D1" presStyleIdx="1" presStyleCnt="5"/>
      <dgm:spPr/>
    </dgm:pt>
    <dgm:pt modelId="{7C74FA28-2C5F-4C98-BA55-47F34EDBF1E6}" type="pres">
      <dgm:prSet presAssocID="{0FB6BC99-03AD-46EF-AEEE-66E999C660EA}" presName="node" presStyleLbl="node1" presStyleIdx="2" presStyleCnt="5">
        <dgm:presLayoutVars>
          <dgm:bulletEnabled val="1"/>
        </dgm:presLayoutVars>
      </dgm:prSet>
      <dgm:spPr/>
    </dgm:pt>
    <dgm:pt modelId="{5820DEF0-92C8-428B-806C-9645C73A5210}" type="pres">
      <dgm:prSet presAssocID="{13F3CD2C-6F7F-4E09-A856-E8B0193371DA}" presName="sibTrans" presStyleLbl="sibTrans2D1" presStyleIdx="2" presStyleCnt="5"/>
      <dgm:spPr/>
    </dgm:pt>
    <dgm:pt modelId="{E23480C3-4219-4F1D-A805-262BF2968B27}" type="pres">
      <dgm:prSet presAssocID="{13F3CD2C-6F7F-4E09-A856-E8B0193371DA}" presName="connectorText" presStyleLbl="sibTrans2D1" presStyleIdx="2" presStyleCnt="5"/>
      <dgm:spPr/>
    </dgm:pt>
    <dgm:pt modelId="{F49EC5A5-6E37-4929-9ED9-171B95F78906}" type="pres">
      <dgm:prSet presAssocID="{1B411B63-6657-41A3-ABCC-9D1A2E0B7D1E}" presName="node" presStyleLbl="node1" presStyleIdx="3" presStyleCnt="5">
        <dgm:presLayoutVars>
          <dgm:bulletEnabled val="1"/>
        </dgm:presLayoutVars>
      </dgm:prSet>
      <dgm:spPr/>
    </dgm:pt>
    <dgm:pt modelId="{59D9BFB3-5BE9-4A7C-B226-643A405DBF4A}" type="pres">
      <dgm:prSet presAssocID="{0828D84B-F962-4899-A584-78B96E582600}" presName="sibTrans" presStyleLbl="sibTrans2D1" presStyleIdx="3" presStyleCnt="5"/>
      <dgm:spPr/>
    </dgm:pt>
    <dgm:pt modelId="{124F4A5B-ED1A-4E2E-BA5F-EC053D29F38D}" type="pres">
      <dgm:prSet presAssocID="{0828D84B-F962-4899-A584-78B96E582600}" presName="connectorText" presStyleLbl="sibTrans2D1" presStyleIdx="3" presStyleCnt="5"/>
      <dgm:spPr/>
    </dgm:pt>
    <dgm:pt modelId="{A4B2B44B-785B-49B9-A54E-99C0AA02FDF2}" type="pres">
      <dgm:prSet presAssocID="{D487592D-84BF-411F-A936-9869369FFA47}" presName="node" presStyleLbl="node1" presStyleIdx="4" presStyleCnt="5">
        <dgm:presLayoutVars>
          <dgm:bulletEnabled val="1"/>
        </dgm:presLayoutVars>
      </dgm:prSet>
      <dgm:spPr/>
    </dgm:pt>
    <dgm:pt modelId="{63F2CF97-8F2B-4A5F-B831-E7638EEE7ED3}" type="pres">
      <dgm:prSet presAssocID="{E1B74A02-1212-4821-A70A-311EB1BDEF66}" presName="sibTrans" presStyleLbl="sibTrans2D1" presStyleIdx="4" presStyleCnt="5"/>
      <dgm:spPr/>
    </dgm:pt>
    <dgm:pt modelId="{3E7DB381-94AF-4FD7-A61B-24EF0E15BC6B}" type="pres">
      <dgm:prSet presAssocID="{E1B74A02-1212-4821-A70A-311EB1BDEF66}" presName="connectorText" presStyleLbl="sibTrans2D1" presStyleIdx="4" presStyleCnt="5"/>
      <dgm:spPr/>
    </dgm:pt>
  </dgm:ptLst>
  <dgm:cxnLst>
    <dgm:cxn modelId="{C40D940E-B5F7-49CA-A12A-803798E987FD}" type="presOf" srcId="{0828D84B-F962-4899-A584-78B96E582600}" destId="{59D9BFB3-5BE9-4A7C-B226-643A405DBF4A}" srcOrd="0" destOrd="0" presId="urn:microsoft.com/office/officeart/2005/8/layout/cycle2"/>
    <dgm:cxn modelId="{80989D19-1076-43DE-BD38-535CD796C642}" type="presOf" srcId="{13F3CD2C-6F7F-4E09-A856-E8B0193371DA}" destId="{E23480C3-4219-4F1D-A805-262BF2968B27}" srcOrd="1" destOrd="0" presId="urn:microsoft.com/office/officeart/2005/8/layout/cycle2"/>
    <dgm:cxn modelId="{32766A2D-2ACD-42CC-9D64-84ADA8D873D5}" type="presOf" srcId="{3A2C0F04-22F0-472A-9DEC-58E5C0BADC3E}" destId="{7B50D103-1A36-4E02-BE05-071160331434}" srcOrd="0" destOrd="0" presId="urn:microsoft.com/office/officeart/2005/8/layout/cycle2"/>
    <dgm:cxn modelId="{5BC88E32-5B78-4068-94B0-F6D33C71044C}" type="presOf" srcId="{50B21C44-DA74-4AF0-A8EB-CF680CD522A5}" destId="{944C9217-71AA-4FA4-9489-71138A567EF9}" srcOrd="0" destOrd="0" presId="urn:microsoft.com/office/officeart/2005/8/layout/cycle2"/>
    <dgm:cxn modelId="{887CA433-50FF-4AB1-81B1-64645FBF37F7}" type="presOf" srcId="{1B411B63-6657-41A3-ABCC-9D1A2E0B7D1E}" destId="{F49EC5A5-6E37-4929-9ED9-171B95F78906}" srcOrd="0" destOrd="0" presId="urn:microsoft.com/office/officeart/2005/8/layout/cycle2"/>
    <dgm:cxn modelId="{D7A25235-BE18-42BD-9092-F0CECAFDC01C}" type="presOf" srcId="{D487592D-84BF-411F-A936-9869369FFA47}" destId="{A4B2B44B-785B-49B9-A54E-99C0AA02FDF2}" srcOrd="0" destOrd="0" presId="urn:microsoft.com/office/officeart/2005/8/layout/cycle2"/>
    <dgm:cxn modelId="{D5022F5C-AF9B-4047-AB01-60469E809BC3}" type="presOf" srcId="{1399B138-BB0C-4FB3-99F6-785E05043678}" destId="{2008EB9B-3F4E-4176-882C-6E5CB3F3D3FE}" srcOrd="1" destOrd="0" presId="urn:microsoft.com/office/officeart/2005/8/layout/cycle2"/>
    <dgm:cxn modelId="{70A65E68-F099-4D37-9817-250F23FAD89C}" type="presOf" srcId="{0FB6BC99-03AD-46EF-AEEE-66E999C660EA}" destId="{7C74FA28-2C5F-4C98-BA55-47F34EDBF1E6}" srcOrd="0" destOrd="0" presId="urn:microsoft.com/office/officeart/2005/8/layout/cycle2"/>
    <dgm:cxn modelId="{9BD59B6F-5460-41BF-AD4C-FC855934A8E6}" type="presOf" srcId="{E1B74A02-1212-4821-A70A-311EB1BDEF66}" destId="{3E7DB381-94AF-4FD7-A61B-24EF0E15BC6B}" srcOrd="1" destOrd="0" presId="urn:microsoft.com/office/officeart/2005/8/layout/cycle2"/>
    <dgm:cxn modelId="{27FA9A54-C048-4992-9AFC-9142CFB47949}" type="presOf" srcId="{3A2C0F04-22F0-472A-9DEC-58E5C0BADC3E}" destId="{0D3F2021-4A26-40B9-8E0B-CDD3C60DF212}" srcOrd="1" destOrd="0" presId="urn:microsoft.com/office/officeart/2005/8/layout/cycle2"/>
    <dgm:cxn modelId="{B1780379-7329-48D8-BFEF-DE8EE8BF1CC1}" type="presOf" srcId="{13F3CD2C-6F7F-4E09-A856-E8B0193371DA}" destId="{5820DEF0-92C8-428B-806C-9645C73A5210}" srcOrd="0" destOrd="0" presId="urn:microsoft.com/office/officeart/2005/8/layout/cycle2"/>
    <dgm:cxn modelId="{5CC8C58B-7159-4219-8089-321B7D4D031E}" type="presOf" srcId="{3175DEF5-498F-4429-AB8A-83586D915199}" destId="{57431A24-381F-4414-8A54-A06F730CD543}" srcOrd="0" destOrd="0" presId="urn:microsoft.com/office/officeart/2005/8/layout/cycle2"/>
    <dgm:cxn modelId="{B5C8D58C-544E-4650-9C20-2612F7CEF102}" type="presOf" srcId="{76FA84AA-7DBE-4F9D-A1D3-B95764278A56}" destId="{AFB271FF-EFC2-4520-926B-D741BF73DE55}" srcOrd="0" destOrd="0" presId="urn:microsoft.com/office/officeart/2005/8/layout/cycle2"/>
    <dgm:cxn modelId="{3C394B9B-A6A5-40CB-ACCF-B75905F25B71}" srcId="{50B21C44-DA74-4AF0-A8EB-CF680CD522A5}" destId="{D487592D-84BF-411F-A936-9869369FFA47}" srcOrd="4" destOrd="0" parTransId="{C1DC6338-229D-4E02-BA56-9751018B3658}" sibTransId="{E1B74A02-1212-4821-A70A-311EB1BDEF66}"/>
    <dgm:cxn modelId="{C2C5859B-4E64-49B1-8BEE-4A3874FC55F8}" srcId="{50B21C44-DA74-4AF0-A8EB-CF680CD522A5}" destId="{1B411B63-6657-41A3-ABCC-9D1A2E0B7D1E}" srcOrd="3" destOrd="0" parTransId="{65083559-5562-41AB-BF64-C1A13B4AF483}" sibTransId="{0828D84B-F962-4899-A584-78B96E582600}"/>
    <dgm:cxn modelId="{114C68B4-5233-4E30-B3CE-EC5A7602D8BC}" srcId="{50B21C44-DA74-4AF0-A8EB-CF680CD522A5}" destId="{3175DEF5-498F-4429-AB8A-83586D915199}" srcOrd="1" destOrd="0" parTransId="{94F3D674-133D-4B2E-994E-06EB2A708666}" sibTransId="{3A2C0F04-22F0-472A-9DEC-58E5C0BADC3E}"/>
    <dgm:cxn modelId="{9F0825B7-01B5-4156-BC26-BD65031DF5F7}" type="presOf" srcId="{0828D84B-F962-4899-A584-78B96E582600}" destId="{124F4A5B-ED1A-4E2E-BA5F-EC053D29F38D}" srcOrd="1" destOrd="0" presId="urn:microsoft.com/office/officeart/2005/8/layout/cycle2"/>
    <dgm:cxn modelId="{C77C83CD-188C-4B75-9740-BDB32931B8EA}" type="presOf" srcId="{E1B74A02-1212-4821-A70A-311EB1BDEF66}" destId="{63F2CF97-8F2B-4A5F-B831-E7638EEE7ED3}" srcOrd="0" destOrd="0" presId="urn:microsoft.com/office/officeart/2005/8/layout/cycle2"/>
    <dgm:cxn modelId="{99FE9BDD-6A2D-4296-A4F2-DC7023909B1C}" type="presOf" srcId="{1399B138-BB0C-4FB3-99F6-785E05043678}" destId="{A31E6601-489F-4246-AF42-0656A3067155}" srcOrd="0" destOrd="0" presId="urn:microsoft.com/office/officeart/2005/8/layout/cycle2"/>
    <dgm:cxn modelId="{35D838F8-E4E7-4804-8F7E-0879B29D91B9}" srcId="{50B21C44-DA74-4AF0-A8EB-CF680CD522A5}" destId="{76FA84AA-7DBE-4F9D-A1D3-B95764278A56}" srcOrd="0" destOrd="0" parTransId="{E59987FB-43F0-4C9A-8603-70CB64EB38EC}" sibTransId="{1399B138-BB0C-4FB3-99F6-785E05043678}"/>
    <dgm:cxn modelId="{E7DAF0FF-FA24-48F1-853F-21F96ADACCE2}" srcId="{50B21C44-DA74-4AF0-A8EB-CF680CD522A5}" destId="{0FB6BC99-03AD-46EF-AEEE-66E999C660EA}" srcOrd="2" destOrd="0" parTransId="{461591FC-D4B6-4160-BA88-195B207A7235}" sibTransId="{13F3CD2C-6F7F-4E09-A856-E8B0193371DA}"/>
    <dgm:cxn modelId="{EEEFB600-3EB4-4905-9E02-067566C5BD71}" type="presParOf" srcId="{944C9217-71AA-4FA4-9489-71138A567EF9}" destId="{AFB271FF-EFC2-4520-926B-D741BF73DE55}" srcOrd="0" destOrd="0" presId="urn:microsoft.com/office/officeart/2005/8/layout/cycle2"/>
    <dgm:cxn modelId="{DDDC04EF-9C57-4E2D-8484-118AC8ECC68B}" type="presParOf" srcId="{944C9217-71AA-4FA4-9489-71138A567EF9}" destId="{A31E6601-489F-4246-AF42-0656A3067155}" srcOrd="1" destOrd="0" presId="urn:microsoft.com/office/officeart/2005/8/layout/cycle2"/>
    <dgm:cxn modelId="{D202D3CC-7623-49F2-9B79-0D8A7C2D1BEB}" type="presParOf" srcId="{A31E6601-489F-4246-AF42-0656A3067155}" destId="{2008EB9B-3F4E-4176-882C-6E5CB3F3D3FE}" srcOrd="0" destOrd="0" presId="urn:microsoft.com/office/officeart/2005/8/layout/cycle2"/>
    <dgm:cxn modelId="{173DB13C-148B-4F85-8F0E-4AEE984B9BEC}" type="presParOf" srcId="{944C9217-71AA-4FA4-9489-71138A567EF9}" destId="{57431A24-381F-4414-8A54-A06F730CD543}" srcOrd="2" destOrd="0" presId="urn:microsoft.com/office/officeart/2005/8/layout/cycle2"/>
    <dgm:cxn modelId="{AF4310E9-FCDC-43A5-A4E8-C8BB4F47BC74}" type="presParOf" srcId="{944C9217-71AA-4FA4-9489-71138A567EF9}" destId="{7B50D103-1A36-4E02-BE05-071160331434}" srcOrd="3" destOrd="0" presId="urn:microsoft.com/office/officeart/2005/8/layout/cycle2"/>
    <dgm:cxn modelId="{09466B90-82AA-4546-B649-00ED929E52F0}" type="presParOf" srcId="{7B50D103-1A36-4E02-BE05-071160331434}" destId="{0D3F2021-4A26-40B9-8E0B-CDD3C60DF212}" srcOrd="0" destOrd="0" presId="urn:microsoft.com/office/officeart/2005/8/layout/cycle2"/>
    <dgm:cxn modelId="{B1026579-0F90-433C-980F-45BEBD434B95}" type="presParOf" srcId="{944C9217-71AA-4FA4-9489-71138A567EF9}" destId="{7C74FA28-2C5F-4C98-BA55-47F34EDBF1E6}" srcOrd="4" destOrd="0" presId="urn:microsoft.com/office/officeart/2005/8/layout/cycle2"/>
    <dgm:cxn modelId="{2498A392-54E0-42FB-8069-7C9C1BE0DBFE}" type="presParOf" srcId="{944C9217-71AA-4FA4-9489-71138A567EF9}" destId="{5820DEF0-92C8-428B-806C-9645C73A5210}" srcOrd="5" destOrd="0" presId="urn:microsoft.com/office/officeart/2005/8/layout/cycle2"/>
    <dgm:cxn modelId="{D64C6C18-5B61-43DC-A236-1511DB5848FA}" type="presParOf" srcId="{5820DEF0-92C8-428B-806C-9645C73A5210}" destId="{E23480C3-4219-4F1D-A805-262BF2968B27}" srcOrd="0" destOrd="0" presId="urn:microsoft.com/office/officeart/2005/8/layout/cycle2"/>
    <dgm:cxn modelId="{5CC9FEEC-2CA8-46EE-8DAB-F0D235F6A33E}" type="presParOf" srcId="{944C9217-71AA-4FA4-9489-71138A567EF9}" destId="{F49EC5A5-6E37-4929-9ED9-171B95F78906}" srcOrd="6" destOrd="0" presId="urn:microsoft.com/office/officeart/2005/8/layout/cycle2"/>
    <dgm:cxn modelId="{F2073D73-7D40-455A-A7AD-D9C66938DFC6}" type="presParOf" srcId="{944C9217-71AA-4FA4-9489-71138A567EF9}" destId="{59D9BFB3-5BE9-4A7C-B226-643A405DBF4A}" srcOrd="7" destOrd="0" presId="urn:microsoft.com/office/officeart/2005/8/layout/cycle2"/>
    <dgm:cxn modelId="{719F606F-86C8-42B4-B707-AAC030EC370A}" type="presParOf" srcId="{59D9BFB3-5BE9-4A7C-B226-643A405DBF4A}" destId="{124F4A5B-ED1A-4E2E-BA5F-EC053D29F38D}" srcOrd="0" destOrd="0" presId="urn:microsoft.com/office/officeart/2005/8/layout/cycle2"/>
    <dgm:cxn modelId="{8C0A0A1B-99FE-4F3D-A90C-D4F73E784247}" type="presParOf" srcId="{944C9217-71AA-4FA4-9489-71138A567EF9}" destId="{A4B2B44B-785B-49B9-A54E-99C0AA02FDF2}" srcOrd="8" destOrd="0" presId="urn:microsoft.com/office/officeart/2005/8/layout/cycle2"/>
    <dgm:cxn modelId="{4F64ABCE-5CED-47D8-AFB9-5527A76A2312}" type="presParOf" srcId="{944C9217-71AA-4FA4-9489-71138A567EF9}" destId="{63F2CF97-8F2B-4A5F-B831-E7638EEE7ED3}" srcOrd="9" destOrd="0" presId="urn:microsoft.com/office/officeart/2005/8/layout/cycle2"/>
    <dgm:cxn modelId="{59DB6D70-CB87-4E0F-800A-D7BFB510AA4C}" type="presParOf" srcId="{63F2CF97-8F2B-4A5F-B831-E7638EEE7ED3}" destId="{3E7DB381-94AF-4FD7-A61B-24EF0E15BC6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271FF-EFC2-4520-926B-D741BF73DE55}">
      <dsp:nvSpPr>
        <dsp:cNvPr id="0" name=""/>
        <dsp:cNvSpPr/>
      </dsp:nvSpPr>
      <dsp:spPr>
        <a:xfrm>
          <a:off x="3248620" y="208"/>
          <a:ext cx="1656159" cy="16561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Roads</a:t>
          </a:r>
        </a:p>
      </dsp:txBody>
      <dsp:txXfrm>
        <a:off x="3491159" y="242747"/>
        <a:ext cx="1171081" cy="1171081"/>
      </dsp:txXfrm>
    </dsp:sp>
    <dsp:sp modelId="{A31E6601-489F-4246-AF42-0656A3067155}">
      <dsp:nvSpPr>
        <dsp:cNvPr id="0" name=""/>
        <dsp:cNvSpPr/>
      </dsp:nvSpPr>
      <dsp:spPr>
        <a:xfrm rot="2160000">
          <a:off x="4852682" y="1272901"/>
          <a:ext cx="441283" cy="558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865324" y="1345785"/>
        <a:ext cx="308898" cy="335371"/>
      </dsp:txXfrm>
    </dsp:sp>
    <dsp:sp modelId="{57431A24-381F-4414-8A54-A06F730CD543}">
      <dsp:nvSpPr>
        <dsp:cNvPr id="0" name=""/>
        <dsp:cNvSpPr/>
      </dsp:nvSpPr>
      <dsp:spPr>
        <a:xfrm>
          <a:off x="5262078" y="1463070"/>
          <a:ext cx="1656159" cy="16561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Aviation</a:t>
          </a:r>
        </a:p>
      </dsp:txBody>
      <dsp:txXfrm>
        <a:off x="5504617" y="1705609"/>
        <a:ext cx="1171081" cy="1171081"/>
      </dsp:txXfrm>
    </dsp:sp>
    <dsp:sp modelId="{7B50D103-1A36-4E02-BE05-071160331434}">
      <dsp:nvSpPr>
        <dsp:cNvPr id="0" name=""/>
        <dsp:cNvSpPr/>
      </dsp:nvSpPr>
      <dsp:spPr>
        <a:xfrm rot="6480000">
          <a:off x="5488838" y="3183276"/>
          <a:ext cx="441283" cy="558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575485" y="3232114"/>
        <a:ext cx="308898" cy="335371"/>
      </dsp:txXfrm>
    </dsp:sp>
    <dsp:sp modelId="{7C74FA28-2C5F-4C98-BA55-47F34EDBF1E6}">
      <dsp:nvSpPr>
        <dsp:cNvPr id="0" name=""/>
        <dsp:cNvSpPr/>
      </dsp:nvSpPr>
      <dsp:spPr>
        <a:xfrm>
          <a:off x="4493005" y="3830032"/>
          <a:ext cx="1656159" cy="16561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Inland water</a:t>
          </a:r>
        </a:p>
      </dsp:txBody>
      <dsp:txXfrm>
        <a:off x="4735544" y="4072571"/>
        <a:ext cx="1171081" cy="1171081"/>
      </dsp:txXfrm>
    </dsp:sp>
    <dsp:sp modelId="{5820DEF0-92C8-428B-806C-9645C73A5210}">
      <dsp:nvSpPr>
        <dsp:cNvPr id="0" name=""/>
        <dsp:cNvSpPr/>
      </dsp:nvSpPr>
      <dsp:spPr>
        <a:xfrm rot="10800000">
          <a:off x="3868547" y="4378635"/>
          <a:ext cx="441283" cy="558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000932" y="4490426"/>
        <a:ext cx="308898" cy="335371"/>
      </dsp:txXfrm>
    </dsp:sp>
    <dsp:sp modelId="{F49EC5A5-6E37-4929-9ED9-171B95F78906}">
      <dsp:nvSpPr>
        <dsp:cNvPr id="0" name=""/>
        <dsp:cNvSpPr/>
      </dsp:nvSpPr>
      <dsp:spPr>
        <a:xfrm>
          <a:off x="2004234" y="3830032"/>
          <a:ext cx="1656159" cy="16561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Ports &amp; Shipping</a:t>
          </a:r>
        </a:p>
      </dsp:txBody>
      <dsp:txXfrm>
        <a:off x="2246773" y="4072571"/>
        <a:ext cx="1171081" cy="1171081"/>
      </dsp:txXfrm>
    </dsp:sp>
    <dsp:sp modelId="{59D9BFB3-5BE9-4A7C-B226-643A405DBF4A}">
      <dsp:nvSpPr>
        <dsp:cNvPr id="0" name=""/>
        <dsp:cNvSpPr/>
      </dsp:nvSpPr>
      <dsp:spPr>
        <a:xfrm rot="15120000">
          <a:off x="2230995" y="3207032"/>
          <a:ext cx="441283" cy="558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2317642" y="3381776"/>
        <a:ext cx="308898" cy="335371"/>
      </dsp:txXfrm>
    </dsp:sp>
    <dsp:sp modelId="{A4B2B44B-785B-49B9-A54E-99C0AA02FDF2}">
      <dsp:nvSpPr>
        <dsp:cNvPr id="0" name=""/>
        <dsp:cNvSpPr/>
      </dsp:nvSpPr>
      <dsp:spPr>
        <a:xfrm>
          <a:off x="1235162" y="1463070"/>
          <a:ext cx="1656159" cy="16561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Railway</a:t>
          </a:r>
        </a:p>
      </dsp:txBody>
      <dsp:txXfrm>
        <a:off x="1477701" y="1705609"/>
        <a:ext cx="1171081" cy="1171081"/>
      </dsp:txXfrm>
    </dsp:sp>
    <dsp:sp modelId="{63F2CF97-8F2B-4A5F-B831-E7638EEE7ED3}">
      <dsp:nvSpPr>
        <dsp:cNvPr id="0" name=""/>
        <dsp:cNvSpPr/>
      </dsp:nvSpPr>
      <dsp:spPr>
        <a:xfrm rot="19440000">
          <a:off x="2839225" y="1287583"/>
          <a:ext cx="441283" cy="558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851867" y="1438281"/>
        <a:ext cx="308898" cy="33537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374311-62F1-4A7C-9823-9D8633E31917}" type="datetimeFigureOut">
              <a:rPr lang="en-US" smtClean="0"/>
              <a:t>10/26/2022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47664F-1C36-4301-A6A9-F460AADCFEBE}" type="slidenum">
              <a:rPr lang="en-US" smtClean="0"/>
              <a:t>‹#›</a:t>
            </a:fld>
            <a:endParaRPr lang="en-US"/>
          </a:p>
        </p:txBody>
      </p:sp>
    </p:spTree>
    <p:extLst>
      <p:ext uri="{BB962C8B-B14F-4D97-AF65-F5344CB8AC3E}">
        <p14:creationId xmlns:p14="http://schemas.microsoft.com/office/powerpoint/2010/main" val="8399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4300" y="757238"/>
            <a:ext cx="6753225" cy="3798887"/>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ndParaRPr>
          </a:p>
        </p:txBody>
      </p:sp>
      <p:sp>
        <p:nvSpPr>
          <p:cNvPr id="26628" name="Slide Number Placeholder 1"/>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B74F1F-3BD8-452A-A6DA-125C983326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075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01B23A-A3B6-450A-B478-01E6853CCD26}" type="slidenum">
              <a:rPr lang="en-AU" smtClean="0"/>
              <a:t>3</a:t>
            </a:fld>
            <a:endParaRPr lang="en-AU"/>
          </a:p>
        </p:txBody>
      </p:sp>
    </p:spTree>
    <p:extLst>
      <p:ext uri="{BB962C8B-B14F-4D97-AF65-F5344CB8AC3E}">
        <p14:creationId xmlns:p14="http://schemas.microsoft.com/office/powerpoint/2010/main" val="104296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01B23A-A3B6-450A-B478-01E6853CCD26}" type="slidenum">
              <a:rPr lang="en-AU" smtClean="0"/>
              <a:t>10</a:t>
            </a:fld>
            <a:endParaRPr lang="en-AU"/>
          </a:p>
        </p:txBody>
      </p:sp>
    </p:spTree>
    <p:extLst>
      <p:ext uri="{BB962C8B-B14F-4D97-AF65-F5344CB8AC3E}">
        <p14:creationId xmlns:p14="http://schemas.microsoft.com/office/powerpoint/2010/main" val="47852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852" eaLnBrk="0" hangingPunct="0">
              <a:defRPr sz="3000" b="1">
                <a:solidFill>
                  <a:srgbClr val="800000"/>
                </a:solidFill>
                <a:latin typeface="Bookman Old Style" pitchFamily="18" charset="0"/>
                <a:cs typeface="Angsana New" pitchFamily="18" charset="-34"/>
              </a:defRPr>
            </a:lvl1pPr>
            <a:lvl2pPr marL="777467" indent="-299027" defTabSz="966852" eaLnBrk="0" hangingPunct="0">
              <a:defRPr sz="3000" b="1">
                <a:solidFill>
                  <a:srgbClr val="800000"/>
                </a:solidFill>
                <a:latin typeface="Bookman Old Style" pitchFamily="18" charset="0"/>
                <a:cs typeface="Angsana New" pitchFamily="18" charset="-34"/>
              </a:defRPr>
            </a:lvl2pPr>
            <a:lvl3pPr marL="1196103" indent="-239220" defTabSz="966852" eaLnBrk="0" hangingPunct="0">
              <a:defRPr sz="3000" b="1">
                <a:solidFill>
                  <a:srgbClr val="800000"/>
                </a:solidFill>
                <a:latin typeface="Bookman Old Style" pitchFamily="18" charset="0"/>
                <a:cs typeface="Angsana New" pitchFamily="18" charset="-34"/>
              </a:defRPr>
            </a:lvl3pPr>
            <a:lvl4pPr marL="1674546" indent="-239220" defTabSz="966852" eaLnBrk="0" hangingPunct="0">
              <a:defRPr sz="3000" b="1">
                <a:solidFill>
                  <a:srgbClr val="800000"/>
                </a:solidFill>
                <a:latin typeface="Bookman Old Style" pitchFamily="18" charset="0"/>
                <a:cs typeface="Angsana New" pitchFamily="18" charset="-34"/>
              </a:defRPr>
            </a:lvl4pPr>
            <a:lvl5pPr marL="2152988" indent="-239220" defTabSz="966852" eaLnBrk="0" hangingPunct="0">
              <a:defRPr sz="3000" b="1">
                <a:solidFill>
                  <a:srgbClr val="800000"/>
                </a:solidFill>
                <a:latin typeface="Bookman Old Style" pitchFamily="18" charset="0"/>
                <a:cs typeface="Angsana New" pitchFamily="18" charset="-34"/>
              </a:defRPr>
            </a:lvl5pPr>
            <a:lvl6pPr marL="2631429" indent="-239220" defTabSz="966852" eaLnBrk="0" fontAlgn="base" hangingPunct="0">
              <a:lnSpc>
                <a:spcPct val="80000"/>
              </a:lnSpc>
              <a:spcBef>
                <a:spcPct val="20000"/>
              </a:spcBef>
              <a:spcAft>
                <a:spcPct val="0"/>
              </a:spcAft>
              <a:defRPr sz="3000" b="1">
                <a:solidFill>
                  <a:srgbClr val="800000"/>
                </a:solidFill>
                <a:latin typeface="Bookman Old Style" pitchFamily="18" charset="0"/>
                <a:cs typeface="Angsana New" pitchFamily="18" charset="-34"/>
              </a:defRPr>
            </a:lvl6pPr>
            <a:lvl7pPr marL="3109871" indent="-239220" defTabSz="966852" eaLnBrk="0" fontAlgn="base" hangingPunct="0">
              <a:lnSpc>
                <a:spcPct val="80000"/>
              </a:lnSpc>
              <a:spcBef>
                <a:spcPct val="20000"/>
              </a:spcBef>
              <a:spcAft>
                <a:spcPct val="0"/>
              </a:spcAft>
              <a:defRPr sz="3000" b="1">
                <a:solidFill>
                  <a:srgbClr val="800000"/>
                </a:solidFill>
                <a:latin typeface="Bookman Old Style" pitchFamily="18" charset="0"/>
                <a:cs typeface="Angsana New" pitchFamily="18" charset="-34"/>
              </a:defRPr>
            </a:lvl7pPr>
            <a:lvl8pPr marL="3588312" indent="-239220" defTabSz="966852" eaLnBrk="0" fontAlgn="base" hangingPunct="0">
              <a:lnSpc>
                <a:spcPct val="80000"/>
              </a:lnSpc>
              <a:spcBef>
                <a:spcPct val="20000"/>
              </a:spcBef>
              <a:spcAft>
                <a:spcPct val="0"/>
              </a:spcAft>
              <a:defRPr sz="3000" b="1">
                <a:solidFill>
                  <a:srgbClr val="800000"/>
                </a:solidFill>
                <a:latin typeface="Bookman Old Style" pitchFamily="18" charset="0"/>
                <a:cs typeface="Angsana New" pitchFamily="18" charset="-34"/>
              </a:defRPr>
            </a:lvl8pPr>
            <a:lvl9pPr marL="4066754" indent="-239220" defTabSz="966852" eaLnBrk="0" fontAlgn="base" hangingPunct="0">
              <a:lnSpc>
                <a:spcPct val="80000"/>
              </a:lnSpc>
              <a:spcBef>
                <a:spcPct val="20000"/>
              </a:spcBef>
              <a:spcAft>
                <a:spcPct val="0"/>
              </a:spcAft>
              <a:defRPr sz="3000" b="1">
                <a:solidFill>
                  <a:srgbClr val="800000"/>
                </a:solidFill>
                <a:latin typeface="Bookman Old Style" pitchFamily="18" charset="0"/>
                <a:cs typeface="Angsana New" pitchFamily="18" charset="-34"/>
              </a:defRPr>
            </a:lvl9pPr>
          </a:lstStyle>
          <a:p>
            <a:pPr eaLnBrk="1" hangingPunct="1"/>
            <a:fld id="{627C9625-03CD-4B01-AFFF-3FB9A03FF29B}" type="slidenum">
              <a:rPr lang="en-US" altLang="en-US" sz="1200" b="0">
                <a:solidFill>
                  <a:schemeClr val="tx1"/>
                </a:solidFill>
                <a:latin typeface="Times New Roman" pitchFamily="18" charset="0"/>
                <a:cs typeface="Times New Roman" pitchFamily="18" charset="0"/>
              </a:rPr>
              <a:pPr eaLnBrk="1" hangingPunct="1"/>
              <a:t>13</a:t>
            </a:fld>
            <a:endParaRPr lang="en-US" altLang="en-US" sz="1200" b="0">
              <a:solidFill>
                <a:schemeClr val="tx1"/>
              </a:solidFill>
              <a:latin typeface="Times New Roman" pitchFamily="18" charset="0"/>
              <a:cs typeface="Times New Roman" pitchFamily="18" charset="0"/>
            </a:endParaRPr>
          </a:p>
        </p:txBody>
      </p:sp>
      <p:sp>
        <p:nvSpPr>
          <p:cNvPr id="87043" name="Rectangle 2"/>
          <p:cNvSpPr>
            <a:spLocks noGrp="1" noRot="1" noChangeAspect="1" noChangeArrowheads="1" noTextEdit="1"/>
          </p:cNvSpPr>
          <p:nvPr>
            <p:ph type="sldImg"/>
          </p:nvPr>
        </p:nvSpPr>
        <p:spPr>
          <a:xfrm>
            <a:off x="93663" y="774700"/>
            <a:ext cx="6877050" cy="3868738"/>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9443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9DC44-7872-4A5A-B437-10665B35E71E}" type="slidenum">
              <a:rPr lang="en-US" altLang="en-US"/>
              <a:pPr/>
              <a:t>14</a:t>
            </a:fld>
            <a:endParaRPr lang="en-US" altLang="en-US"/>
          </a:p>
        </p:txBody>
      </p:sp>
      <p:sp>
        <p:nvSpPr>
          <p:cNvPr id="1645570" name="Rectangle 2"/>
          <p:cNvSpPr>
            <a:spLocks noGrp="1" noRot="1" noChangeAspect="1" noChangeArrowheads="1" noTextEdit="1"/>
          </p:cNvSpPr>
          <p:nvPr>
            <p:ph type="sldImg"/>
          </p:nvPr>
        </p:nvSpPr>
        <p:spPr>
          <a:ln/>
        </p:spPr>
      </p:sp>
      <p:sp>
        <p:nvSpPr>
          <p:cNvPr id="1645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5542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3663" y="774700"/>
            <a:ext cx="6877050" cy="3868738"/>
          </a:xfrm>
          <a:ln/>
        </p:spPr>
      </p:sp>
      <p:sp>
        <p:nvSpPr>
          <p:cNvPr id="89091" name="Rectangle 3"/>
          <p:cNvSpPr>
            <a:spLocks noGrp="1" noChangeArrowheads="1"/>
          </p:cNvSpPr>
          <p:nvPr>
            <p:ph type="body" idx="1"/>
          </p:nvPr>
        </p:nvSpPr>
        <p:spPr>
          <a:xfrm>
            <a:off x="706287" y="4902413"/>
            <a:ext cx="5651974" cy="46416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5418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3663" y="774700"/>
            <a:ext cx="6877050" cy="3868738"/>
          </a:xfrm>
          <a:ln/>
        </p:spPr>
      </p:sp>
      <p:sp>
        <p:nvSpPr>
          <p:cNvPr id="89091" name="Rectangle 3"/>
          <p:cNvSpPr>
            <a:spLocks noGrp="1" noChangeArrowheads="1"/>
          </p:cNvSpPr>
          <p:nvPr>
            <p:ph type="body" idx="1"/>
          </p:nvPr>
        </p:nvSpPr>
        <p:spPr>
          <a:xfrm>
            <a:off x="706287" y="4902413"/>
            <a:ext cx="5651974" cy="46416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5360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782B1-3568-422B-820F-CFBAC43525CE}" type="slidenum">
              <a:rPr lang="en-US"/>
              <a:pPr/>
              <a:t>20</a:t>
            </a:fld>
            <a:endParaRPr lang="en-US"/>
          </a:p>
        </p:txBody>
      </p:sp>
      <p:sp>
        <p:nvSpPr>
          <p:cNvPr id="1653762" name="Rectangle 2"/>
          <p:cNvSpPr>
            <a:spLocks noGrp="1" noRot="1" noChangeAspect="1" noChangeArrowheads="1" noTextEdit="1"/>
          </p:cNvSpPr>
          <p:nvPr>
            <p:ph type="sldImg"/>
          </p:nvPr>
        </p:nvSpPr>
        <p:spPr>
          <a:ln/>
        </p:spPr>
      </p:sp>
      <p:sp>
        <p:nvSpPr>
          <p:cNvPr id="1653763" name="Rectangle 3"/>
          <p:cNvSpPr>
            <a:spLocks noGrp="1" noChangeArrowheads="1"/>
          </p:cNvSpPr>
          <p:nvPr>
            <p:ph type="body" idx="1"/>
          </p:nvPr>
        </p:nvSpPr>
        <p:spPr/>
        <p:txBody>
          <a:bodyPr/>
          <a:lstStyle/>
          <a:p>
            <a:r>
              <a:rPr lang="en-US" dirty="0"/>
              <a:t>There is extra ordinary tilt of modal</a:t>
            </a:r>
            <a:r>
              <a:rPr lang="en-US" baseline="0" dirty="0"/>
              <a:t> share towards roads.</a:t>
            </a:r>
            <a:endParaRPr lang="en-US" dirty="0"/>
          </a:p>
        </p:txBody>
      </p:sp>
    </p:spTree>
    <p:extLst>
      <p:ext uri="{BB962C8B-B14F-4D97-AF65-F5344CB8AC3E}">
        <p14:creationId xmlns:p14="http://schemas.microsoft.com/office/powerpoint/2010/main" val="311343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AADC-CCF9-4016-ACC8-6B248EE1DA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94DDF1-06FC-4510-BF9C-6FDECD0DC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70C287-FCE6-4040-AEFE-CB0B88E411E7}"/>
              </a:ext>
            </a:extLst>
          </p:cNvPr>
          <p:cNvSpPr>
            <a:spLocks noGrp="1"/>
          </p:cNvSpPr>
          <p:nvPr>
            <p:ph type="dt" sz="half" idx="10"/>
          </p:nvPr>
        </p:nvSpPr>
        <p:spPr/>
        <p:txBody>
          <a:bodyPr/>
          <a:lstStyle/>
          <a:p>
            <a:fld id="{944A357B-03DC-44D4-8A89-AD13CFA4AF22}" type="datetimeFigureOut">
              <a:rPr lang="en-US" smtClean="0"/>
              <a:t>10/26/2022</a:t>
            </a:fld>
            <a:endParaRPr lang="en-US"/>
          </a:p>
        </p:txBody>
      </p:sp>
      <p:sp>
        <p:nvSpPr>
          <p:cNvPr id="5" name="Footer Placeholder 4">
            <a:extLst>
              <a:ext uri="{FF2B5EF4-FFF2-40B4-BE49-F238E27FC236}">
                <a16:creationId xmlns:a16="http://schemas.microsoft.com/office/drawing/2014/main" id="{EE59F7B3-26D0-492F-A91E-4CC979620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1960E-5597-4B8E-805E-F2AD578E58B4}"/>
              </a:ext>
            </a:extLst>
          </p:cNvPr>
          <p:cNvSpPr>
            <a:spLocks noGrp="1"/>
          </p:cNvSpPr>
          <p:nvPr>
            <p:ph type="sldNum" sz="quarter" idx="12"/>
          </p:nvPr>
        </p:nvSpPr>
        <p:spPr/>
        <p:txBody>
          <a:bodyPr/>
          <a:lstStyle/>
          <a:p>
            <a:fld id="{70F61C52-2D03-4E5E-9C35-5E1CFFED7468}" type="slidenum">
              <a:rPr lang="en-US" smtClean="0"/>
              <a:t>‹#›</a:t>
            </a:fld>
            <a:endParaRPr lang="en-US"/>
          </a:p>
        </p:txBody>
      </p:sp>
    </p:spTree>
    <p:extLst>
      <p:ext uri="{BB962C8B-B14F-4D97-AF65-F5344CB8AC3E}">
        <p14:creationId xmlns:p14="http://schemas.microsoft.com/office/powerpoint/2010/main" val="363880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0F1E5-DC6E-44AD-A1CA-A35F4411D6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7D85AE-A4E3-48E5-BE56-AC1D459980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F84A4-B005-4C1C-A05C-588B5DAEB607}"/>
              </a:ext>
            </a:extLst>
          </p:cNvPr>
          <p:cNvSpPr>
            <a:spLocks noGrp="1"/>
          </p:cNvSpPr>
          <p:nvPr>
            <p:ph type="dt" sz="half" idx="10"/>
          </p:nvPr>
        </p:nvSpPr>
        <p:spPr/>
        <p:txBody>
          <a:bodyPr/>
          <a:lstStyle/>
          <a:p>
            <a:fld id="{944A357B-03DC-44D4-8A89-AD13CFA4AF22}" type="datetimeFigureOut">
              <a:rPr lang="en-US" smtClean="0"/>
              <a:t>10/26/2022</a:t>
            </a:fld>
            <a:endParaRPr lang="en-US"/>
          </a:p>
        </p:txBody>
      </p:sp>
      <p:sp>
        <p:nvSpPr>
          <p:cNvPr id="5" name="Footer Placeholder 4">
            <a:extLst>
              <a:ext uri="{FF2B5EF4-FFF2-40B4-BE49-F238E27FC236}">
                <a16:creationId xmlns:a16="http://schemas.microsoft.com/office/drawing/2014/main" id="{463B0FEE-6DAA-4678-912D-8CC6A7344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D17CD-4C59-4E4C-A1AC-9ACAA52E4B06}"/>
              </a:ext>
            </a:extLst>
          </p:cNvPr>
          <p:cNvSpPr>
            <a:spLocks noGrp="1"/>
          </p:cNvSpPr>
          <p:nvPr>
            <p:ph type="sldNum" sz="quarter" idx="12"/>
          </p:nvPr>
        </p:nvSpPr>
        <p:spPr/>
        <p:txBody>
          <a:bodyPr/>
          <a:lstStyle/>
          <a:p>
            <a:fld id="{70F61C52-2D03-4E5E-9C35-5E1CFFED7468}" type="slidenum">
              <a:rPr lang="en-US" smtClean="0"/>
              <a:t>‹#›</a:t>
            </a:fld>
            <a:endParaRPr lang="en-US"/>
          </a:p>
        </p:txBody>
      </p:sp>
    </p:spTree>
    <p:extLst>
      <p:ext uri="{BB962C8B-B14F-4D97-AF65-F5344CB8AC3E}">
        <p14:creationId xmlns:p14="http://schemas.microsoft.com/office/powerpoint/2010/main" val="231415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38AC3C-DA6E-4577-A698-70C635C1E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8B3D9-EFBE-41AD-9C69-DEEDAED561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523C2-EA45-4E51-8DDD-35C28D632943}"/>
              </a:ext>
            </a:extLst>
          </p:cNvPr>
          <p:cNvSpPr>
            <a:spLocks noGrp="1"/>
          </p:cNvSpPr>
          <p:nvPr>
            <p:ph type="dt" sz="half" idx="10"/>
          </p:nvPr>
        </p:nvSpPr>
        <p:spPr/>
        <p:txBody>
          <a:bodyPr/>
          <a:lstStyle/>
          <a:p>
            <a:fld id="{944A357B-03DC-44D4-8A89-AD13CFA4AF22}" type="datetimeFigureOut">
              <a:rPr lang="en-US" smtClean="0"/>
              <a:t>10/26/2022</a:t>
            </a:fld>
            <a:endParaRPr lang="en-US"/>
          </a:p>
        </p:txBody>
      </p:sp>
      <p:sp>
        <p:nvSpPr>
          <p:cNvPr id="5" name="Footer Placeholder 4">
            <a:extLst>
              <a:ext uri="{FF2B5EF4-FFF2-40B4-BE49-F238E27FC236}">
                <a16:creationId xmlns:a16="http://schemas.microsoft.com/office/drawing/2014/main" id="{165821F8-F1B5-4393-AE6E-F99010428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6270D-C447-4823-8D37-64B00D260FE0}"/>
              </a:ext>
            </a:extLst>
          </p:cNvPr>
          <p:cNvSpPr>
            <a:spLocks noGrp="1"/>
          </p:cNvSpPr>
          <p:nvPr>
            <p:ph type="sldNum" sz="quarter" idx="12"/>
          </p:nvPr>
        </p:nvSpPr>
        <p:spPr/>
        <p:txBody>
          <a:bodyPr/>
          <a:lstStyle/>
          <a:p>
            <a:fld id="{70F61C52-2D03-4E5E-9C35-5E1CFFED7468}" type="slidenum">
              <a:rPr lang="en-US" smtClean="0"/>
              <a:t>‹#›</a:t>
            </a:fld>
            <a:endParaRPr lang="en-US"/>
          </a:p>
        </p:txBody>
      </p:sp>
    </p:spTree>
    <p:extLst>
      <p:ext uri="{BB962C8B-B14F-4D97-AF65-F5344CB8AC3E}">
        <p14:creationId xmlns:p14="http://schemas.microsoft.com/office/powerpoint/2010/main" val="1756395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BEE2700-8124-49E6-9071-663CF3EECAE9}"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D09ED-000C-4998-BBF4-6B50B6EACC5D}"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0236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14FE0-B3E7-4682-B9DC-0D12E0766C14}"/>
              </a:ext>
            </a:extLst>
          </p:cNvPr>
          <p:cNvSpPr>
            <a:spLocks noGrp="1"/>
          </p:cNvSpPr>
          <p:nvPr>
            <p:ph sz="half" idx="1"/>
          </p:nvPr>
        </p:nvSpPr>
        <p:spPr>
          <a:xfrm>
            <a:off x="527052" y="1701800"/>
            <a:ext cx="5473699" cy="4624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BEB78E44-C4C7-4732-A1CA-032BDFA2A3A7}"/>
              </a:ext>
            </a:extLst>
          </p:cNvPr>
          <p:cNvSpPr>
            <a:spLocks noGrp="1"/>
          </p:cNvSpPr>
          <p:nvPr>
            <p:ph type="dt" sz="half" idx="10"/>
          </p:nvPr>
        </p:nvSpPr>
        <p:spPr/>
        <p:txBody>
          <a:bodyPr/>
          <a:lstStyle/>
          <a:p>
            <a:pPr defTabSz="1219140"/>
            <a:endParaRPr lang="en-GB" dirty="0">
              <a:solidFill>
                <a:prstClr val="black"/>
              </a:solidFill>
            </a:endParaRPr>
          </a:p>
        </p:txBody>
      </p:sp>
      <p:sp>
        <p:nvSpPr>
          <p:cNvPr id="9" name="Footer Placeholder 8">
            <a:extLst>
              <a:ext uri="{FF2B5EF4-FFF2-40B4-BE49-F238E27FC236}">
                <a16:creationId xmlns:a16="http://schemas.microsoft.com/office/drawing/2014/main" id="{CF68F552-338D-4931-A7BB-6F62CB116277}"/>
              </a:ext>
            </a:extLst>
          </p:cNvPr>
          <p:cNvSpPr>
            <a:spLocks noGrp="1"/>
          </p:cNvSpPr>
          <p:nvPr>
            <p:ph type="ftr" sz="quarter" idx="11"/>
          </p:nvPr>
        </p:nvSpPr>
        <p:spPr/>
        <p:txBody>
          <a:bodyPr/>
          <a:lstStyle/>
          <a:p>
            <a:pPr defTabSz="1219140"/>
            <a:r>
              <a:rPr lang="en-GB">
                <a:solidFill>
                  <a:prstClr val="black"/>
                </a:solidFill>
              </a:rPr>
              <a:t>TA8990 Update</a:t>
            </a:r>
            <a:endParaRPr lang="en-GB" dirty="0">
              <a:solidFill>
                <a:prstClr val="black"/>
              </a:solidFill>
            </a:endParaRPr>
          </a:p>
        </p:txBody>
      </p:sp>
      <p:sp>
        <p:nvSpPr>
          <p:cNvPr id="10" name="Slide Number Placeholder 9">
            <a:extLst>
              <a:ext uri="{FF2B5EF4-FFF2-40B4-BE49-F238E27FC236}">
                <a16:creationId xmlns:a16="http://schemas.microsoft.com/office/drawing/2014/main" id="{5C160CE1-83F2-4F27-BAF1-0931D7D46EA3}"/>
              </a:ext>
            </a:extLst>
          </p:cNvPr>
          <p:cNvSpPr>
            <a:spLocks noGrp="1"/>
          </p:cNvSpPr>
          <p:nvPr>
            <p:ph type="sldNum" sz="quarter" idx="12"/>
          </p:nvPr>
        </p:nvSpPr>
        <p:spPr/>
        <p:txBody>
          <a:bodyPr/>
          <a:lstStyle/>
          <a:p>
            <a:pPr defTabSz="1219140"/>
            <a:fld id="{2490C926-4C7A-4456-B603-8FB00524CD8E}" type="slidenum">
              <a:rPr lang="en-GB" smtClean="0">
                <a:solidFill>
                  <a:prstClr val="black"/>
                </a:solidFill>
              </a:rPr>
              <a:pPr defTabSz="1219140"/>
              <a:t>‹#›</a:t>
            </a:fld>
            <a:endParaRPr lang="en-GB" dirty="0">
              <a:solidFill>
                <a:prstClr val="black"/>
              </a:solidFill>
            </a:endParaRPr>
          </a:p>
        </p:txBody>
      </p:sp>
      <p:sp>
        <p:nvSpPr>
          <p:cNvPr id="5" name="Title 4">
            <a:extLst>
              <a:ext uri="{FF2B5EF4-FFF2-40B4-BE49-F238E27FC236}">
                <a16:creationId xmlns:a16="http://schemas.microsoft.com/office/drawing/2014/main" id="{1C361B82-F8A2-466B-A96E-7F3CC0273BA6}"/>
              </a:ext>
            </a:extLst>
          </p:cNvPr>
          <p:cNvSpPr>
            <a:spLocks noGrp="1"/>
          </p:cNvSpPr>
          <p:nvPr>
            <p:ph type="title"/>
          </p:nvPr>
        </p:nvSpPr>
        <p:spPr/>
        <p:txBody>
          <a:bodyPr/>
          <a:lstStyle/>
          <a:p>
            <a:r>
              <a:rPr lang="en-US"/>
              <a:t>Click to edit Master title style</a:t>
            </a:r>
            <a:endParaRPr lang="en-GB" dirty="0"/>
          </a:p>
        </p:txBody>
      </p:sp>
      <p:sp>
        <p:nvSpPr>
          <p:cNvPr id="11" name="Text Placeholder 4">
            <a:extLst>
              <a:ext uri="{FF2B5EF4-FFF2-40B4-BE49-F238E27FC236}">
                <a16:creationId xmlns:a16="http://schemas.microsoft.com/office/drawing/2014/main" id="{7DB15274-1F4E-405A-9B42-7E970F4132AF}"/>
              </a:ext>
            </a:extLst>
          </p:cNvPr>
          <p:cNvSpPr>
            <a:spLocks noGrp="1"/>
          </p:cNvSpPr>
          <p:nvPr>
            <p:ph type="body" sz="quarter" idx="14" hasCustomPrompt="1"/>
          </p:nvPr>
        </p:nvSpPr>
        <p:spPr>
          <a:xfrm>
            <a:off x="527051" y="1041402"/>
            <a:ext cx="11137900" cy="306917"/>
          </a:xfrm>
        </p:spPr>
        <p:txBody>
          <a:bodyPr>
            <a:noAutofit/>
          </a:bodyPr>
          <a:lstStyle>
            <a:lvl1pPr marL="0" indent="0">
              <a:lnSpc>
                <a:spcPct val="100000"/>
              </a:lnSpc>
              <a:spcBef>
                <a:spcPts val="0"/>
              </a:spcBef>
              <a:buFont typeface="Arial" panose="020B0604020202020204" pitchFamily="34" charset="0"/>
              <a:buNone/>
              <a:defRPr sz="2133">
                <a:solidFill>
                  <a:schemeClr val="tx2"/>
                </a:solidFill>
              </a:defRPr>
            </a:lvl1pPr>
            <a:lvl2pPr marL="0" indent="0">
              <a:lnSpc>
                <a:spcPct val="100000"/>
              </a:lnSpc>
              <a:spcBef>
                <a:spcPts val="0"/>
              </a:spcBef>
              <a:buFont typeface="Arial" panose="020B0604020202020204" pitchFamily="34" charset="0"/>
              <a:buNone/>
              <a:defRPr sz="2133">
                <a:solidFill>
                  <a:schemeClr val="accent1"/>
                </a:solidFill>
              </a:defRPr>
            </a:lvl2pPr>
            <a:lvl3pPr marL="0" indent="0">
              <a:lnSpc>
                <a:spcPct val="100000"/>
              </a:lnSpc>
              <a:spcBef>
                <a:spcPts val="0"/>
              </a:spcBef>
              <a:buFont typeface="Arial" panose="020B0604020202020204" pitchFamily="34" charset="0"/>
              <a:buNone/>
              <a:defRPr sz="2133">
                <a:solidFill>
                  <a:schemeClr val="accent1"/>
                </a:solidFill>
              </a:defRPr>
            </a:lvl3pPr>
            <a:lvl4pPr marL="0" indent="0">
              <a:lnSpc>
                <a:spcPct val="100000"/>
              </a:lnSpc>
              <a:spcBef>
                <a:spcPts val="0"/>
              </a:spcBef>
              <a:buFont typeface="Arial" panose="020B0604020202020204" pitchFamily="34" charset="0"/>
              <a:buNone/>
              <a:defRPr sz="2133">
                <a:solidFill>
                  <a:schemeClr val="accent1"/>
                </a:solidFill>
              </a:defRPr>
            </a:lvl4pPr>
            <a:lvl5pPr marL="0" indent="0">
              <a:lnSpc>
                <a:spcPct val="100000"/>
              </a:lnSpc>
              <a:spcBef>
                <a:spcPts val="0"/>
              </a:spcBef>
              <a:buFont typeface="Arial" panose="020B0604020202020204" pitchFamily="34" charset="0"/>
              <a:buNone/>
              <a:defRPr sz="2133">
                <a:solidFill>
                  <a:schemeClr val="accent1"/>
                </a:solidFill>
              </a:defRPr>
            </a:lvl5pPr>
          </a:lstStyle>
          <a:p>
            <a:pPr lvl="0"/>
            <a:r>
              <a:rPr lang="en-US" dirty="0"/>
              <a:t>Click to edit subtitle style – 1 line only</a:t>
            </a:r>
          </a:p>
        </p:txBody>
      </p:sp>
      <p:sp>
        <p:nvSpPr>
          <p:cNvPr id="12" name="Content Placeholder 37">
            <a:extLst>
              <a:ext uri="{FF2B5EF4-FFF2-40B4-BE49-F238E27FC236}">
                <a16:creationId xmlns:a16="http://schemas.microsoft.com/office/drawing/2014/main" id="{41536EE2-CCE9-4AAC-A61C-47879FF182D1}"/>
              </a:ext>
            </a:extLst>
          </p:cNvPr>
          <p:cNvSpPr>
            <a:spLocks noGrp="1"/>
          </p:cNvSpPr>
          <p:nvPr>
            <p:ph sz="quarter" idx="17"/>
          </p:nvPr>
        </p:nvSpPr>
        <p:spPr>
          <a:xfrm>
            <a:off x="6670566" y="1701800"/>
            <a:ext cx="4994385" cy="4624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645218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F12C-5C7A-4DB0-B628-D1033456124A}"/>
              </a:ext>
            </a:extLst>
          </p:cNvPr>
          <p:cNvSpPr>
            <a:spLocks noGrp="1"/>
          </p:cNvSpPr>
          <p:nvPr>
            <p:ph type="title" hasCustomPrompt="1"/>
          </p:nvPr>
        </p:nvSpPr>
        <p:spPr/>
        <p:txBody>
          <a:bodyPr/>
          <a:lstStyle>
            <a:lvl1pPr>
              <a:defRPr/>
            </a:lvl1pPr>
          </a:lstStyle>
          <a:p>
            <a:r>
              <a:rPr lang="en-US" dirty="0"/>
              <a:t>Title style – 1 line only</a:t>
            </a:r>
            <a:endParaRPr lang="en-GB" dirty="0"/>
          </a:p>
        </p:txBody>
      </p:sp>
      <p:sp>
        <p:nvSpPr>
          <p:cNvPr id="10" name="Subtitle 2">
            <a:extLst>
              <a:ext uri="{FF2B5EF4-FFF2-40B4-BE49-F238E27FC236}">
                <a16:creationId xmlns:a16="http://schemas.microsoft.com/office/drawing/2014/main" id="{201773E0-D94B-4444-9A72-81C1F4EB93A4}"/>
              </a:ext>
            </a:extLst>
          </p:cNvPr>
          <p:cNvSpPr>
            <a:spLocks noGrp="1"/>
          </p:cNvSpPr>
          <p:nvPr>
            <p:ph type="subTitle" idx="1" hasCustomPrompt="1"/>
          </p:nvPr>
        </p:nvSpPr>
        <p:spPr>
          <a:xfrm>
            <a:off x="527049" y="1073339"/>
            <a:ext cx="11137898"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dirty="0"/>
              <a:t>Click to add subtitle – 1 line only</a:t>
            </a:r>
            <a:endParaRPr lang="en-GB" dirty="0"/>
          </a:p>
        </p:txBody>
      </p:sp>
      <p:sp>
        <p:nvSpPr>
          <p:cNvPr id="6" name="Slide Number Placeholder 5">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Tree>
    <p:extLst>
      <p:ext uri="{BB962C8B-B14F-4D97-AF65-F5344CB8AC3E}">
        <p14:creationId xmlns:p14="http://schemas.microsoft.com/office/powerpoint/2010/main" val="86310898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361B82-F8A2-466B-A96E-7F3CC0273BA6}"/>
              </a:ext>
            </a:extLst>
          </p:cNvPr>
          <p:cNvSpPr>
            <a:spLocks noGrp="1"/>
          </p:cNvSpPr>
          <p:nvPr>
            <p:ph type="title" hasCustomPrompt="1"/>
          </p:nvPr>
        </p:nvSpPr>
        <p:spPr/>
        <p:txBody>
          <a:bodyPr/>
          <a:lstStyle>
            <a:lvl1pPr>
              <a:defRPr/>
            </a:lvl1pPr>
          </a:lstStyle>
          <a:p>
            <a:r>
              <a:rPr lang="en-US" dirty="0"/>
              <a:t>Title style – 1 line only</a:t>
            </a:r>
            <a:endParaRPr lang="en-GB" dirty="0"/>
          </a:p>
        </p:txBody>
      </p:sp>
      <p:sp>
        <p:nvSpPr>
          <p:cNvPr id="13" name="Subtitle 2">
            <a:extLst>
              <a:ext uri="{FF2B5EF4-FFF2-40B4-BE49-F238E27FC236}">
                <a16:creationId xmlns:a16="http://schemas.microsoft.com/office/drawing/2014/main" id="{63337060-29CA-4C17-83EF-F3A0724944FC}"/>
              </a:ext>
            </a:extLst>
          </p:cNvPr>
          <p:cNvSpPr>
            <a:spLocks noGrp="1"/>
          </p:cNvSpPr>
          <p:nvPr>
            <p:ph type="subTitle" idx="18" hasCustomPrompt="1"/>
          </p:nvPr>
        </p:nvSpPr>
        <p:spPr>
          <a:xfrm>
            <a:off x="527049" y="1073339"/>
            <a:ext cx="11137898"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dirty="0"/>
              <a:t>Click to add subtitle – 1 line only</a:t>
            </a:r>
            <a:endParaRPr lang="en-GB" dirty="0"/>
          </a:p>
        </p:txBody>
      </p:sp>
      <p:sp>
        <p:nvSpPr>
          <p:cNvPr id="3" name="Content Placeholder 2">
            <a:extLst>
              <a:ext uri="{FF2B5EF4-FFF2-40B4-BE49-F238E27FC236}">
                <a16:creationId xmlns:a16="http://schemas.microsoft.com/office/drawing/2014/main" id="{24B14FE0-B3E7-4682-B9DC-0D12E0766C14}"/>
              </a:ext>
            </a:extLst>
          </p:cNvPr>
          <p:cNvSpPr>
            <a:spLocks noGrp="1"/>
          </p:cNvSpPr>
          <p:nvPr>
            <p:ph sz="half" idx="1" hasCustomPrompt="1"/>
          </p:nvPr>
        </p:nvSpPr>
        <p:spPr>
          <a:xfrm>
            <a:off x="527053" y="1701801"/>
            <a:ext cx="5473698" cy="4624917"/>
          </a:xfrm>
        </p:spPr>
        <p:txBody>
          <a:bodyPr/>
          <a:lstStyle>
            <a:lvl1pPr>
              <a:defRPr/>
            </a:lvl1pPr>
            <a:lvl5pP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7">
            <a:extLst>
              <a:ext uri="{FF2B5EF4-FFF2-40B4-BE49-F238E27FC236}">
                <a16:creationId xmlns:a16="http://schemas.microsoft.com/office/drawing/2014/main" id="{41536EE2-CCE9-4AAC-A61C-47879FF182D1}"/>
              </a:ext>
            </a:extLst>
          </p:cNvPr>
          <p:cNvSpPr>
            <a:spLocks noGrp="1"/>
          </p:cNvSpPr>
          <p:nvPr>
            <p:ph sz="quarter" idx="17" hasCustomPrompt="1"/>
          </p:nvPr>
        </p:nvSpPr>
        <p:spPr>
          <a:xfrm>
            <a:off x="6191276" y="1701801"/>
            <a:ext cx="5473676" cy="462491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762C2D6B-1202-4031-8455-E2157E457C22}"/>
              </a:ext>
            </a:extLst>
          </p:cNvPr>
          <p:cNvSpPr>
            <a:spLocks noGrp="1"/>
          </p:cNvSpPr>
          <p:nvPr>
            <p:ph type="sldNum" sz="quarter" idx="21"/>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Tree>
    <p:extLst>
      <p:ext uri="{BB962C8B-B14F-4D97-AF65-F5344CB8AC3E}">
        <p14:creationId xmlns:p14="http://schemas.microsoft.com/office/powerpoint/2010/main" val="3885339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14FE0-B3E7-4682-B9DC-0D12E0766C14}"/>
              </a:ext>
            </a:extLst>
          </p:cNvPr>
          <p:cNvSpPr>
            <a:spLocks noGrp="1"/>
          </p:cNvSpPr>
          <p:nvPr>
            <p:ph sz="half" idx="1"/>
          </p:nvPr>
        </p:nvSpPr>
        <p:spPr>
          <a:xfrm>
            <a:off x="527052" y="1701800"/>
            <a:ext cx="5473699" cy="4624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BEB78E44-C4C7-4732-A1CA-032BDFA2A3A7}"/>
              </a:ext>
            </a:extLst>
          </p:cNvPr>
          <p:cNvSpPr>
            <a:spLocks noGrp="1"/>
          </p:cNvSpPr>
          <p:nvPr>
            <p:ph type="dt" sz="half" idx="10"/>
          </p:nvPr>
        </p:nvSpPr>
        <p:spPr/>
        <p:txBody>
          <a:bodyPr/>
          <a:lstStyle/>
          <a:p>
            <a:pPr defTabSz="1219140"/>
            <a:endParaRPr lang="en-GB" dirty="0">
              <a:solidFill>
                <a:prstClr val="black"/>
              </a:solidFill>
            </a:endParaRPr>
          </a:p>
        </p:txBody>
      </p:sp>
      <p:sp>
        <p:nvSpPr>
          <p:cNvPr id="9" name="Footer Placeholder 8">
            <a:extLst>
              <a:ext uri="{FF2B5EF4-FFF2-40B4-BE49-F238E27FC236}">
                <a16:creationId xmlns:a16="http://schemas.microsoft.com/office/drawing/2014/main" id="{CF68F552-338D-4931-A7BB-6F62CB116277}"/>
              </a:ext>
            </a:extLst>
          </p:cNvPr>
          <p:cNvSpPr>
            <a:spLocks noGrp="1"/>
          </p:cNvSpPr>
          <p:nvPr>
            <p:ph type="ftr" sz="quarter" idx="11"/>
          </p:nvPr>
        </p:nvSpPr>
        <p:spPr/>
        <p:txBody>
          <a:bodyPr/>
          <a:lstStyle/>
          <a:p>
            <a:pPr defTabSz="1219140"/>
            <a:r>
              <a:rPr lang="en-GB">
                <a:solidFill>
                  <a:prstClr val="black"/>
                </a:solidFill>
              </a:rPr>
              <a:t>TA8990 Update</a:t>
            </a:r>
            <a:endParaRPr lang="en-GB" dirty="0">
              <a:solidFill>
                <a:prstClr val="black"/>
              </a:solidFill>
            </a:endParaRPr>
          </a:p>
        </p:txBody>
      </p:sp>
      <p:sp>
        <p:nvSpPr>
          <p:cNvPr id="10" name="Slide Number Placeholder 9">
            <a:extLst>
              <a:ext uri="{FF2B5EF4-FFF2-40B4-BE49-F238E27FC236}">
                <a16:creationId xmlns:a16="http://schemas.microsoft.com/office/drawing/2014/main" id="{5C160CE1-83F2-4F27-BAF1-0931D7D46EA3}"/>
              </a:ext>
            </a:extLst>
          </p:cNvPr>
          <p:cNvSpPr>
            <a:spLocks noGrp="1"/>
          </p:cNvSpPr>
          <p:nvPr>
            <p:ph type="sldNum" sz="quarter" idx="12"/>
          </p:nvPr>
        </p:nvSpPr>
        <p:spPr/>
        <p:txBody>
          <a:bodyPr/>
          <a:lstStyle/>
          <a:p>
            <a:pPr defTabSz="1219140"/>
            <a:fld id="{2490C926-4C7A-4456-B603-8FB00524CD8E}" type="slidenum">
              <a:rPr lang="en-GB" smtClean="0">
                <a:solidFill>
                  <a:prstClr val="black"/>
                </a:solidFill>
              </a:rPr>
              <a:pPr defTabSz="1219140"/>
              <a:t>‹#›</a:t>
            </a:fld>
            <a:endParaRPr lang="en-GB" dirty="0">
              <a:solidFill>
                <a:prstClr val="black"/>
              </a:solidFill>
            </a:endParaRPr>
          </a:p>
        </p:txBody>
      </p:sp>
      <p:sp>
        <p:nvSpPr>
          <p:cNvPr id="5" name="Title 4">
            <a:extLst>
              <a:ext uri="{FF2B5EF4-FFF2-40B4-BE49-F238E27FC236}">
                <a16:creationId xmlns:a16="http://schemas.microsoft.com/office/drawing/2014/main" id="{1C361B82-F8A2-466B-A96E-7F3CC0273BA6}"/>
              </a:ext>
            </a:extLst>
          </p:cNvPr>
          <p:cNvSpPr>
            <a:spLocks noGrp="1"/>
          </p:cNvSpPr>
          <p:nvPr>
            <p:ph type="title"/>
          </p:nvPr>
        </p:nvSpPr>
        <p:spPr/>
        <p:txBody>
          <a:bodyPr/>
          <a:lstStyle/>
          <a:p>
            <a:r>
              <a:rPr lang="en-US"/>
              <a:t>Click to edit Master title style</a:t>
            </a:r>
            <a:endParaRPr lang="en-GB" dirty="0"/>
          </a:p>
        </p:txBody>
      </p:sp>
      <p:sp>
        <p:nvSpPr>
          <p:cNvPr id="11" name="Text Placeholder 4">
            <a:extLst>
              <a:ext uri="{FF2B5EF4-FFF2-40B4-BE49-F238E27FC236}">
                <a16:creationId xmlns:a16="http://schemas.microsoft.com/office/drawing/2014/main" id="{7DB15274-1F4E-405A-9B42-7E970F4132AF}"/>
              </a:ext>
            </a:extLst>
          </p:cNvPr>
          <p:cNvSpPr>
            <a:spLocks noGrp="1"/>
          </p:cNvSpPr>
          <p:nvPr>
            <p:ph type="body" sz="quarter" idx="14" hasCustomPrompt="1"/>
          </p:nvPr>
        </p:nvSpPr>
        <p:spPr>
          <a:xfrm>
            <a:off x="527051" y="1041402"/>
            <a:ext cx="11137900" cy="306917"/>
          </a:xfrm>
        </p:spPr>
        <p:txBody>
          <a:bodyPr>
            <a:noAutofit/>
          </a:bodyPr>
          <a:lstStyle>
            <a:lvl1pPr marL="0" indent="0">
              <a:lnSpc>
                <a:spcPct val="100000"/>
              </a:lnSpc>
              <a:spcBef>
                <a:spcPts val="0"/>
              </a:spcBef>
              <a:buFont typeface="Arial" panose="020B0604020202020204" pitchFamily="34" charset="0"/>
              <a:buNone/>
              <a:defRPr sz="2133">
                <a:solidFill>
                  <a:schemeClr val="tx2"/>
                </a:solidFill>
              </a:defRPr>
            </a:lvl1pPr>
            <a:lvl2pPr marL="0" indent="0">
              <a:lnSpc>
                <a:spcPct val="100000"/>
              </a:lnSpc>
              <a:spcBef>
                <a:spcPts val="0"/>
              </a:spcBef>
              <a:buFont typeface="Arial" panose="020B0604020202020204" pitchFamily="34" charset="0"/>
              <a:buNone/>
              <a:defRPr sz="2133">
                <a:solidFill>
                  <a:schemeClr val="accent1"/>
                </a:solidFill>
              </a:defRPr>
            </a:lvl2pPr>
            <a:lvl3pPr marL="0" indent="0">
              <a:lnSpc>
                <a:spcPct val="100000"/>
              </a:lnSpc>
              <a:spcBef>
                <a:spcPts val="0"/>
              </a:spcBef>
              <a:buFont typeface="Arial" panose="020B0604020202020204" pitchFamily="34" charset="0"/>
              <a:buNone/>
              <a:defRPr sz="2133">
                <a:solidFill>
                  <a:schemeClr val="accent1"/>
                </a:solidFill>
              </a:defRPr>
            </a:lvl3pPr>
            <a:lvl4pPr marL="0" indent="0">
              <a:lnSpc>
                <a:spcPct val="100000"/>
              </a:lnSpc>
              <a:spcBef>
                <a:spcPts val="0"/>
              </a:spcBef>
              <a:buFont typeface="Arial" panose="020B0604020202020204" pitchFamily="34" charset="0"/>
              <a:buNone/>
              <a:defRPr sz="2133">
                <a:solidFill>
                  <a:schemeClr val="accent1"/>
                </a:solidFill>
              </a:defRPr>
            </a:lvl4pPr>
            <a:lvl5pPr marL="0" indent="0">
              <a:lnSpc>
                <a:spcPct val="100000"/>
              </a:lnSpc>
              <a:spcBef>
                <a:spcPts val="0"/>
              </a:spcBef>
              <a:buFont typeface="Arial" panose="020B0604020202020204" pitchFamily="34" charset="0"/>
              <a:buNone/>
              <a:defRPr sz="2133">
                <a:solidFill>
                  <a:schemeClr val="accent1"/>
                </a:solidFill>
              </a:defRPr>
            </a:lvl5pPr>
          </a:lstStyle>
          <a:p>
            <a:pPr lvl="0"/>
            <a:r>
              <a:rPr lang="en-US" dirty="0"/>
              <a:t>Click to edit subtitle style – 1 line only</a:t>
            </a:r>
          </a:p>
        </p:txBody>
      </p:sp>
      <p:sp>
        <p:nvSpPr>
          <p:cNvPr id="12" name="Content Placeholder 37">
            <a:extLst>
              <a:ext uri="{FF2B5EF4-FFF2-40B4-BE49-F238E27FC236}">
                <a16:creationId xmlns:a16="http://schemas.microsoft.com/office/drawing/2014/main" id="{41536EE2-CCE9-4AAC-A61C-47879FF182D1}"/>
              </a:ext>
            </a:extLst>
          </p:cNvPr>
          <p:cNvSpPr>
            <a:spLocks noGrp="1"/>
          </p:cNvSpPr>
          <p:nvPr>
            <p:ph sz="quarter" idx="17"/>
          </p:nvPr>
        </p:nvSpPr>
        <p:spPr>
          <a:xfrm>
            <a:off x="6670566" y="1701800"/>
            <a:ext cx="4994385" cy="4624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701362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F12C-5C7A-4DB0-B628-D1033456124A}"/>
              </a:ext>
            </a:extLst>
          </p:cNvPr>
          <p:cNvSpPr>
            <a:spLocks noGrp="1"/>
          </p:cNvSpPr>
          <p:nvPr>
            <p:ph type="title" hasCustomPrompt="1"/>
          </p:nvPr>
        </p:nvSpPr>
        <p:spPr/>
        <p:txBody>
          <a:bodyPr/>
          <a:lstStyle>
            <a:lvl1pPr>
              <a:defRPr/>
            </a:lvl1pPr>
          </a:lstStyle>
          <a:p>
            <a:r>
              <a:rPr lang="en-US" dirty="0"/>
              <a:t>Title style – 1 line only</a:t>
            </a:r>
            <a:endParaRPr lang="en-GB" dirty="0"/>
          </a:p>
        </p:txBody>
      </p:sp>
      <p:sp>
        <p:nvSpPr>
          <p:cNvPr id="10" name="Subtitle 2">
            <a:extLst>
              <a:ext uri="{FF2B5EF4-FFF2-40B4-BE49-F238E27FC236}">
                <a16:creationId xmlns:a16="http://schemas.microsoft.com/office/drawing/2014/main" id="{201773E0-D94B-4444-9A72-81C1F4EB93A4}"/>
              </a:ext>
            </a:extLst>
          </p:cNvPr>
          <p:cNvSpPr>
            <a:spLocks noGrp="1"/>
          </p:cNvSpPr>
          <p:nvPr>
            <p:ph type="subTitle" idx="1" hasCustomPrompt="1"/>
          </p:nvPr>
        </p:nvSpPr>
        <p:spPr>
          <a:xfrm>
            <a:off x="527049" y="1073339"/>
            <a:ext cx="11137898"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dirty="0"/>
              <a:t>Click to add subtitle – 1 line only</a:t>
            </a:r>
            <a:endParaRPr lang="en-GB" dirty="0"/>
          </a:p>
        </p:txBody>
      </p:sp>
      <p:sp>
        <p:nvSpPr>
          <p:cNvPr id="6" name="Slide Number Placeholder 5">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Tree>
    <p:extLst>
      <p:ext uri="{BB962C8B-B14F-4D97-AF65-F5344CB8AC3E}">
        <p14:creationId xmlns:p14="http://schemas.microsoft.com/office/powerpoint/2010/main" val="39126903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73C9-C1F3-4CD5-9002-6A4C7F088C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B79D2F-2011-43A8-9D01-4A873C50B3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B75DB-F6FD-46E2-9EBE-11D0E7C6C3C2}"/>
              </a:ext>
            </a:extLst>
          </p:cNvPr>
          <p:cNvSpPr>
            <a:spLocks noGrp="1"/>
          </p:cNvSpPr>
          <p:nvPr>
            <p:ph type="dt" sz="half" idx="10"/>
          </p:nvPr>
        </p:nvSpPr>
        <p:spPr/>
        <p:txBody>
          <a:bodyPr/>
          <a:lstStyle/>
          <a:p>
            <a:fld id="{944A357B-03DC-44D4-8A89-AD13CFA4AF22}" type="datetimeFigureOut">
              <a:rPr lang="en-US" smtClean="0"/>
              <a:t>10/26/2022</a:t>
            </a:fld>
            <a:endParaRPr lang="en-US"/>
          </a:p>
        </p:txBody>
      </p:sp>
      <p:sp>
        <p:nvSpPr>
          <p:cNvPr id="5" name="Footer Placeholder 4">
            <a:extLst>
              <a:ext uri="{FF2B5EF4-FFF2-40B4-BE49-F238E27FC236}">
                <a16:creationId xmlns:a16="http://schemas.microsoft.com/office/drawing/2014/main" id="{FBA89CD2-4885-48B0-85E2-8D177B440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63868-BB55-4A7D-8A94-BDAC5333C799}"/>
              </a:ext>
            </a:extLst>
          </p:cNvPr>
          <p:cNvSpPr>
            <a:spLocks noGrp="1"/>
          </p:cNvSpPr>
          <p:nvPr>
            <p:ph type="sldNum" sz="quarter" idx="12"/>
          </p:nvPr>
        </p:nvSpPr>
        <p:spPr/>
        <p:txBody>
          <a:bodyPr/>
          <a:lstStyle/>
          <a:p>
            <a:fld id="{70F61C52-2D03-4E5E-9C35-5E1CFFED7468}" type="slidenum">
              <a:rPr lang="en-US" smtClean="0"/>
              <a:t>‹#›</a:t>
            </a:fld>
            <a:endParaRPr lang="en-US"/>
          </a:p>
        </p:txBody>
      </p:sp>
    </p:spTree>
    <p:extLst>
      <p:ext uri="{BB962C8B-B14F-4D97-AF65-F5344CB8AC3E}">
        <p14:creationId xmlns:p14="http://schemas.microsoft.com/office/powerpoint/2010/main" val="202062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7AC7-CAEB-416F-B69E-8B8F4B1D00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233C01-CED8-4F06-9E2C-F314D7BA9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FDEDA-0B6E-4A22-BDF2-BC05C76ADE1C}"/>
              </a:ext>
            </a:extLst>
          </p:cNvPr>
          <p:cNvSpPr>
            <a:spLocks noGrp="1"/>
          </p:cNvSpPr>
          <p:nvPr>
            <p:ph type="dt" sz="half" idx="10"/>
          </p:nvPr>
        </p:nvSpPr>
        <p:spPr/>
        <p:txBody>
          <a:bodyPr/>
          <a:lstStyle/>
          <a:p>
            <a:fld id="{944A357B-03DC-44D4-8A89-AD13CFA4AF22}" type="datetimeFigureOut">
              <a:rPr lang="en-US" smtClean="0"/>
              <a:t>10/26/2022</a:t>
            </a:fld>
            <a:endParaRPr lang="en-US"/>
          </a:p>
        </p:txBody>
      </p:sp>
      <p:sp>
        <p:nvSpPr>
          <p:cNvPr id="5" name="Footer Placeholder 4">
            <a:extLst>
              <a:ext uri="{FF2B5EF4-FFF2-40B4-BE49-F238E27FC236}">
                <a16:creationId xmlns:a16="http://schemas.microsoft.com/office/drawing/2014/main" id="{429FADA4-5AC0-4DF4-ACD1-641E24DC6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EAB96-75ED-42C5-AA8C-4FB627FF9E82}"/>
              </a:ext>
            </a:extLst>
          </p:cNvPr>
          <p:cNvSpPr>
            <a:spLocks noGrp="1"/>
          </p:cNvSpPr>
          <p:nvPr>
            <p:ph type="sldNum" sz="quarter" idx="12"/>
          </p:nvPr>
        </p:nvSpPr>
        <p:spPr/>
        <p:txBody>
          <a:bodyPr/>
          <a:lstStyle/>
          <a:p>
            <a:fld id="{70F61C52-2D03-4E5E-9C35-5E1CFFED7468}" type="slidenum">
              <a:rPr lang="en-US" smtClean="0"/>
              <a:t>‹#›</a:t>
            </a:fld>
            <a:endParaRPr lang="en-US"/>
          </a:p>
        </p:txBody>
      </p:sp>
    </p:spTree>
    <p:extLst>
      <p:ext uri="{BB962C8B-B14F-4D97-AF65-F5344CB8AC3E}">
        <p14:creationId xmlns:p14="http://schemas.microsoft.com/office/powerpoint/2010/main" val="128913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6D59-849D-44E7-A4F4-D4DA51DBE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F4409-411F-47EA-9AE0-6D07AE3D9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9AAA1E-20FE-4B2C-9566-6A217E666D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A1D402-49B5-42C6-95DA-29C36898E356}"/>
              </a:ext>
            </a:extLst>
          </p:cNvPr>
          <p:cNvSpPr>
            <a:spLocks noGrp="1"/>
          </p:cNvSpPr>
          <p:nvPr>
            <p:ph type="dt" sz="half" idx="10"/>
          </p:nvPr>
        </p:nvSpPr>
        <p:spPr/>
        <p:txBody>
          <a:bodyPr/>
          <a:lstStyle/>
          <a:p>
            <a:fld id="{944A357B-03DC-44D4-8A89-AD13CFA4AF22}" type="datetimeFigureOut">
              <a:rPr lang="en-US" smtClean="0"/>
              <a:t>10/26/2022</a:t>
            </a:fld>
            <a:endParaRPr lang="en-US"/>
          </a:p>
        </p:txBody>
      </p:sp>
      <p:sp>
        <p:nvSpPr>
          <p:cNvPr id="6" name="Footer Placeholder 5">
            <a:extLst>
              <a:ext uri="{FF2B5EF4-FFF2-40B4-BE49-F238E27FC236}">
                <a16:creationId xmlns:a16="http://schemas.microsoft.com/office/drawing/2014/main" id="{5B27D9AF-4184-409D-BCC7-95B95E4F9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3C81E-F70E-4AD6-B1F6-92D6BFE9640D}"/>
              </a:ext>
            </a:extLst>
          </p:cNvPr>
          <p:cNvSpPr>
            <a:spLocks noGrp="1"/>
          </p:cNvSpPr>
          <p:nvPr>
            <p:ph type="sldNum" sz="quarter" idx="12"/>
          </p:nvPr>
        </p:nvSpPr>
        <p:spPr/>
        <p:txBody>
          <a:bodyPr/>
          <a:lstStyle/>
          <a:p>
            <a:fld id="{70F61C52-2D03-4E5E-9C35-5E1CFFED7468}" type="slidenum">
              <a:rPr lang="en-US" smtClean="0"/>
              <a:t>‹#›</a:t>
            </a:fld>
            <a:endParaRPr lang="en-US"/>
          </a:p>
        </p:txBody>
      </p:sp>
    </p:spTree>
    <p:extLst>
      <p:ext uri="{BB962C8B-B14F-4D97-AF65-F5344CB8AC3E}">
        <p14:creationId xmlns:p14="http://schemas.microsoft.com/office/powerpoint/2010/main" val="43547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99075-EAAC-4C4E-8581-A1AE432890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521A3C-BAAD-42D0-842D-40FB42E1DE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CF860C-C678-4B41-8707-921EA0FE58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51532C-22CC-4091-8658-60C4377384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89D70-2070-4AEE-B136-F71125DDDE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56D641-07E8-4665-B436-43642A902F89}"/>
              </a:ext>
            </a:extLst>
          </p:cNvPr>
          <p:cNvSpPr>
            <a:spLocks noGrp="1"/>
          </p:cNvSpPr>
          <p:nvPr>
            <p:ph type="dt" sz="half" idx="10"/>
          </p:nvPr>
        </p:nvSpPr>
        <p:spPr/>
        <p:txBody>
          <a:bodyPr/>
          <a:lstStyle/>
          <a:p>
            <a:fld id="{944A357B-03DC-44D4-8A89-AD13CFA4AF22}" type="datetimeFigureOut">
              <a:rPr lang="en-US" smtClean="0"/>
              <a:t>10/26/2022</a:t>
            </a:fld>
            <a:endParaRPr lang="en-US"/>
          </a:p>
        </p:txBody>
      </p:sp>
      <p:sp>
        <p:nvSpPr>
          <p:cNvPr id="8" name="Footer Placeholder 7">
            <a:extLst>
              <a:ext uri="{FF2B5EF4-FFF2-40B4-BE49-F238E27FC236}">
                <a16:creationId xmlns:a16="http://schemas.microsoft.com/office/drawing/2014/main" id="{5918FC3F-38CB-46A3-BD72-331C23507F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D94B67-1AD3-4BBC-991D-1B37049E6714}"/>
              </a:ext>
            </a:extLst>
          </p:cNvPr>
          <p:cNvSpPr>
            <a:spLocks noGrp="1"/>
          </p:cNvSpPr>
          <p:nvPr>
            <p:ph type="sldNum" sz="quarter" idx="12"/>
          </p:nvPr>
        </p:nvSpPr>
        <p:spPr/>
        <p:txBody>
          <a:bodyPr/>
          <a:lstStyle/>
          <a:p>
            <a:fld id="{70F61C52-2D03-4E5E-9C35-5E1CFFED7468}" type="slidenum">
              <a:rPr lang="en-US" smtClean="0"/>
              <a:t>‹#›</a:t>
            </a:fld>
            <a:endParaRPr lang="en-US"/>
          </a:p>
        </p:txBody>
      </p:sp>
    </p:spTree>
    <p:extLst>
      <p:ext uri="{BB962C8B-B14F-4D97-AF65-F5344CB8AC3E}">
        <p14:creationId xmlns:p14="http://schemas.microsoft.com/office/powerpoint/2010/main" val="216952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32AB-1944-4449-83A3-98C17E6E3D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C1B485-3008-47AE-9C6C-BDCAB3C1B77C}"/>
              </a:ext>
            </a:extLst>
          </p:cNvPr>
          <p:cNvSpPr>
            <a:spLocks noGrp="1"/>
          </p:cNvSpPr>
          <p:nvPr>
            <p:ph type="dt" sz="half" idx="10"/>
          </p:nvPr>
        </p:nvSpPr>
        <p:spPr/>
        <p:txBody>
          <a:bodyPr/>
          <a:lstStyle/>
          <a:p>
            <a:fld id="{944A357B-03DC-44D4-8A89-AD13CFA4AF22}" type="datetimeFigureOut">
              <a:rPr lang="en-US" smtClean="0"/>
              <a:t>10/26/2022</a:t>
            </a:fld>
            <a:endParaRPr lang="en-US"/>
          </a:p>
        </p:txBody>
      </p:sp>
      <p:sp>
        <p:nvSpPr>
          <p:cNvPr id="4" name="Footer Placeholder 3">
            <a:extLst>
              <a:ext uri="{FF2B5EF4-FFF2-40B4-BE49-F238E27FC236}">
                <a16:creationId xmlns:a16="http://schemas.microsoft.com/office/drawing/2014/main" id="{B0642E31-B82B-4FB7-88BB-C9BBAFCBFC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DD2DDE-7B44-4FBB-A597-3AAE40D4E6B3}"/>
              </a:ext>
            </a:extLst>
          </p:cNvPr>
          <p:cNvSpPr>
            <a:spLocks noGrp="1"/>
          </p:cNvSpPr>
          <p:nvPr>
            <p:ph type="sldNum" sz="quarter" idx="12"/>
          </p:nvPr>
        </p:nvSpPr>
        <p:spPr/>
        <p:txBody>
          <a:bodyPr/>
          <a:lstStyle/>
          <a:p>
            <a:fld id="{70F61C52-2D03-4E5E-9C35-5E1CFFED7468}" type="slidenum">
              <a:rPr lang="en-US" smtClean="0"/>
              <a:t>‹#›</a:t>
            </a:fld>
            <a:endParaRPr lang="en-US"/>
          </a:p>
        </p:txBody>
      </p:sp>
    </p:spTree>
    <p:extLst>
      <p:ext uri="{BB962C8B-B14F-4D97-AF65-F5344CB8AC3E}">
        <p14:creationId xmlns:p14="http://schemas.microsoft.com/office/powerpoint/2010/main" val="97645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0B5E15-9112-4DED-9B24-C05FF2992701}"/>
              </a:ext>
            </a:extLst>
          </p:cNvPr>
          <p:cNvSpPr>
            <a:spLocks noGrp="1"/>
          </p:cNvSpPr>
          <p:nvPr>
            <p:ph type="dt" sz="half" idx="10"/>
          </p:nvPr>
        </p:nvSpPr>
        <p:spPr/>
        <p:txBody>
          <a:bodyPr/>
          <a:lstStyle/>
          <a:p>
            <a:fld id="{944A357B-03DC-44D4-8A89-AD13CFA4AF22}" type="datetimeFigureOut">
              <a:rPr lang="en-US" smtClean="0"/>
              <a:t>10/26/2022</a:t>
            </a:fld>
            <a:endParaRPr lang="en-US"/>
          </a:p>
        </p:txBody>
      </p:sp>
      <p:sp>
        <p:nvSpPr>
          <p:cNvPr id="3" name="Footer Placeholder 2">
            <a:extLst>
              <a:ext uri="{FF2B5EF4-FFF2-40B4-BE49-F238E27FC236}">
                <a16:creationId xmlns:a16="http://schemas.microsoft.com/office/drawing/2014/main" id="{3C79CB24-E1B7-40D0-840E-D5C5818083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DFF546-564E-472A-98C1-0868006A586D}"/>
              </a:ext>
            </a:extLst>
          </p:cNvPr>
          <p:cNvSpPr>
            <a:spLocks noGrp="1"/>
          </p:cNvSpPr>
          <p:nvPr>
            <p:ph type="sldNum" sz="quarter" idx="12"/>
          </p:nvPr>
        </p:nvSpPr>
        <p:spPr/>
        <p:txBody>
          <a:bodyPr/>
          <a:lstStyle/>
          <a:p>
            <a:fld id="{70F61C52-2D03-4E5E-9C35-5E1CFFED7468}" type="slidenum">
              <a:rPr lang="en-US" smtClean="0"/>
              <a:t>‹#›</a:t>
            </a:fld>
            <a:endParaRPr lang="en-US"/>
          </a:p>
        </p:txBody>
      </p:sp>
    </p:spTree>
    <p:extLst>
      <p:ext uri="{BB962C8B-B14F-4D97-AF65-F5344CB8AC3E}">
        <p14:creationId xmlns:p14="http://schemas.microsoft.com/office/powerpoint/2010/main" val="274421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14B3-6B43-429C-810F-F8FA92B6D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84292A-2415-4FC4-BC86-3A3054121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8312E9-3996-4F27-A39F-143996D66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5B996-3F39-4DF0-A471-953B8FE6AE9E}"/>
              </a:ext>
            </a:extLst>
          </p:cNvPr>
          <p:cNvSpPr>
            <a:spLocks noGrp="1"/>
          </p:cNvSpPr>
          <p:nvPr>
            <p:ph type="dt" sz="half" idx="10"/>
          </p:nvPr>
        </p:nvSpPr>
        <p:spPr/>
        <p:txBody>
          <a:bodyPr/>
          <a:lstStyle/>
          <a:p>
            <a:fld id="{944A357B-03DC-44D4-8A89-AD13CFA4AF22}" type="datetimeFigureOut">
              <a:rPr lang="en-US" smtClean="0"/>
              <a:t>10/26/2022</a:t>
            </a:fld>
            <a:endParaRPr lang="en-US"/>
          </a:p>
        </p:txBody>
      </p:sp>
      <p:sp>
        <p:nvSpPr>
          <p:cNvPr id="6" name="Footer Placeholder 5">
            <a:extLst>
              <a:ext uri="{FF2B5EF4-FFF2-40B4-BE49-F238E27FC236}">
                <a16:creationId xmlns:a16="http://schemas.microsoft.com/office/drawing/2014/main" id="{90CB5194-D7C4-4445-893A-8A8BA4BFE6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AF832-77A3-4F63-A206-16BD3CD9E8DE}"/>
              </a:ext>
            </a:extLst>
          </p:cNvPr>
          <p:cNvSpPr>
            <a:spLocks noGrp="1"/>
          </p:cNvSpPr>
          <p:nvPr>
            <p:ph type="sldNum" sz="quarter" idx="12"/>
          </p:nvPr>
        </p:nvSpPr>
        <p:spPr/>
        <p:txBody>
          <a:bodyPr/>
          <a:lstStyle/>
          <a:p>
            <a:fld id="{70F61C52-2D03-4E5E-9C35-5E1CFFED7468}" type="slidenum">
              <a:rPr lang="en-US" smtClean="0"/>
              <a:t>‹#›</a:t>
            </a:fld>
            <a:endParaRPr lang="en-US"/>
          </a:p>
        </p:txBody>
      </p:sp>
    </p:spTree>
    <p:extLst>
      <p:ext uri="{BB962C8B-B14F-4D97-AF65-F5344CB8AC3E}">
        <p14:creationId xmlns:p14="http://schemas.microsoft.com/office/powerpoint/2010/main" val="25497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90335-555C-4268-B8E8-0D156F4F8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DB833B-E3EF-4382-BBE1-0A50596CC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1B9EEB-FE92-4492-8C51-BFA8CAD8B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FEB1F-9ADF-4872-B7EF-BCEFF5459047}"/>
              </a:ext>
            </a:extLst>
          </p:cNvPr>
          <p:cNvSpPr>
            <a:spLocks noGrp="1"/>
          </p:cNvSpPr>
          <p:nvPr>
            <p:ph type="dt" sz="half" idx="10"/>
          </p:nvPr>
        </p:nvSpPr>
        <p:spPr/>
        <p:txBody>
          <a:bodyPr/>
          <a:lstStyle/>
          <a:p>
            <a:fld id="{944A357B-03DC-44D4-8A89-AD13CFA4AF22}" type="datetimeFigureOut">
              <a:rPr lang="en-US" smtClean="0"/>
              <a:t>10/26/2022</a:t>
            </a:fld>
            <a:endParaRPr lang="en-US"/>
          </a:p>
        </p:txBody>
      </p:sp>
      <p:sp>
        <p:nvSpPr>
          <p:cNvPr id="6" name="Footer Placeholder 5">
            <a:extLst>
              <a:ext uri="{FF2B5EF4-FFF2-40B4-BE49-F238E27FC236}">
                <a16:creationId xmlns:a16="http://schemas.microsoft.com/office/drawing/2014/main" id="{CC9D8AF4-BCE0-40E7-917E-BB5F82F41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57E13-0552-47C1-9209-934BD7627D07}"/>
              </a:ext>
            </a:extLst>
          </p:cNvPr>
          <p:cNvSpPr>
            <a:spLocks noGrp="1"/>
          </p:cNvSpPr>
          <p:nvPr>
            <p:ph type="sldNum" sz="quarter" idx="12"/>
          </p:nvPr>
        </p:nvSpPr>
        <p:spPr/>
        <p:txBody>
          <a:bodyPr/>
          <a:lstStyle/>
          <a:p>
            <a:fld id="{70F61C52-2D03-4E5E-9C35-5E1CFFED7468}" type="slidenum">
              <a:rPr lang="en-US" smtClean="0"/>
              <a:t>‹#›</a:t>
            </a:fld>
            <a:endParaRPr lang="en-US"/>
          </a:p>
        </p:txBody>
      </p:sp>
    </p:spTree>
    <p:extLst>
      <p:ext uri="{BB962C8B-B14F-4D97-AF65-F5344CB8AC3E}">
        <p14:creationId xmlns:p14="http://schemas.microsoft.com/office/powerpoint/2010/main" val="127622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EA04A-9EE8-4CED-A94B-5A11832EB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EF120E-B9B7-4DF7-940A-74FA47F77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C2EC8-AD56-444E-A44A-BD36A8973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A357B-03DC-44D4-8A89-AD13CFA4AF22}" type="datetimeFigureOut">
              <a:rPr lang="en-US" smtClean="0"/>
              <a:t>10/26/2022</a:t>
            </a:fld>
            <a:endParaRPr lang="en-US"/>
          </a:p>
        </p:txBody>
      </p:sp>
      <p:sp>
        <p:nvSpPr>
          <p:cNvPr id="5" name="Footer Placeholder 4">
            <a:extLst>
              <a:ext uri="{FF2B5EF4-FFF2-40B4-BE49-F238E27FC236}">
                <a16:creationId xmlns:a16="http://schemas.microsoft.com/office/drawing/2014/main" id="{55E09FE2-5420-407A-991F-6A5BBB2172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8C8297-91E0-4550-9E93-F7BE9875D1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61C52-2D03-4E5E-9C35-5E1CFFED7468}" type="slidenum">
              <a:rPr lang="en-US" smtClean="0"/>
              <a:t>‹#›</a:t>
            </a:fld>
            <a:endParaRPr lang="en-US"/>
          </a:p>
        </p:txBody>
      </p:sp>
    </p:spTree>
    <p:extLst>
      <p:ext uri="{BB962C8B-B14F-4D97-AF65-F5344CB8AC3E}">
        <p14:creationId xmlns:p14="http://schemas.microsoft.com/office/powerpoint/2010/main" val="6771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75" r:id="rId14"/>
    <p:sldLayoutId id="2147483676"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2.xml"/><Relationship Id="rId1" Type="http://schemas.openxmlformats.org/officeDocument/2006/relationships/customXml" Target="../../customXml/item1.xml"/><Relationship Id="rId5" Type="http://schemas.openxmlformats.org/officeDocument/2006/relationships/image" Target="../media/image9.jpg"/><Relationship Id="rId4" Type="http://schemas.openxmlformats.org/officeDocument/2006/relationships/hyperlink" Target="NFLP%20Main%20Document%20(Final)%2013%20September%202020.doc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616" y="2152106"/>
            <a:ext cx="4650154" cy="892552"/>
          </a:xfrm>
          <a:prstGeom prst="rect">
            <a:avLst/>
          </a:prstGeom>
          <a:noFill/>
        </p:spPr>
        <p:txBody>
          <a:bodyPr wrap="square" rtlCol="0">
            <a:spAutoFit/>
          </a:bodyPr>
          <a:lstStyle/>
          <a:p>
            <a:r>
              <a:rPr lang="en-GB" sz="3200" b="1" dirty="0">
                <a:effectLst>
                  <a:outerShdw blurRad="50800" dist="38100" dir="2700000" algn="tl" rotWithShape="0">
                    <a:prstClr val="black">
                      <a:alpha val="40000"/>
                    </a:prstClr>
                  </a:outerShdw>
                </a:effectLst>
                <a:latin typeface="Arial" charset="0"/>
                <a:cs typeface="Arial" charset="0"/>
              </a:rPr>
              <a:t>Logistics in Pakistan</a:t>
            </a:r>
          </a:p>
          <a:p>
            <a:pPr marL="0" lvl="1"/>
            <a:r>
              <a:rPr lang="en-US" sz="2000" b="1" dirty="0">
                <a:effectLst>
                  <a:outerShdw blurRad="50800" dist="38100" dir="2700000" algn="tl" rotWithShape="0">
                    <a:prstClr val="black">
                      <a:alpha val="40000"/>
                    </a:prstClr>
                  </a:outerShdw>
                </a:effectLst>
                <a:latin typeface="Arial" charset="0"/>
                <a:cs typeface="Arial" charset="0"/>
              </a:rPr>
              <a:t>Chief, NTRC</a:t>
            </a:r>
          </a:p>
        </p:txBody>
      </p:sp>
      <p:pic>
        <p:nvPicPr>
          <p:cNvPr id="10242" name="Picture 3"/>
          <p:cNvPicPr>
            <a:picLocks noChangeAspect="1" noChangeArrowheads="1"/>
          </p:cNvPicPr>
          <p:nvPr/>
        </p:nvPicPr>
        <p:blipFill>
          <a:blip r:embed="rId3"/>
          <a:srcRect/>
          <a:stretch>
            <a:fillRect/>
          </a:stretch>
        </p:blipFill>
        <p:spPr bwMode="auto">
          <a:xfrm>
            <a:off x="6096000" y="1752601"/>
            <a:ext cx="5321734" cy="3523802"/>
          </a:xfrm>
          <a:prstGeom prst="rect">
            <a:avLst/>
          </a:prstGeom>
          <a:noFill/>
          <a:ln w="9525">
            <a:noFill/>
            <a:miter lim="800000"/>
            <a:headEnd/>
            <a:tailEnd/>
          </a:ln>
        </p:spPr>
      </p:pic>
      <p:sp>
        <p:nvSpPr>
          <p:cNvPr id="3" name="Text Box 2"/>
          <p:cNvSpPr txBox="1">
            <a:spLocks noChangeArrowheads="1"/>
          </p:cNvSpPr>
          <p:nvPr/>
        </p:nvSpPr>
        <p:spPr bwMode="auto">
          <a:xfrm>
            <a:off x="2781893" y="287157"/>
            <a:ext cx="5468327" cy="722634"/>
          </a:xfrm>
          <a:prstGeom prst="rect">
            <a:avLst/>
          </a:prstGeom>
          <a:noFill/>
          <a:ln w="9525">
            <a:noFill/>
            <a:miter lim="800000"/>
            <a:headEnd/>
            <a:tailEnd/>
          </a:ln>
        </p:spPr>
        <p:txBody>
          <a:bodyPr wrap="square" lIns="16147" tIns="0" rIns="16147" bIns="0" anchor="ctr">
            <a:spAutoFit/>
          </a:bodyPr>
          <a:lstStyle/>
          <a:p>
            <a:pPr algn="ctr">
              <a:lnSpc>
                <a:spcPct val="80000"/>
              </a:lnSpc>
              <a:defRPr/>
            </a:pPr>
            <a:endParaRPr lang="en-US" sz="200" dirty="0">
              <a:solidFill>
                <a:prstClr val="black"/>
              </a:solidFill>
              <a:effectLst>
                <a:outerShdw blurRad="50800" dist="38100" dir="2700000" algn="tl" rotWithShape="0">
                  <a:prstClr val="black">
                    <a:alpha val="40000"/>
                  </a:prstClr>
                </a:outerShdw>
              </a:effectLst>
              <a:latin typeface="Calibri"/>
              <a:cs typeface="Calibri"/>
            </a:endParaRPr>
          </a:p>
          <a:p>
            <a:pPr algn="ctr">
              <a:lnSpc>
                <a:spcPct val="80000"/>
              </a:lnSpc>
              <a:defRPr/>
            </a:pPr>
            <a:r>
              <a:rPr lang="en-US" sz="2800" dirty="0">
                <a:solidFill>
                  <a:prstClr val="black"/>
                </a:solidFill>
                <a:effectLst>
                  <a:outerShdw blurRad="50800" dist="38100" dir="2700000" algn="tl" rotWithShape="0">
                    <a:prstClr val="black">
                      <a:alpha val="40000"/>
                    </a:prstClr>
                  </a:outerShdw>
                </a:effectLst>
                <a:latin typeface="Calibri"/>
                <a:cs typeface="Calibri"/>
              </a:rPr>
              <a:t>Ministry of Communications</a:t>
            </a:r>
          </a:p>
          <a:p>
            <a:pPr algn="ctr">
              <a:lnSpc>
                <a:spcPct val="80000"/>
              </a:lnSpc>
              <a:defRPr/>
            </a:pPr>
            <a:r>
              <a:rPr lang="en-US" sz="2800" dirty="0">
                <a:solidFill>
                  <a:prstClr val="black"/>
                </a:solidFill>
                <a:effectLst>
                  <a:outerShdw blurRad="50800" dist="38100" dir="2700000" algn="tl" rotWithShape="0">
                    <a:prstClr val="black">
                      <a:alpha val="40000"/>
                    </a:prstClr>
                  </a:outerShdw>
                </a:effectLst>
                <a:latin typeface="Calibri"/>
                <a:cs typeface="Calibri"/>
              </a:rPr>
              <a:t>National Transport Research Centre</a:t>
            </a:r>
          </a:p>
        </p:txBody>
      </p:sp>
      <p:sp>
        <p:nvSpPr>
          <p:cNvPr id="4" name="Text Box 2"/>
          <p:cNvSpPr txBox="1">
            <a:spLocks noChangeArrowheads="1"/>
          </p:cNvSpPr>
          <p:nvPr/>
        </p:nvSpPr>
        <p:spPr bwMode="auto">
          <a:xfrm rot="10800000" flipV="1">
            <a:off x="412261" y="4405986"/>
            <a:ext cx="4197927" cy="475515"/>
          </a:xfrm>
          <a:prstGeom prst="rect">
            <a:avLst/>
          </a:prstGeom>
          <a:noFill/>
          <a:ln w="9525">
            <a:noFill/>
            <a:miter lim="800000"/>
            <a:headEnd/>
            <a:tailEnd/>
          </a:ln>
        </p:spPr>
        <p:txBody>
          <a:bodyPr wrap="square" lIns="16147" tIns="0" rIns="16147" bIns="0" anchor="ctr" anchorCtr="1">
            <a:spAutoFit/>
          </a:bodyPr>
          <a:lstStyle/>
          <a:p>
            <a:pPr algn="ctr">
              <a:lnSpc>
                <a:spcPct val="70000"/>
              </a:lnSpc>
              <a:spcBef>
                <a:spcPct val="10000"/>
              </a:spcBef>
              <a:defRPr/>
            </a:pPr>
            <a:r>
              <a:rPr lang="en-US" sz="2000" b="1" dirty="0">
                <a:solidFill>
                  <a:prstClr val="black"/>
                </a:solidFill>
                <a:effectLst>
                  <a:outerShdw blurRad="50800" dist="38100" dir="2700000" algn="tl" rotWithShape="0">
                    <a:prstClr val="black">
                      <a:alpha val="40000"/>
                    </a:prstClr>
                  </a:outerShdw>
                </a:effectLst>
                <a:latin typeface="Calibri"/>
                <a:cs typeface="Calibri"/>
              </a:rPr>
              <a:t>27</a:t>
            </a:r>
            <a:r>
              <a:rPr lang="en-US" sz="2000" b="1" baseline="30000" dirty="0">
                <a:solidFill>
                  <a:prstClr val="black"/>
                </a:solidFill>
                <a:effectLst>
                  <a:outerShdw blurRad="50800" dist="38100" dir="2700000" algn="tl" rotWithShape="0">
                    <a:prstClr val="black">
                      <a:alpha val="40000"/>
                    </a:prstClr>
                  </a:outerShdw>
                </a:effectLst>
                <a:latin typeface="Calibri"/>
                <a:cs typeface="Calibri"/>
              </a:rPr>
              <a:t>th</a:t>
            </a:r>
            <a:r>
              <a:rPr lang="en-US" sz="2000" b="1" dirty="0">
                <a:solidFill>
                  <a:prstClr val="black"/>
                </a:solidFill>
                <a:effectLst>
                  <a:outerShdw blurRad="50800" dist="38100" dir="2700000" algn="tl" rotWithShape="0">
                    <a:prstClr val="black">
                      <a:alpha val="40000"/>
                    </a:prstClr>
                  </a:outerShdw>
                </a:effectLst>
                <a:latin typeface="Calibri"/>
                <a:cs typeface="Calibri"/>
              </a:rPr>
              <a:t> October, 2022</a:t>
            </a:r>
          </a:p>
          <a:p>
            <a:pPr algn="ctr">
              <a:lnSpc>
                <a:spcPct val="70000"/>
              </a:lnSpc>
              <a:spcBef>
                <a:spcPct val="10000"/>
              </a:spcBef>
              <a:defRPr/>
            </a:pPr>
            <a:r>
              <a:rPr lang="en-US" sz="2000" b="1" dirty="0">
                <a:solidFill>
                  <a:prstClr val="black"/>
                </a:solidFill>
                <a:effectLst>
                  <a:outerShdw blurRad="50800" dist="38100" dir="2700000" algn="tl" rotWithShape="0">
                    <a:prstClr val="black">
                      <a:alpha val="40000"/>
                    </a:prstClr>
                  </a:outerShdw>
                </a:effectLst>
                <a:latin typeface="Calibri"/>
                <a:cs typeface="Calibri"/>
              </a:rPr>
              <a:t>Islamabad</a:t>
            </a:r>
          </a:p>
        </p:txBody>
      </p:sp>
      <p:pic>
        <p:nvPicPr>
          <p:cNvPr id="10246" name="Picture 2"/>
          <p:cNvPicPr>
            <a:picLocks noChangeAspect="1" noChangeArrowheads="1"/>
          </p:cNvPicPr>
          <p:nvPr/>
        </p:nvPicPr>
        <p:blipFill>
          <a:blip r:embed="rId4"/>
          <a:srcRect/>
          <a:stretch>
            <a:fillRect/>
          </a:stretch>
        </p:blipFill>
        <p:spPr bwMode="auto">
          <a:xfrm>
            <a:off x="412261" y="129892"/>
            <a:ext cx="1131888" cy="1298575"/>
          </a:xfrm>
          <a:prstGeom prst="rect">
            <a:avLst/>
          </a:prstGeom>
          <a:noFill/>
          <a:ln w="9525">
            <a:noFill/>
            <a:miter lim="800000"/>
            <a:headEnd/>
            <a:tailEnd/>
          </a:ln>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2069" y="5276404"/>
            <a:ext cx="10345665" cy="1484615"/>
          </a:xfrm>
          <a:prstGeom prst="rect">
            <a:avLst/>
          </a:prstGeom>
          <a:noFill/>
        </p:spPr>
      </p:pic>
      <p:pic>
        <p:nvPicPr>
          <p:cNvPr id="5" name="Picture 4">
            <a:extLst>
              <a:ext uri="{FF2B5EF4-FFF2-40B4-BE49-F238E27FC236}">
                <a16:creationId xmlns:a16="http://schemas.microsoft.com/office/drawing/2014/main" id="{2FF790A9-0FC4-8AC7-1EF0-D251F23CCAF1}"/>
              </a:ext>
            </a:extLst>
          </p:cNvPr>
          <p:cNvPicPr>
            <a:picLocks noChangeAspect="1"/>
          </p:cNvPicPr>
          <p:nvPr/>
        </p:nvPicPr>
        <p:blipFill>
          <a:blip r:embed="rId6"/>
          <a:stretch>
            <a:fillRect/>
          </a:stretch>
        </p:blipFill>
        <p:spPr>
          <a:xfrm>
            <a:off x="10699912" y="96980"/>
            <a:ext cx="1151097" cy="1169111"/>
          </a:xfrm>
          <a:prstGeom prst="rect">
            <a:avLst/>
          </a:prstGeom>
        </p:spPr>
      </p:pic>
    </p:spTree>
    <p:extLst>
      <p:ext uri="{BB962C8B-B14F-4D97-AF65-F5344CB8AC3E}">
        <p14:creationId xmlns:p14="http://schemas.microsoft.com/office/powerpoint/2010/main" val="351934302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DAD01A-8FB6-40B7-9A4A-90B6F9AB3976}"/>
              </a:ext>
            </a:extLst>
          </p:cNvPr>
          <p:cNvSpPr>
            <a:spLocks noGrp="1"/>
          </p:cNvSpPr>
          <p:nvPr>
            <p:ph type="title"/>
          </p:nvPr>
        </p:nvSpPr>
        <p:spPr>
          <a:xfrm>
            <a:off x="2133601" y="2770157"/>
            <a:ext cx="7659687" cy="480131"/>
          </a:xfr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eaLnBrk="0" hangingPunct="0"/>
            <a:r>
              <a:rPr lang="en-AU" sz="2800" u="sng" dirty="0">
                <a:solidFill>
                  <a:srgbClr val="FFFF00"/>
                </a:solidFill>
                <a:latin typeface="Bookman Old Style" pitchFamily="18" charset="0"/>
                <a:ea typeface="+mn-ea"/>
                <a:cs typeface="Angsana New" pitchFamily="18" charset="-34"/>
              </a:rPr>
              <a:t>Transport Sector of Pakistan </a:t>
            </a:r>
          </a:p>
        </p:txBody>
      </p:sp>
    </p:spTree>
    <p:extLst>
      <p:ext uri="{BB962C8B-B14F-4D97-AF65-F5344CB8AC3E}">
        <p14:creationId xmlns:p14="http://schemas.microsoft.com/office/powerpoint/2010/main" val="254594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xfrm>
            <a:off x="6583680" y="6377940"/>
            <a:ext cx="2103120" cy="342900"/>
          </a:xfrm>
          <a:prstGeom prst="rect">
            <a:avLst/>
          </a:prstGeom>
        </p:spPr>
        <p:txBody>
          <a:bodyPr vert="horz" wrap="square" lIns="0" tIns="0" rIns="0" bIns="0" rtlCol="0" anchor="ctr">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11</a:t>
            </a:fld>
            <a:endParaRPr lang="en-US"/>
          </a:p>
        </p:txBody>
      </p:sp>
      <p:sp>
        <p:nvSpPr>
          <p:cNvPr id="3" name="Rectangle 2"/>
          <p:cNvSpPr/>
          <p:nvPr/>
        </p:nvSpPr>
        <p:spPr>
          <a:xfrm>
            <a:off x="152401" y="1276351"/>
            <a:ext cx="12011025" cy="3785652"/>
          </a:xfrm>
          <a:prstGeom prst="rect">
            <a:avLst/>
          </a:prstGeom>
        </p:spPr>
        <p:txBody>
          <a:bodyPr wrap="square">
            <a:spAutoFit/>
          </a:bodyPr>
          <a:lstStyle/>
          <a:p>
            <a:pPr marL="457200" indent="-457200" algn="just">
              <a:buFont typeface="Arial" panose="020B0604020202020204" pitchFamily="34" charset="0"/>
              <a:buChar char="•"/>
            </a:pPr>
            <a:r>
              <a:rPr lang="en-US" sz="2400" b="1" dirty="0">
                <a:solidFill>
                  <a:srgbClr val="002060"/>
                </a:solidFill>
                <a:latin typeface="Bookman Old Style" pitchFamily="18" charset="0"/>
              </a:rPr>
              <a:t>Transport allows people to access jobs, markets, social interaction, education, and other services, thus enabling people to rise out of poverty and overcome social exclusion.</a:t>
            </a:r>
          </a:p>
          <a:p>
            <a:pPr marL="457200" indent="-457200" algn="just">
              <a:buFont typeface="Arial" panose="020B0604020202020204" pitchFamily="34" charset="0"/>
              <a:buChar char="•"/>
            </a:pPr>
            <a:r>
              <a:rPr lang="en-US" sz="2400" b="1" dirty="0">
                <a:solidFill>
                  <a:srgbClr val="002060"/>
                </a:solidFill>
                <a:latin typeface="Bookman Old Style" pitchFamily="18" charset="0"/>
              </a:rPr>
              <a:t>Transport adds value to goods brought to markets, links rural areas to cities and global supply chains, driving economic development.</a:t>
            </a:r>
          </a:p>
          <a:p>
            <a:pPr marL="457200" indent="-457200" algn="just">
              <a:buFont typeface="Arial" panose="020B0604020202020204" pitchFamily="34" charset="0"/>
              <a:buChar char="•"/>
            </a:pPr>
            <a:r>
              <a:rPr lang="en-US" altLang="en-US" sz="2400" b="1" dirty="0">
                <a:solidFill>
                  <a:srgbClr val="002060"/>
                </a:solidFill>
                <a:latin typeface="Bookman Old Style" pitchFamily="18" charset="0"/>
              </a:rPr>
              <a:t>Enhanced national integration of the country.</a:t>
            </a:r>
          </a:p>
          <a:p>
            <a:pPr marL="457200" indent="-457200" algn="just">
              <a:buFont typeface="Arial" panose="020B0604020202020204" pitchFamily="34" charset="0"/>
              <a:buChar char="•"/>
            </a:pPr>
            <a:r>
              <a:rPr lang="en-US" altLang="en-US" sz="2400" b="1" dirty="0">
                <a:solidFill>
                  <a:srgbClr val="002060"/>
                </a:solidFill>
                <a:latin typeface="Bookman Old Style" pitchFamily="18" charset="0"/>
              </a:rPr>
              <a:t>Cultural integration.</a:t>
            </a:r>
          </a:p>
          <a:p>
            <a:pPr marL="457200" indent="-457200" algn="just">
              <a:buFont typeface="Arial" panose="020B0604020202020204" pitchFamily="34" charset="0"/>
              <a:buChar char="•"/>
            </a:pPr>
            <a:r>
              <a:rPr lang="en-GB" sz="2400" b="1" dirty="0">
                <a:solidFill>
                  <a:srgbClr val="002060"/>
                </a:solidFill>
                <a:latin typeface="Bookman Old Style" pitchFamily="18" charset="0"/>
              </a:rPr>
              <a:t>A well functioning Transport Sector is a pre-requisite for country’s development.</a:t>
            </a:r>
          </a:p>
          <a:p>
            <a:pPr marL="457200" indent="-457200" algn="just">
              <a:buFont typeface="Arial" panose="020B0604020202020204" pitchFamily="34" charset="0"/>
              <a:buChar char="•"/>
            </a:pPr>
            <a:r>
              <a:rPr lang="en-US" sz="2400" b="1" dirty="0">
                <a:solidFill>
                  <a:srgbClr val="002060"/>
                </a:solidFill>
                <a:latin typeface="Bookman Old Style" pitchFamily="18" charset="0"/>
              </a:rPr>
              <a:t>Transport is a key driver of socioeconomic development.</a:t>
            </a:r>
          </a:p>
        </p:txBody>
      </p:sp>
      <p:sp>
        <p:nvSpPr>
          <p:cNvPr id="4" name="Title 6"/>
          <p:cNvSpPr txBox="1">
            <a:spLocks/>
          </p:cNvSpPr>
          <p:nvPr/>
        </p:nvSpPr>
        <p:spPr>
          <a:xfrm>
            <a:off x="0" y="0"/>
            <a:ext cx="12192000" cy="707886"/>
          </a:xfrm>
          <a:prstGeom prst="rect">
            <a:avLst/>
          </a:prstGeom>
          <a:solidFill>
            <a:srgbClr val="008000"/>
          </a:solidFill>
          <a:ln>
            <a:noFill/>
          </a:ln>
          <a:effectLst/>
        </p:spPr>
        <p:txBody>
          <a:bodyPr wrap="square">
            <a:sp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algn="ctr">
              <a:buNone/>
              <a:defRPr/>
            </a:pPr>
            <a:r>
              <a:rPr lang="en-US" sz="4000" dirty="0">
                <a:solidFill>
                  <a:schemeClr val="bg1"/>
                </a:solidFill>
                <a:effectLst>
                  <a:outerShdw blurRad="38100" dist="38100" dir="2700000" algn="tl">
                    <a:srgbClr val="000000"/>
                  </a:outerShdw>
                </a:effectLst>
                <a:latin typeface="Calibri" pitchFamily="34" charset="0"/>
                <a:ea typeface="+mn-ea"/>
                <a:cs typeface="+mn-cs"/>
              </a:rPr>
              <a:t>ROLE OF TRANSPORT SECTOR </a:t>
            </a:r>
          </a:p>
        </p:txBody>
      </p:sp>
    </p:spTree>
    <p:extLst>
      <p:ext uri="{BB962C8B-B14F-4D97-AF65-F5344CB8AC3E}">
        <p14:creationId xmlns:p14="http://schemas.microsoft.com/office/powerpoint/2010/main" val="3901885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334000" y="6172201"/>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5D09ED-000C-4998-BBF4-6B50B6EACC5D}" type="slidenum">
              <a:rPr lang="en-US" smtClean="0"/>
              <a:pPr/>
              <a:t>12</a:t>
            </a:fld>
            <a:endParaRPr lang="en-US"/>
          </a:p>
        </p:txBody>
      </p:sp>
      <p:graphicFrame>
        <p:nvGraphicFramePr>
          <p:cNvPr id="3" name="Diagram 2"/>
          <p:cNvGraphicFramePr/>
          <p:nvPr/>
        </p:nvGraphicFramePr>
        <p:xfrm>
          <a:off x="2133600" y="11430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6"/>
          <p:cNvSpPr txBox="1">
            <a:spLocks/>
          </p:cNvSpPr>
          <p:nvPr/>
        </p:nvSpPr>
        <p:spPr>
          <a:xfrm>
            <a:off x="0" y="0"/>
            <a:ext cx="12192000" cy="707886"/>
          </a:xfrm>
          <a:prstGeom prst="rect">
            <a:avLst/>
          </a:prstGeom>
          <a:solidFill>
            <a:srgbClr val="008000"/>
          </a:solidFill>
          <a:ln>
            <a:noFill/>
          </a:ln>
          <a:effectLst/>
        </p:spPr>
        <p:txBody>
          <a:bodyPr wrap="square">
            <a:sp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algn="ctr">
              <a:buNone/>
              <a:defRPr/>
            </a:pPr>
            <a:r>
              <a:rPr lang="en-US" sz="4000" dirty="0">
                <a:solidFill>
                  <a:schemeClr val="bg1"/>
                </a:solidFill>
                <a:effectLst>
                  <a:outerShdw blurRad="38100" dist="38100" dir="2700000" algn="tl">
                    <a:srgbClr val="000000"/>
                  </a:outerShdw>
                </a:effectLst>
                <a:latin typeface="Calibri" pitchFamily="34" charset="0"/>
                <a:ea typeface="+mn-ea"/>
                <a:cs typeface="+mn-cs"/>
              </a:rPr>
              <a:t>SUB - SECTORS</a:t>
            </a:r>
          </a:p>
        </p:txBody>
      </p:sp>
    </p:spTree>
    <p:extLst>
      <p:ext uri="{BB962C8B-B14F-4D97-AF65-F5344CB8AC3E}">
        <p14:creationId xmlns:p14="http://schemas.microsoft.com/office/powerpoint/2010/main" val="231208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524002" y="2222216"/>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800" b="1">
                <a:solidFill>
                  <a:srgbClr val="800000"/>
                </a:solidFill>
                <a:latin typeface="Bookman Old Style" pitchFamily="18" charset="0"/>
                <a:cs typeface="Angsana New" pitchFamily="18" charset="-34"/>
              </a:defRPr>
            </a:lvl1pPr>
            <a:lvl2pPr marL="742950" indent="-285750" eaLnBrk="0" hangingPunct="0">
              <a:defRPr sz="2800" b="1">
                <a:solidFill>
                  <a:srgbClr val="800000"/>
                </a:solidFill>
                <a:latin typeface="Bookman Old Style" pitchFamily="18" charset="0"/>
                <a:cs typeface="Angsana New" pitchFamily="18" charset="-34"/>
              </a:defRPr>
            </a:lvl2pPr>
            <a:lvl3pPr marL="1143000" indent="-228600" eaLnBrk="0" hangingPunct="0">
              <a:defRPr sz="2800" b="1">
                <a:solidFill>
                  <a:srgbClr val="800000"/>
                </a:solidFill>
                <a:latin typeface="Bookman Old Style" pitchFamily="18" charset="0"/>
                <a:cs typeface="Angsana New" pitchFamily="18" charset="-34"/>
              </a:defRPr>
            </a:lvl3pPr>
            <a:lvl4pPr marL="1600200" indent="-228600" eaLnBrk="0" hangingPunct="0">
              <a:defRPr sz="2800" b="1">
                <a:solidFill>
                  <a:srgbClr val="800000"/>
                </a:solidFill>
                <a:latin typeface="Bookman Old Style" pitchFamily="18" charset="0"/>
                <a:cs typeface="Angsana New" pitchFamily="18" charset="-34"/>
              </a:defRPr>
            </a:lvl4pPr>
            <a:lvl5pPr marL="2057400" indent="-228600" eaLnBrk="0" hangingPunct="0">
              <a:defRPr sz="2800" b="1">
                <a:solidFill>
                  <a:srgbClr val="800000"/>
                </a:solidFill>
                <a:latin typeface="Bookman Old Style" pitchFamily="18" charset="0"/>
                <a:cs typeface="Angsana New" pitchFamily="18" charset="-34"/>
              </a:defRPr>
            </a:lvl5pPr>
            <a:lvl6pPr marL="2514600" indent="-228600" eaLnBrk="0" fontAlgn="base" hangingPunct="0">
              <a:lnSpc>
                <a:spcPct val="80000"/>
              </a:lnSpc>
              <a:spcBef>
                <a:spcPct val="20000"/>
              </a:spcBef>
              <a:spcAft>
                <a:spcPct val="0"/>
              </a:spcAft>
              <a:defRPr sz="2800" b="1">
                <a:solidFill>
                  <a:srgbClr val="800000"/>
                </a:solidFill>
                <a:latin typeface="Bookman Old Style" pitchFamily="18" charset="0"/>
                <a:cs typeface="Angsana New" pitchFamily="18" charset="-34"/>
              </a:defRPr>
            </a:lvl6pPr>
            <a:lvl7pPr marL="2971800" indent="-228600" eaLnBrk="0" fontAlgn="base" hangingPunct="0">
              <a:lnSpc>
                <a:spcPct val="80000"/>
              </a:lnSpc>
              <a:spcBef>
                <a:spcPct val="20000"/>
              </a:spcBef>
              <a:spcAft>
                <a:spcPct val="0"/>
              </a:spcAft>
              <a:defRPr sz="2800" b="1">
                <a:solidFill>
                  <a:srgbClr val="800000"/>
                </a:solidFill>
                <a:latin typeface="Bookman Old Style" pitchFamily="18" charset="0"/>
                <a:cs typeface="Angsana New" pitchFamily="18" charset="-34"/>
              </a:defRPr>
            </a:lvl7pPr>
            <a:lvl8pPr marL="3429000" indent="-228600" eaLnBrk="0" fontAlgn="base" hangingPunct="0">
              <a:lnSpc>
                <a:spcPct val="80000"/>
              </a:lnSpc>
              <a:spcBef>
                <a:spcPct val="20000"/>
              </a:spcBef>
              <a:spcAft>
                <a:spcPct val="0"/>
              </a:spcAft>
              <a:defRPr sz="2800" b="1">
                <a:solidFill>
                  <a:srgbClr val="800000"/>
                </a:solidFill>
                <a:latin typeface="Bookman Old Style" pitchFamily="18" charset="0"/>
                <a:cs typeface="Angsana New" pitchFamily="18" charset="-34"/>
              </a:defRPr>
            </a:lvl8pPr>
            <a:lvl9pPr marL="3886200" indent="-228600" eaLnBrk="0" fontAlgn="base" hangingPunct="0">
              <a:lnSpc>
                <a:spcPct val="80000"/>
              </a:lnSpc>
              <a:spcBef>
                <a:spcPct val="20000"/>
              </a:spcBef>
              <a:spcAft>
                <a:spcPct val="0"/>
              </a:spcAft>
              <a:defRPr sz="2800" b="1">
                <a:solidFill>
                  <a:srgbClr val="800000"/>
                </a:solidFill>
                <a:latin typeface="Bookman Old Style" pitchFamily="18" charset="0"/>
                <a:cs typeface="Angsana New" pitchFamily="18" charset="-34"/>
              </a:defRPr>
            </a:lvl9pPr>
          </a:lstStyle>
          <a:p>
            <a:pPr eaLnBrk="1" hangingPunct="1"/>
            <a:endParaRPr lang="en-US" altLang="en-US" sz="3200"/>
          </a:p>
        </p:txBody>
      </p:sp>
      <p:sp>
        <p:nvSpPr>
          <p:cNvPr id="5" name="Rectangle 26"/>
          <p:cNvSpPr txBox="1">
            <a:spLocks noRot="1" noChangeArrowheads="1"/>
          </p:cNvSpPr>
          <p:nvPr/>
        </p:nvSpPr>
        <p:spPr>
          <a:xfrm>
            <a:off x="0" y="0"/>
            <a:ext cx="12192000" cy="707886"/>
          </a:xfrm>
          <a:prstGeom prst="rect">
            <a:avLst/>
          </a:prstGeom>
          <a:solidFill>
            <a:srgbClr val="008000"/>
          </a:solidFill>
          <a:ln>
            <a:noFill/>
          </a:ln>
          <a:effectLst/>
        </p:spPr>
        <p:txBody>
          <a:bodyPr wrap="square">
            <a:spAutoFit/>
          </a:bodyPr>
          <a:lstStyle/>
          <a:p>
            <a:pPr indent="-320040" algn="ctr">
              <a:spcBef>
                <a:spcPct val="0"/>
              </a:spcBef>
              <a:buClr>
                <a:schemeClr val="accent6">
                  <a:lumMod val="75000"/>
                </a:schemeClr>
              </a:buClr>
              <a:buSzPct val="128000"/>
              <a:defRPr/>
            </a:pPr>
            <a:r>
              <a:rPr lang="en-US" sz="4000" b="1" dirty="0">
                <a:solidFill>
                  <a:schemeClr val="bg1"/>
                </a:solidFill>
                <a:effectLst>
                  <a:outerShdw blurRad="38100" dist="38100" dir="2700000" algn="tl">
                    <a:srgbClr val="000000"/>
                  </a:outerShdw>
                </a:effectLst>
                <a:latin typeface="Calibri" pitchFamily="34" charset="0"/>
              </a:rPr>
              <a:t>TRANSPORT ASSETS </a:t>
            </a:r>
          </a:p>
        </p:txBody>
      </p:sp>
      <p:sp>
        <p:nvSpPr>
          <p:cNvPr id="6" name="Title 1"/>
          <p:cNvSpPr txBox="1">
            <a:spLocks/>
          </p:cNvSpPr>
          <p:nvPr/>
        </p:nvSpPr>
        <p:spPr>
          <a:xfrm>
            <a:off x="1678714" y="1018385"/>
            <a:ext cx="8915400" cy="5775325"/>
          </a:xfrm>
          <a:prstGeom prst="rect">
            <a:avLst/>
          </a:prstGeom>
        </p:spPr>
        <p:txBody>
          <a:bodyPr>
            <a:noAutofit/>
          </a:bodyPr>
          <a:lstStyle/>
          <a:p>
            <a:pPr marL="228600" indent="-228600">
              <a:lnSpc>
                <a:spcPct val="90000"/>
              </a:lnSpc>
              <a:spcBef>
                <a:spcPct val="50000"/>
              </a:spcBef>
              <a:buFont typeface="Wingdings" pitchFamily="2" charset="2"/>
              <a:buChar char="q"/>
              <a:defRPr/>
            </a:pPr>
            <a:r>
              <a:rPr lang="en-US" sz="2000" b="1" dirty="0">
                <a:solidFill>
                  <a:srgbClr val="002060"/>
                </a:solidFill>
                <a:latin typeface="Bookman Old Style" pitchFamily="18" charset="0"/>
              </a:rPr>
              <a:t>     Number of Vehicles	       --	           31.0 million</a:t>
            </a:r>
          </a:p>
          <a:p>
            <a:pPr eaLnBrk="0" hangingPunct="0">
              <a:lnSpc>
                <a:spcPct val="150000"/>
              </a:lnSpc>
              <a:buFont typeface="Wingdings" pitchFamily="2" charset="2"/>
              <a:buChar char="q"/>
              <a:tabLst>
                <a:tab pos="457200" algn="l"/>
              </a:tabLst>
              <a:defRPr/>
            </a:pPr>
            <a:r>
              <a:rPr lang="en-GB" sz="2000" b="1" kern="0" dirty="0">
                <a:solidFill>
                  <a:srgbClr val="002060"/>
                </a:solidFill>
                <a:latin typeface="Bookman Old Style" pitchFamily="18" charset="0"/>
              </a:rPr>
              <a:t>      Total Roads		       --	           500,748 Km</a:t>
            </a:r>
          </a:p>
          <a:p>
            <a:pPr marL="457200" eaLnBrk="0" hangingPunct="0">
              <a:lnSpc>
                <a:spcPct val="150000"/>
              </a:lnSpc>
              <a:buFont typeface="Wingdings" pitchFamily="2" charset="2"/>
              <a:buChar char="v"/>
              <a:tabLst>
                <a:tab pos="457200" algn="l"/>
              </a:tabLst>
              <a:defRPr/>
            </a:pPr>
            <a:r>
              <a:rPr lang="en-GB" sz="2000" b="1" kern="0" dirty="0">
                <a:solidFill>
                  <a:srgbClr val="002060"/>
                </a:solidFill>
                <a:latin typeface="Bookman Old Style" pitchFamily="18" charset="0"/>
              </a:rPr>
              <a:t>	Motorways		        --	           2471 Km</a:t>
            </a:r>
          </a:p>
          <a:p>
            <a:pPr marL="457200" eaLnBrk="0" hangingPunct="0">
              <a:lnSpc>
                <a:spcPct val="150000"/>
              </a:lnSpc>
              <a:buFont typeface="Wingdings" pitchFamily="2" charset="2"/>
              <a:buChar char="v"/>
              <a:tabLst>
                <a:tab pos="457200" algn="l"/>
              </a:tabLst>
              <a:defRPr/>
            </a:pPr>
            <a:r>
              <a:rPr lang="en-GB" sz="2000" b="1" kern="0" dirty="0">
                <a:solidFill>
                  <a:srgbClr val="002060"/>
                </a:solidFill>
                <a:latin typeface="Bookman Old Style" pitchFamily="18" charset="0"/>
              </a:rPr>
              <a:t>	National Highways	        --	           11,321 Km</a:t>
            </a:r>
          </a:p>
          <a:p>
            <a:pPr marL="457200" eaLnBrk="0" hangingPunct="0">
              <a:lnSpc>
                <a:spcPct val="150000"/>
              </a:lnSpc>
              <a:buFont typeface="Wingdings" pitchFamily="2" charset="2"/>
              <a:buChar char="v"/>
              <a:tabLst>
                <a:tab pos="457200" algn="l"/>
              </a:tabLst>
              <a:defRPr/>
            </a:pPr>
            <a:r>
              <a:rPr lang="en-GB" sz="2000" b="1" kern="0" dirty="0">
                <a:solidFill>
                  <a:srgbClr val="002060"/>
                </a:solidFill>
                <a:latin typeface="Bookman Old Style" pitchFamily="18" charset="0"/>
              </a:rPr>
              <a:t>   Provincial Road Network  --		487,362km</a:t>
            </a:r>
          </a:p>
          <a:p>
            <a:pPr marL="228600" indent="-228600">
              <a:lnSpc>
                <a:spcPct val="90000"/>
              </a:lnSpc>
              <a:spcBef>
                <a:spcPct val="50000"/>
              </a:spcBef>
              <a:buFont typeface="Wingdings" pitchFamily="2" charset="2"/>
              <a:buChar char="q"/>
              <a:defRPr/>
            </a:pPr>
            <a:r>
              <a:rPr lang="en-US" sz="2000" b="1" dirty="0">
                <a:solidFill>
                  <a:srgbClr val="002060"/>
                </a:solidFill>
                <a:latin typeface="Bookman Old Style" pitchFamily="18" charset="0"/>
              </a:rPr>
              <a:t>    Rail Tracks		        --	           7,791 km</a:t>
            </a:r>
          </a:p>
          <a:p>
            <a:pPr marL="228600" indent="-228600">
              <a:lnSpc>
                <a:spcPct val="90000"/>
              </a:lnSpc>
              <a:spcBef>
                <a:spcPct val="50000"/>
              </a:spcBef>
              <a:buFont typeface="Wingdings" pitchFamily="2" charset="2"/>
              <a:buChar char="q"/>
              <a:defRPr/>
            </a:pPr>
            <a:r>
              <a:rPr lang="en-US" sz="2000" b="1" dirty="0">
                <a:solidFill>
                  <a:srgbClr val="002060"/>
                </a:solidFill>
                <a:latin typeface="Bookman Old Style" pitchFamily="18" charset="0"/>
              </a:rPr>
              <a:t>    Railway Locomotives     --</a:t>
            </a:r>
            <a:r>
              <a:rPr lang="en-GB" sz="2000" b="1" dirty="0">
                <a:solidFill>
                  <a:srgbClr val="002060"/>
                </a:solidFill>
                <a:latin typeface="Bookman Old Style" pitchFamily="18" charset="0"/>
              </a:rPr>
              <a:t> Total 470 (458 Diesel &amp; 12 Steam     					Engines). </a:t>
            </a:r>
            <a:endParaRPr lang="en-US" sz="2000" b="1" dirty="0">
              <a:solidFill>
                <a:srgbClr val="002060"/>
              </a:solidFill>
              <a:latin typeface="Bookman Old Style" pitchFamily="18" charset="0"/>
            </a:endParaRPr>
          </a:p>
          <a:p>
            <a:pPr marL="228600" indent="-228600">
              <a:lnSpc>
                <a:spcPct val="90000"/>
              </a:lnSpc>
              <a:spcBef>
                <a:spcPct val="50000"/>
              </a:spcBef>
              <a:buFont typeface="Wingdings" pitchFamily="2" charset="2"/>
              <a:buChar char="q"/>
              <a:tabLst>
                <a:tab pos="457200" algn="l"/>
              </a:tabLst>
              <a:defRPr/>
            </a:pPr>
            <a:r>
              <a:rPr lang="en-US" sz="2000" b="1" dirty="0">
                <a:solidFill>
                  <a:srgbClr val="002060"/>
                </a:solidFill>
                <a:latin typeface="Bookman Old Style" pitchFamily="18" charset="0"/>
              </a:rPr>
              <a:t>	  Airports		                 --	 7 major airports handling 						           passengers &amp; cargo</a:t>
            </a:r>
          </a:p>
          <a:p>
            <a:pPr marL="228600" indent="-228600">
              <a:lnSpc>
                <a:spcPct val="90000"/>
              </a:lnSpc>
              <a:spcBef>
                <a:spcPct val="50000"/>
              </a:spcBef>
              <a:buFont typeface="Wingdings" pitchFamily="2" charset="2"/>
              <a:buChar char="q"/>
              <a:defRPr/>
            </a:pPr>
            <a:r>
              <a:rPr lang="en-US" sz="2000" b="1" dirty="0">
                <a:solidFill>
                  <a:srgbClr val="002060"/>
                </a:solidFill>
                <a:latin typeface="Bookman Old Style" pitchFamily="18" charset="0"/>
              </a:rPr>
              <a:t>    Dry Ports		                 --	15 dry ports/ border terminals</a:t>
            </a:r>
          </a:p>
          <a:p>
            <a:pPr marL="228600" indent="-228600">
              <a:lnSpc>
                <a:spcPct val="90000"/>
              </a:lnSpc>
              <a:spcBef>
                <a:spcPct val="50000"/>
              </a:spcBef>
              <a:buFont typeface="Wingdings" pitchFamily="2" charset="2"/>
              <a:buChar char="q"/>
              <a:defRPr/>
            </a:pPr>
            <a:r>
              <a:rPr lang="en-US" sz="2000" b="1" dirty="0">
                <a:solidFill>
                  <a:srgbClr val="002060"/>
                </a:solidFill>
                <a:latin typeface="Bookman Old Style" pitchFamily="18" charset="0"/>
              </a:rPr>
              <a:t>    Sea Ports		                 --	 3 commercial sea ports</a:t>
            </a:r>
          </a:p>
          <a:p>
            <a:pPr marL="228600" indent="-228600">
              <a:lnSpc>
                <a:spcPct val="90000"/>
              </a:lnSpc>
              <a:spcBef>
                <a:spcPct val="50000"/>
              </a:spcBef>
              <a:defRPr/>
            </a:pPr>
            <a:r>
              <a:rPr lang="en-US" sz="2000" b="1" dirty="0">
                <a:solidFill>
                  <a:srgbClr val="002060"/>
                </a:solidFill>
                <a:latin typeface="Bookman Old Style" pitchFamily="18" charset="0"/>
              </a:rPr>
              <a:t>						</a:t>
            </a:r>
          </a:p>
          <a:p>
            <a:pPr marL="228600" indent="-228600">
              <a:lnSpc>
                <a:spcPct val="90000"/>
              </a:lnSpc>
              <a:spcBef>
                <a:spcPct val="50000"/>
              </a:spcBef>
              <a:defRPr/>
            </a:pPr>
            <a:r>
              <a:rPr lang="en-US" b="1" dirty="0">
                <a:solidFill>
                  <a:srgbClr val="002060"/>
                </a:solidFill>
                <a:latin typeface="Bookman Old Style" pitchFamily="18" charset="0"/>
              </a:rPr>
              <a:t>Source: Bureau of Statistic</a:t>
            </a:r>
          </a:p>
          <a:p>
            <a:pPr eaLnBrk="0" hangingPunct="0">
              <a:lnSpc>
                <a:spcPct val="150000"/>
              </a:lnSpc>
              <a:tabLst>
                <a:tab pos="457200" algn="l"/>
              </a:tabLst>
              <a:defRPr/>
            </a:pPr>
            <a:r>
              <a:rPr lang="en-GB" b="1" kern="0" dirty="0">
                <a:solidFill>
                  <a:srgbClr val="002060"/>
                </a:solidFill>
                <a:latin typeface="Bookman Old Style" pitchFamily="18" charset="0"/>
                <a:ea typeface="+mj-ea"/>
              </a:rPr>
              <a:t> </a:t>
            </a:r>
            <a:endParaRPr lang="en-US" b="1" kern="0" dirty="0">
              <a:solidFill>
                <a:srgbClr val="002060"/>
              </a:solidFill>
              <a:latin typeface="Bookman Old Style" pitchFamily="18" charset="0"/>
              <a:ea typeface="+mj-ea"/>
            </a:endParaRPr>
          </a:p>
        </p:txBody>
      </p:sp>
      <p:sp>
        <p:nvSpPr>
          <p:cNvPr id="9" name="Slide Number Placeholder 8"/>
          <p:cNvSpPr>
            <a:spLocks noGrp="1"/>
          </p:cNvSpPr>
          <p:nvPr>
            <p:ph type="sldNum" sz="quarter" idx="12"/>
          </p:nvPr>
        </p:nvSpPr>
        <p:spPr>
          <a:xfrm>
            <a:off x="5334000" y="6172201"/>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5D09ED-000C-4998-BBF4-6B50B6EACC5D}" type="slidenum">
              <a:rPr lang="en-US" smtClean="0"/>
              <a:pPr/>
              <a:t>13</a:t>
            </a:fld>
            <a:endParaRPr lang="en-US"/>
          </a:p>
        </p:txBody>
      </p:sp>
    </p:spTree>
    <p:extLst>
      <p:ext uri="{BB962C8B-B14F-4D97-AF65-F5344CB8AC3E}">
        <p14:creationId xmlns:p14="http://schemas.microsoft.com/office/powerpoint/2010/main" val="1587151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8077200" y="6356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10E5F-EBA9-474C-A0B5-7BDBB44AF856}" type="slidenum">
              <a:rPr lang="en-US" smtClean="0"/>
              <a:pPr/>
              <a:t>14</a:t>
            </a:fld>
            <a:endParaRPr lang="en-US" altLang="en-US"/>
          </a:p>
        </p:txBody>
      </p:sp>
      <p:sp>
        <p:nvSpPr>
          <p:cNvPr id="1550338" name="Rectangle 2"/>
          <p:cNvSpPr>
            <a:spLocks noChangeArrowheads="1"/>
          </p:cNvSpPr>
          <p:nvPr/>
        </p:nvSpPr>
        <p:spPr bwMode="auto">
          <a:xfrm>
            <a:off x="475761" y="890953"/>
            <a:ext cx="11427069" cy="562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992" tIns="42497" rIns="84992" bIns="42497">
            <a:spAutoFit/>
          </a:bodyPr>
          <a:lstStyle/>
          <a:p>
            <a:pPr eaLnBrk="0" hangingPunct="0"/>
            <a:r>
              <a:rPr lang="en-US" altLang="en-US" sz="2215" dirty="0">
                <a:cs typeface="Arial" panose="020B0604020202020204" pitchFamily="34" charset="0"/>
              </a:rPr>
              <a:t>		</a:t>
            </a:r>
            <a:r>
              <a:rPr lang="en-US" altLang="en-US" sz="2400">
                <a:cs typeface="Arial" panose="020B0604020202020204" pitchFamily="34" charset="0"/>
              </a:rPr>
              <a:t>		</a:t>
            </a:r>
            <a:r>
              <a:rPr lang="en-US" altLang="en-US" sz="2400" u="sng">
                <a:solidFill>
                  <a:srgbClr val="FF0000"/>
                </a:solidFill>
                <a:cs typeface="Arial" panose="020B0604020202020204" pitchFamily="34" charset="0"/>
              </a:rPr>
              <a:t>UNIT</a:t>
            </a:r>
            <a:r>
              <a:rPr lang="en-US" altLang="en-US" sz="2400" dirty="0">
                <a:solidFill>
                  <a:srgbClr val="FF0000"/>
                </a:solidFill>
                <a:cs typeface="Arial" panose="020B0604020202020204" pitchFamily="34" charset="0"/>
              </a:rPr>
              <a:t>	  	</a:t>
            </a:r>
            <a:r>
              <a:rPr lang="en-US" altLang="en-US" sz="2400">
                <a:solidFill>
                  <a:srgbClr val="FF0000"/>
                </a:solidFill>
                <a:cs typeface="Arial" panose="020B0604020202020204" pitchFamily="34" charset="0"/>
              </a:rPr>
              <a:t>    </a:t>
            </a:r>
            <a:r>
              <a:rPr lang="en-US" altLang="en-US" sz="2400" u="sng">
                <a:solidFill>
                  <a:srgbClr val="FF0000"/>
                </a:solidFill>
                <a:cs typeface="Arial" panose="020B0604020202020204" pitchFamily="34" charset="0"/>
              </a:rPr>
              <a:t>1947</a:t>
            </a:r>
            <a:r>
              <a:rPr lang="en-US" altLang="en-US" sz="2400" dirty="0">
                <a:solidFill>
                  <a:srgbClr val="FF0000"/>
                </a:solidFill>
                <a:cs typeface="Arial" panose="020B0604020202020204" pitchFamily="34" charset="0"/>
              </a:rPr>
              <a:t>		</a:t>
            </a:r>
            <a:r>
              <a:rPr lang="en-US" altLang="en-US" sz="2400" u="sng" dirty="0">
                <a:solidFill>
                  <a:srgbClr val="FF0000"/>
                </a:solidFill>
                <a:cs typeface="Arial" panose="020B0604020202020204" pitchFamily="34" charset="0"/>
              </a:rPr>
              <a:t>2021</a:t>
            </a:r>
          </a:p>
          <a:p>
            <a:pPr eaLnBrk="0" hangingPunct="0"/>
            <a:endParaRPr lang="en-US" altLang="en-US" sz="2400" dirty="0">
              <a:solidFill>
                <a:srgbClr val="FF0000"/>
              </a:solidFill>
              <a:cs typeface="Arial" panose="020B0604020202020204" pitchFamily="34" charset="0"/>
            </a:endParaRPr>
          </a:p>
          <a:p>
            <a:pPr eaLnBrk="0" hangingPunct="0"/>
            <a:r>
              <a:rPr lang="en-US" altLang="en-US" sz="2400" dirty="0">
                <a:solidFill>
                  <a:srgbClr val="0000FF"/>
                </a:solidFill>
                <a:cs typeface="Arial" panose="020B0604020202020204" pitchFamily="34" charset="0"/>
              </a:rPr>
              <a:t>REGD VEHICLES		NO	  	30,577		30,968,000 </a:t>
            </a:r>
            <a:r>
              <a:rPr lang="en-US" altLang="en-US" sz="2400" baseline="30000" dirty="0">
                <a:solidFill>
                  <a:srgbClr val="0000FF"/>
                </a:solidFill>
                <a:cs typeface="Arial" panose="020B0604020202020204" pitchFamily="34" charset="0"/>
              </a:rPr>
              <a:t>+</a:t>
            </a:r>
            <a:endParaRPr lang="en-US" altLang="en-US" sz="2400" dirty="0">
              <a:solidFill>
                <a:srgbClr val="0000FF"/>
              </a:solidFill>
              <a:cs typeface="Arial" panose="020B0604020202020204" pitchFamily="34" charset="0"/>
            </a:endParaRPr>
          </a:p>
          <a:p>
            <a:pPr eaLnBrk="0" hangingPunct="0"/>
            <a:endParaRPr lang="en-US" altLang="en-US" sz="2400" dirty="0">
              <a:solidFill>
                <a:srgbClr val="0000FF"/>
              </a:solidFill>
              <a:cs typeface="Arial" panose="020B0604020202020204" pitchFamily="34" charset="0"/>
            </a:endParaRPr>
          </a:p>
          <a:p>
            <a:pPr eaLnBrk="0" hangingPunct="0"/>
            <a:r>
              <a:rPr lang="en-US" altLang="en-US" sz="2400" dirty="0">
                <a:cs typeface="Arial" panose="020B0604020202020204" pitchFamily="34" charset="0"/>
              </a:rPr>
              <a:t>REGD TRUCKS/TRAILERS	NO		800		300,000+</a:t>
            </a:r>
          </a:p>
          <a:p>
            <a:pPr eaLnBrk="0" hangingPunct="0"/>
            <a:endParaRPr lang="en-US" altLang="en-US" sz="2400" dirty="0">
              <a:cs typeface="Arial" panose="020B0604020202020204" pitchFamily="34" charset="0"/>
            </a:endParaRPr>
          </a:p>
          <a:p>
            <a:pPr eaLnBrk="0" hangingPunct="0"/>
            <a:r>
              <a:rPr lang="en-US" altLang="en-US" sz="2400" dirty="0">
                <a:cs typeface="Arial" panose="020B0604020202020204" pitchFamily="34" charset="0"/>
              </a:rPr>
              <a:t>TOTAL ROADS		            KM	  	50,367 	500,000</a:t>
            </a:r>
            <a:r>
              <a:rPr lang="en-US" altLang="en-US" sz="2400" baseline="30000" dirty="0">
                <a:cs typeface="Arial" panose="020B0604020202020204" pitchFamily="34" charset="0"/>
              </a:rPr>
              <a:t>+</a:t>
            </a:r>
            <a:endParaRPr lang="en-US" altLang="en-US" sz="2400" dirty="0">
              <a:cs typeface="Arial" panose="020B0604020202020204" pitchFamily="34" charset="0"/>
            </a:endParaRPr>
          </a:p>
          <a:p>
            <a:pPr eaLnBrk="0" hangingPunct="0"/>
            <a:endParaRPr lang="en-US" altLang="en-US" sz="2400" dirty="0">
              <a:cs typeface="Arial" panose="020B0604020202020204" pitchFamily="34" charset="0"/>
            </a:endParaRPr>
          </a:p>
          <a:p>
            <a:pPr eaLnBrk="0" hangingPunct="0"/>
            <a:r>
              <a:rPr lang="en-US" altLang="en-US" sz="2400" dirty="0">
                <a:solidFill>
                  <a:srgbClr val="0000FF"/>
                </a:solidFill>
                <a:cs typeface="Arial" panose="020B0604020202020204" pitchFamily="34" charset="0"/>
              </a:rPr>
              <a:t>MOTORWAYS 		            KM	  	NIL		2500+</a:t>
            </a:r>
          </a:p>
          <a:p>
            <a:pPr eaLnBrk="0" hangingPunct="0"/>
            <a:endParaRPr lang="en-US" altLang="en-US" sz="2400" dirty="0">
              <a:solidFill>
                <a:srgbClr val="0000FF"/>
              </a:solidFill>
              <a:cs typeface="Arial" panose="020B0604020202020204" pitchFamily="34" charset="0"/>
            </a:endParaRPr>
          </a:p>
          <a:p>
            <a:pPr eaLnBrk="0" hangingPunct="0"/>
            <a:r>
              <a:rPr lang="en-US" altLang="en-US" sz="2400" dirty="0">
                <a:cs typeface="Arial" panose="020B0604020202020204" pitchFamily="34" charset="0"/>
              </a:rPr>
              <a:t>NATIONAL HIGHWAYS	            KM	  	NIL		12,000</a:t>
            </a:r>
          </a:p>
          <a:p>
            <a:pPr eaLnBrk="0" hangingPunct="0"/>
            <a:endParaRPr lang="en-US" altLang="en-US" sz="2400" dirty="0">
              <a:cs typeface="Arial" panose="020B0604020202020204" pitchFamily="34" charset="0"/>
            </a:endParaRPr>
          </a:p>
          <a:p>
            <a:pPr eaLnBrk="0" hangingPunct="0"/>
            <a:r>
              <a:rPr lang="en-US" sz="2400" dirty="0">
                <a:solidFill>
                  <a:srgbClr val="0000FF"/>
                </a:solidFill>
                <a:cs typeface="Arial" panose="020B0604020202020204" pitchFamily="34" charset="0"/>
              </a:rPr>
              <a:t>Total area of Pakistan	            KM</a:t>
            </a:r>
            <a:r>
              <a:rPr lang="en-US" sz="2400" baseline="30000" dirty="0">
                <a:solidFill>
                  <a:srgbClr val="0000FF"/>
                </a:solidFill>
                <a:cs typeface="Arial" panose="020B0604020202020204" pitchFamily="34" charset="0"/>
              </a:rPr>
              <a:t>2</a:t>
            </a:r>
            <a:r>
              <a:rPr lang="en-US" sz="2400" dirty="0">
                <a:solidFill>
                  <a:srgbClr val="0000FF"/>
                </a:solidFill>
                <a:cs typeface="Arial" panose="020B0604020202020204" pitchFamily="34" charset="0"/>
              </a:rPr>
              <a:t>		   -		862,069</a:t>
            </a:r>
            <a:endParaRPr lang="en-US" altLang="en-US" sz="2400" dirty="0">
              <a:solidFill>
                <a:srgbClr val="0000FF"/>
              </a:solidFill>
              <a:cs typeface="Arial" panose="020B0604020202020204" pitchFamily="34" charset="0"/>
            </a:endParaRPr>
          </a:p>
          <a:p>
            <a:pPr eaLnBrk="0" hangingPunct="0"/>
            <a:endParaRPr lang="en-US" altLang="en-US" sz="2400" dirty="0">
              <a:solidFill>
                <a:srgbClr val="0000FF"/>
              </a:solidFill>
              <a:cs typeface="Arial" panose="020B0604020202020204" pitchFamily="34" charset="0"/>
            </a:endParaRPr>
          </a:p>
          <a:p>
            <a:pPr eaLnBrk="0" hangingPunct="0"/>
            <a:r>
              <a:rPr lang="en-US" altLang="en-US" sz="2400" dirty="0">
                <a:solidFill>
                  <a:srgbClr val="0000FF"/>
                </a:solidFill>
                <a:cs typeface="Arial" panose="020B0604020202020204" pitchFamily="34" charset="0"/>
              </a:rPr>
              <a:t>ROAD DENSITY		KM/KM² 	0.06		0.58</a:t>
            </a:r>
          </a:p>
        </p:txBody>
      </p:sp>
      <p:sp>
        <p:nvSpPr>
          <p:cNvPr id="1550339" name="Rectangle 3"/>
          <p:cNvSpPr>
            <a:spLocks noChangeArrowheads="1"/>
          </p:cNvSpPr>
          <p:nvPr/>
        </p:nvSpPr>
        <p:spPr bwMode="auto">
          <a:xfrm>
            <a:off x="0" y="-23572"/>
            <a:ext cx="12192000" cy="584775"/>
          </a:xfrm>
          <a:prstGeom prst="rect">
            <a:avLst/>
          </a:prstGeom>
          <a:solidFill>
            <a:srgbClr val="008000"/>
          </a:solidFill>
          <a:ln>
            <a:noFill/>
          </a:ln>
          <a:effectLst/>
        </p:spPr>
        <p:txBody>
          <a:bodyPr wrap="square">
            <a:spAutoFit/>
          </a:bodyPr>
          <a:lstStyle/>
          <a:p>
            <a:pPr indent="-320040" algn="ctr">
              <a:spcBef>
                <a:spcPct val="0"/>
              </a:spcBef>
              <a:buClr>
                <a:schemeClr val="accent6">
                  <a:lumMod val="75000"/>
                </a:schemeClr>
              </a:buClr>
              <a:buSzPct val="128000"/>
            </a:pPr>
            <a:r>
              <a:rPr lang="en-US" altLang="en-US" sz="3200" b="1" dirty="0">
                <a:solidFill>
                  <a:schemeClr val="bg1"/>
                </a:solidFill>
                <a:effectLst>
                  <a:outerShdw blurRad="38100" dist="38100" dir="2700000" algn="tl">
                    <a:srgbClr val="000000"/>
                  </a:outerShdw>
                </a:effectLst>
                <a:latin typeface="Calibri" pitchFamily="34" charset="0"/>
              </a:rPr>
              <a:t>ROAD DATA COMPARISON</a:t>
            </a:r>
          </a:p>
        </p:txBody>
      </p:sp>
    </p:spTree>
    <p:extLst>
      <p:ext uri="{BB962C8B-B14F-4D97-AF65-F5344CB8AC3E}">
        <p14:creationId xmlns:p14="http://schemas.microsoft.com/office/powerpoint/2010/main" val="2975790155"/>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36"/>
          <p:cNvSpPr>
            <a:spLocks noChangeArrowheads="1"/>
          </p:cNvSpPr>
          <p:nvPr/>
        </p:nvSpPr>
        <p:spPr bwMode="auto">
          <a:xfrm>
            <a:off x="0" y="-40165"/>
            <a:ext cx="12192000" cy="584775"/>
          </a:xfrm>
          <a:prstGeom prst="rect">
            <a:avLst/>
          </a:prstGeom>
          <a:solidFill>
            <a:srgbClr val="008000"/>
          </a:solidFill>
          <a:ln>
            <a:noFill/>
          </a:ln>
          <a:effectLst/>
        </p:spPr>
        <p:txBody>
          <a:bodyPr wrap="square">
            <a:spAutoFit/>
          </a:bodyPr>
          <a:lstStyle/>
          <a:p>
            <a:pPr indent="-320040" algn="ctr">
              <a:spcBef>
                <a:spcPct val="0"/>
              </a:spcBef>
              <a:buClr>
                <a:schemeClr val="accent6">
                  <a:lumMod val="75000"/>
                </a:schemeClr>
              </a:buClr>
              <a:buSzPct val="128000"/>
              <a:defRPr/>
            </a:pPr>
            <a:r>
              <a:rPr lang="en-US" sz="3200" b="1" dirty="0">
                <a:solidFill>
                  <a:schemeClr val="bg1"/>
                </a:solidFill>
                <a:effectLst>
                  <a:outerShdw blurRad="38100" dist="38100" dir="2700000" algn="tl">
                    <a:srgbClr val="000000"/>
                  </a:outerShdw>
                </a:effectLst>
                <a:latin typeface="Calibri" pitchFamily="34" charset="0"/>
              </a:rPr>
              <a:t>ROAD LENGTH</a:t>
            </a:r>
          </a:p>
        </p:txBody>
      </p:sp>
      <p:sp>
        <p:nvSpPr>
          <p:cNvPr id="7" name="Slide Number Placeholder 6"/>
          <p:cNvSpPr>
            <a:spLocks noGrp="1"/>
          </p:cNvSpPr>
          <p:nvPr>
            <p:ph type="sldNum" sz="quarter" idx="12"/>
          </p:nvPr>
        </p:nvSpPr>
        <p:spPr>
          <a:xfrm>
            <a:off x="5334000" y="6172201"/>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5D09ED-000C-4998-BBF4-6B50B6EACC5D}" type="slidenum">
              <a:rPr lang="en-US" smtClean="0"/>
              <a:pPr/>
              <a:t>15</a:t>
            </a:fld>
            <a:endParaRPr lang="en-US"/>
          </a:p>
        </p:txBody>
      </p:sp>
      <p:sp>
        <p:nvSpPr>
          <p:cNvPr id="5" name="Rectangle 4"/>
          <p:cNvSpPr/>
          <p:nvPr/>
        </p:nvSpPr>
        <p:spPr>
          <a:xfrm>
            <a:off x="7010401" y="6412468"/>
            <a:ext cx="3424335" cy="369332"/>
          </a:xfrm>
          <a:prstGeom prst="rect">
            <a:avLst/>
          </a:prstGeom>
        </p:spPr>
        <p:txBody>
          <a:bodyPr wrap="none">
            <a:spAutoFit/>
          </a:bodyPr>
          <a:lstStyle/>
          <a:p>
            <a:r>
              <a:rPr lang="en-US" b="1" dirty="0">
                <a:solidFill>
                  <a:srgbClr val="002060"/>
                </a:solidFill>
                <a:latin typeface="Bookman Old Style" pitchFamily="18" charset="0"/>
              </a:rPr>
              <a:t>Source: NTRC Digital Maps</a:t>
            </a:r>
            <a:endParaRPr lang="en-US" dirty="0"/>
          </a:p>
        </p:txBody>
      </p:sp>
      <p:graphicFrame>
        <p:nvGraphicFramePr>
          <p:cNvPr id="8" name="Table 7">
            <a:extLst>
              <a:ext uri="{FF2B5EF4-FFF2-40B4-BE49-F238E27FC236}">
                <a16:creationId xmlns:a16="http://schemas.microsoft.com/office/drawing/2014/main" id="{958380BB-288E-DF5B-52D2-7D0BC20A0DA5}"/>
              </a:ext>
            </a:extLst>
          </p:cNvPr>
          <p:cNvGraphicFramePr>
            <a:graphicFrameLocks noGrp="1"/>
          </p:cNvGraphicFramePr>
          <p:nvPr/>
        </p:nvGraphicFramePr>
        <p:xfrm>
          <a:off x="1981200" y="5378382"/>
          <a:ext cx="8305800" cy="673685"/>
        </p:xfrm>
        <a:graphic>
          <a:graphicData uri="http://schemas.openxmlformats.org/drawingml/2006/table">
            <a:tbl>
              <a:tblPr>
                <a:tableStyleId>{5940675A-B579-460E-94D1-54222C63F5DA}</a:tableStyleId>
              </a:tblPr>
              <a:tblGrid>
                <a:gridCol w="589064">
                  <a:extLst>
                    <a:ext uri="{9D8B030D-6E8A-4147-A177-3AD203B41FA5}">
                      <a16:colId xmlns:a16="http://schemas.microsoft.com/office/drawing/2014/main" val="20000"/>
                    </a:ext>
                  </a:extLst>
                </a:gridCol>
                <a:gridCol w="921757">
                  <a:extLst>
                    <a:ext uri="{9D8B030D-6E8A-4147-A177-3AD203B41FA5}">
                      <a16:colId xmlns:a16="http://schemas.microsoft.com/office/drawing/2014/main" val="20001"/>
                    </a:ext>
                  </a:extLst>
                </a:gridCol>
                <a:gridCol w="952637">
                  <a:extLst>
                    <a:ext uri="{9D8B030D-6E8A-4147-A177-3AD203B41FA5}">
                      <a16:colId xmlns:a16="http://schemas.microsoft.com/office/drawing/2014/main" val="20002"/>
                    </a:ext>
                  </a:extLst>
                </a:gridCol>
                <a:gridCol w="1391742">
                  <a:extLst>
                    <a:ext uri="{9D8B030D-6E8A-4147-A177-3AD203B41FA5}">
                      <a16:colId xmlns:a16="http://schemas.microsoft.com/office/drawing/2014/main" val="20003"/>
                    </a:ext>
                  </a:extLst>
                </a:gridCol>
                <a:gridCol w="798404">
                  <a:extLst>
                    <a:ext uri="{9D8B030D-6E8A-4147-A177-3AD203B41FA5}">
                      <a16:colId xmlns:a16="http://schemas.microsoft.com/office/drawing/2014/main" val="20004"/>
                    </a:ext>
                  </a:extLst>
                </a:gridCol>
                <a:gridCol w="814871">
                  <a:extLst>
                    <a:ext uri="{9D8B030D-6E8A-4147-A177-3AD203B41FA5}">
                      <a16:colId xmlns:a16="http://schemas.microsoft.com/office/drawing/2014/main" val="20005"/>
                    </a:ext>
                  </a:extLst>
                </a:gridCol>
                <a:gridCol w="1006476">
                  <a:extLst>
                    <a:ext uri="{9D8B030D-6E8A-4147-A177-3AD203B41FA5}">
                      <a16:colId xmlns:a16="http://schemas.microsoft.com/office/drawing/2014/main" val="20006"/>
                    </a:ext>
                  </a:extLst>
                </a:gridCol>
                <a:gridCol w="996342">
                  <a:extLst>
                    <a:ext uri="{9D8B030D-6E8A-4147-A177-3AD203B41FA5}">
                      <a16:colId xmlns:a16="http://schemas.microsoft.com/office/drawing/2014/main" val="20007"/>
                    </a:ext>
                  </a:extLst>
                </a:gridCol>
                <a:gridCol w="834507">
                  <a:extLst>
                    <a:ext uri="{9D8B030D-6E8A-4147-A177-3AD203B41FA5}">
                      <a16:colId xmlns:a16="http://schemas.microsoft.com/office/drawing/2014/main" val="20008"/>
                    </a:ext>
                  </a:extLst>
                </a:gridCol>
              </a:tblGrid>
              <a:tr h="451344">
                <a:tc>
                  <a:txBody>
                    <a:bodyPr/>
                    <a:lstStyle/>
                    <a:p>
                      <a:pPr algn="l" rtl="0" fontAlgn="b"/>
                      <a:r>
                        <a:rPr lang="en-US" sz="1300" u="none" strike="noStrike" dirty="0">
                          <a:effectLst/>
                        </a:rPr>
                        <a:t> </a:t>
                      </a:r>
                      <a:endParaRPr lang="en-US" sz="1300" b="0" i="0" u="none" strike="noStrike" dirty="0">
                        <a:solidFill>
                          <a:srgbClr val="000000"/>
                        </a:solidFill>
                        <a:effectLst/>
                        <a:latin typeface="Calibri" panose="020F0502020204030204" pitchFamily="34" charset="0"/>
                      </a:endParaRPr>
                    </a:p>
                  </a:txBody>
                  <a:tcPr marL="8894" marR="8894" marT="8894" marB="0" anchor="b"/>
                </a:tc>
                <a:tc>
                  <a:txBody>
                    <a:bodyPr/>
                    <a:lstStyle/>
                    <a:p>
                      <a:pPr algn="ctr" rtl="0" fontAlgn="ctr"/>
                      <a:r>
                        <a:rPr lang="en-US" sz="1300" u="none" strike="noStrike" dirty="0">
                          <a:effectLst/>
                        </a:rPr>
                        <a:t>Motorways</a:t>
                      </a:r>
                      <a:endParaRPr lang="en-US" sz="1300" b="0" i="0" u="none" strike="noStrike" dirty="0">
                        <a:solidFill>
                          <a:srgbClr val="000000"/>
                        </a:solidFill>
                        <a:effectLst/>
                        <a:latin typeface="Calibri" panose="020F0502020204030204" pitchFamily="34" charset="0"/>
                      </a:endParaRPr>
                    </a:p>
                  </a:txBody>
                  <a:tcPr marL="8894" marR="8894" marT="8894" marB="0" anchor="ctr"/>
                </a:tc>
                <a:tc>
                  <a:txBody>
                    <a:bodyPr/>
                    <a:lstStyle/>
                    <a:p>
                      <a:pPr algn="ctr" rtl="0" fontAlgn="ctr"/>
                      <a:r>
                        <a:rPr lang="en-US" sz="1300" u="none" strike="noStrike" dirty="0">
                          <a:effectLst/>
                        </a:rPr>
                        <a:t>Expressway</a:t>
                      </a:r>
                      <a:endParaRPr lang="en-US" sz="1300" b="0" i="0" u="none" strike="noStrike" dirty="0">
                        <a:solidFill>
                          <a:srgbClr val="000000"/>
                        </a:solidFill>
                        <a:effectLst/>
                        <a:latin typeface="Calibri" panose="020F0502020204030204" pitchFamily="34" charset="0"/>
                      </a:endParaRPr>
                    </a:p>
                  </a:txBody>
                  <a:tcPr marL="8894" marR="8894" marT="8894" marB="0" anchor="ctr"/>
                </a:tc>
                <a:tc>
                  <a:txBody>
                    <a:bodyPr/>
                    <a:lstStyle/>
                    <a:p>
                      <a:pPr algn="ctr" rtl="0" fontAlgn="ctr"/>
                      <a:r>
                        <a:rPr lang="en-US" sz="1300" u="none" strike="noStrike" dirty="0">
                          <a:effectLst/>
                        </a:rPr>
                        <a:t>National Highways</a:t>
                      </a:r>
                      <a:endParaRPr lang="en-US" sz="1300" b="0" i="0" u="none" strike="noStrike" dirty="0">
                        <a:solidFill>
                          <a:srgbClr val="000000"/>
                        </a:solidFill>
                        <a:effectLst/>
                        <a:latin typeface="Calibri" panose="020F0502020204030204" pitchFamily="34" charset="0"/>
                      </a:endParaRPr>
                    </a:p>
                  </a:txBody>
                  <a:tcPr marL="8894" marR="8894" marT="8894" marB="0" anchor="ctr"/>
                </a:tc>
                <a:tc>
                  <a:txBody>
                    <a:bodyPr/>
                    <a:lstStyle/>
                    <a:p>
                      <a:pPr algn="ctr" rtl="0" fontAlgn="ctr"/>
                      <a:r>
                        <a:rPr lang="en-US" sz="1300" u="none" strike="noStrike" dirty="0">
                          <a:effectLst/>
                        </a:rPr>
                        <a:t>Highways</a:t>
                      </a:r>
                      <a:endParaRPr lang="en-US" sz="1300" b="0" i="0" u="none" strike="noStrike" dirty="0">
                        <a:solidFill>
                          <a:srgbClr val="000000"/>
                        </a:solidFill>
                        <a:effectLst/>
                        <a:latin typeface="Calibri" panose="020F0502020204030204" pitchFamily="34" charset="0"/>
                      </a:endParaRPr>
                    </a:p>
                  </a:txBody>
                  <a:tcPr marL="8894" marR="8894" marT="8894" marB="0" anchor="ctr"/>
                </a:tc>
                <a:tc>
                  <a:txBody>
                    <a:bodyPr/>
                    <a:lstStyle/>
                    <a:p>
                      <a:pPr algn="ctr" rtl="0" fontAlgn="ctr"/>
                      <a:r>
                        <a:rPr lang="en-US" sz="1300" u="none" strike="noStrike" dirty="0">
                          <a:effectLst/>
                        </a:rPr>
                        <a:t>Primary Road</a:t>
                      </a:r>
                      <a:endParaRPr lang="en-US" sz="1300" b="0" i="0" u="none" strike="noStrike" dirty="0">
                        <a:solidFill>
                          <a:srgbClr val="000000"/>
                        </a:solidFill>
                        <a:effectLst/>
                        <a:latin typeface="Calibri" panose="020F0502020204030204" pitchFamily="34" charset="0"/>
                      </a:endParaRPr>
                    </a:p>
                  </a:txBody>
                  <a:tcPr marL="8894" marR="8894" marT="8894" marB="0" anchor="ctr"/>
                </a:tc>
                <a:tc>
                  <a:txBody>
                    <a:bodyPr/>
                    <a:lstStyle/>
                    <a:p>
                      <a:pPr algn="ctr" rtl="0" fontAlgn="ctr"/>
                      <a:r>
                        <a:rPr lang="en-US" sz="1300" u="none" strike="noStrike" dirty="0">
                          <a:effectLst/>
                        </a:rPr>
                        <a:t>Secondary Roads</a:t>
                      </a:r>
                      <a:endParaRPr lang="en-US" sz="1300" b="0" i="0" u="none" strike="noStrike" dirty="0">
                        <a:solidFill>
                          <a:srgbClr val="000000"/>
                        </a:solidFill>
                        <a:effectLst/>
                        <a:latin typeface="Calibri" panose="020F0502020204030204" pitchFamily="34" charset="0"/>
                      </a:endParaRPr>
                    </a:p>
                  </a:txBody>
                  <a:tcPr marL="8894" marR="8894" marT="8894" marB="0" anchor="ctr"/>
                </a:tc>
                <a:tc>
                  <a:txBody>
                    <a:bodyPr/>
                    <a:lstStyle/>
                    <a:p>
                      <a:pPr algn="ctr" rtl="0" fontAlgn="ctr"/>
                      <a:r>
                        <a:rPr lang="en-US" sz="1300" u="none" strike="noStrike" dirty="0">
                          <a:effectLst/>
                        </a:rPr>
                        <a:t>Local Road</a:t>
                      </a:r>
                      <a:endParaRPr lang="en-US" sz="1300" b="0" i="0" u="none" strike="noStrike" dirty="0">
                        <a:solidFill>
                          <a:srgbClr val="000000"/>
                        </a:solidFill>
                        <a:effectLst/>
                        <a:latin typeface="Calibri" panose="020F0502020204030204" pitchFamily="34" charset="0"/>
                      </a:endParaRPr>
                    </a:p>
                  </a:txBody>
                  <a:tcPr marL="8894" marR="8894" marT="8894" marB="0" anchor="ctr"/>
                </a:tc>
                <a:tc>
                  <a:txBody>
                    <a:bodyPr/>
                    <a:lstStyle/>
                    <a:p>
                      <a:pPr algn="ctr" rtl="0" fontAlgn="ctr"/>
                      <a:r>
                        <a:rPr lang="en-US" sz="1300" u="none" strike="noStrike" dirty="0">
                          <a:effectLst/>
                        </a:rPr>
                        <a:t>Metro Road</a:t>
                      </a:r>
                      <a:endParaRPr lang="en-US" sz="1300" b="0" i="0" u="none" strike="noStrike" dirty="0">
                        <a:solidFill>
                          <a:srgbClr val="000000"/>
                        </a:solidFill>
                        <a:effectLst/>
                        <a:latin typeface="Calibri" panose="020F0502020204030204" pitchFamily="34" charset="0"/>
                      </a:endParaRPr>
                    </a:p>
                  </a:txBody>
                  <a:tcPr marL="8894" marR="8894" marT="8894" marB="0" anchor="ctr"/>
                </a:tc>
                <a:extLst>
                  <a:ext uri="{0D108BD9-81ED-4DB2-BD59-A6C34878D82A}">
                    <a16:rowId xmlns:a16="http://schemas.microsoft.com/office/drawing/2014/main" val="10000"/>
                  </a:ext>
                </a:extLst>
              </a:tr>
              <a:tr h="222341">
                <a:tc>
                  <a:txBody>
                    <a:bodyPr/>
                    <a:lstStyle/>
                    <a:p>
                      <a:pPr algn="l" rtl="0" fontAlgn="b"/>
                      <a:r>
                        <a:rPr lang="en-US" sz="1300" u="none" strike="noStrike" dirty="0">
                          <a:effectLst/>
                        </a:rPr>
                        <a:t>Total</a:t>
                      </a:r>
                      <a:endParaRPr lang="en-US" sz="1300" b="0" i="0" u="none" strike="noStrike" dirty="0">
                        <a:solidFill>
                          <a:srgbClr val="000000"/>
                        </a:solidFill>
                        <a:effectLst/>
                        <a:latin typeface="Calibri" panose="020F0502020204030204" pitchFamily="34" charset="0"/>
                      </a:endParaRPr>
                    </a:p>
                  </a:txBody>
                  <a:tcPr marL="8894" marR="8894" marT="8894" marB="0" anchor="b"/>
                </a:tc>
                <a:tc>
                  <a:txBody>
                    <a:bodyPr/>
                    <a:lstStyle/>
                    <a:p>
                      <a:pPr algn="ctr" rtl="0" fontAlgn="ctr"/>
                      <a:r>
                        <a:rPr lang="en-US" sz="1300" b="0" i="0" u="none" strike="noStrike" dirty="0">
                          <a:solidFill>
                            <a:srgbClr val="000000"/>
                          </a:solidFill>
                          <a:effectLst/>
                          <a:latin typeface="Calibri" panose="020F0502020204030204" pitchFamily="34" charset="0"/>
                        </a:rPr>
                        <a:t>2,471</a:t>
                      </a:r>
                    </a:p>
                  </a:txBody>
                  <a:tcPr marL="8894" marR="8894" marT="8894" marB="0" anchor="ctr"/>
                </a:tc>
                <a:tc>
                  <a:txBody>
                    <a:bodyPr/>
                    <a:lstStyle/>
                    <a:p>
                      <a:pPr algn="ctr" rtl="0" fontAlgn="ctr"/>
                      <a:r>
                        <a:rPr lang="en-US" sz="1300" b="0" i="0" u="none" strike="noStrike" dirty="0">
                          <a:solidFill>
                            <a:srgbClr val="000000"/>
                          </a:solidFill>
                          <a:effectLst/>
                          <a:latin typeface="Calibri" panose="020F0502020204030204" pitchFamily="34" charset="0"/>
                        </a:rPr>
                        <a:t>428</a:t>
                      </a:r>
                    </a:p>
                  </a:txBody>
                  <a:tcPr marL="8894" marR="8894" marT="8894" marB="0" anchor="ctr"/>
                </a:tc>
                <a:tc>
                  <a:txBody>
                    <a:bodyPr/>
                    <a:lstStyle/>
                    <a:p>
                      <a:pPr algn="ctr" rtl="0" fontAlgn="ctr"/>
                      <a:r>
                        <a:rPr lang="en-US" sz="1300" u="none" strike="noStrike" dirty="0">
                          <a:effectLst/>
                        </a:rPr>
                        <a:t>10,500</a:t>
                      </a:r>
                      <a:endParaRPr lang="en-US" sz="1300" b="0" i="0" u="none" strike="noStrike" dirty="0">
                        <a:solidFill>
                          <a:srgbClr val="000000"/>
                        </a:solidFill>
                        <a:effectLst/>
                        <a:latin typeface="Calibri" panose="020F0502020204030204" pitchFamily="34" charset="0"/>
                      </a:endParaRPr>
                    </a:p>
                  </a:txBody>
                  <a:tcPr marL="8894" marR="8894" marT="8894" marB="0" anchor="ctr"/>
                </a:tc>
                <a:tc>
                  <a:txBody>
                    <a:bodyPr/>
                    <a:lstStyle/>
                    <a:p>
                      <a:pPr algn="ctr" rtl="0" fontAlgn="ctr"/>
                      <a:r>
                        <a:rPr lang="en-US" sz="1300" b="0" i="0" u="none" strike="noStrike" dirty="0">
                          <a:solidFill>
                            <a:srgbClr val="000000"/>
                          </a:solidFill>
                          <a:effectLst/>
                          <a:latin typeface="Calibri" panose="020F0502020204030204" pitchFamily="34" charset="0"/>
                        </a:rPr>
                        <a:t>21,672</a:t>
                      </a:r>
                    </a:p>
                  </a:txBody>
                  <a:tcPr marL="8894" marR="8894" marT="8894" marB="0" anchor="ctr"/>
                </a:tc>
                <a:tc>
                  <a:txBody>
                    <a:bodyPr/>
                    <a:lstStyle/>
                    <a:p>
                      <a:pPr algn="ctr" rtl="0" fontAlgn="ctr"/>
                      <a:r>
                        <a:rPr lang="en-US" sz="1300" b="0" i="0" u="none" strike="noStrike" dirty="0">
                          <a:solidFill>
                            <a:srgbClr val="000000"/>
                          </a:solidFill>
                          <a:effectLst/>
                          <a:latin typeface="Calibri" panose="020F0502020204030204" pitchFamily="34" charset="0"/>
                        </a:rPr>
                        <a:t>4,388</a:t>
                      </a:r>
                    </a:p>
                  </a:txBody>
                  <a:tcPr marL="8894" marR="8894" marT="8894" marB="0" anchor="ctr"/>
                </a:tc>
                <a:tc>
                  <a:txBody>
                    <a:bodyPr/>
                    <a:lstStyle/>
                    <a:p>
                      <a:pPr algn="ctr" rtl="0" fontAlgn="ctr"/>
                      <a:r>
                        <a:rPr lang="en-US" sz="1300" b="0" i="0" u="none" strike="noStrike" dirty="0">
                          <a:solidFill>
                            <a:srgbClr val="000000"/>
                          </a:solidFill>
                          <a:effectLst/>
                          <a:latin typeface="Calibri" panose="020F0502020204030204" pitchFamily="34" charset="0"/>
                        </a:rPr>
                        <a:t>87,764</a:t>
                      </a:r>
                    </a:p>
                  </a:txBody>
                  <a:tcPr marL="8894" marR="8894" marT="8894" marB="0" anchor="ctr"/>
                </a:tc>
                <a:tc>
                  <a:txBody>
                    <a:bodyPr/>
                    <a:lstStyle/>
                    <a:p>
                      <a:pPr algn="ctr" rtl="0" fontAlgn="ctr"/>
                      <a:r>
                        <a:rPr lang="en-US" sz="1300" u="none" strike="noStrike" dirty="0">
                          <a:effectLst/>
                        </a:rPr>
                        <a:t>373,525</a:t>
                      </a:r>
                      <a:endParaRPr lang="en-US" sz="1300" b="0" i="0" u="none" strike="noStrike" dirty="0">
                        <a:solidFill>
                          <a:srgbClr val="000000"/>
                        </a:solidFill>
                        <a:effectLst/>
                        <a:latin typeface="Calibri" panose="020F0502020204030204" pitchFamily="34" charset="0"/>
                      </a:endParaRPr>
                    </a:p>
                  </a:txBody>
                  <a:tcPr marL="8894" marR="8894" marT="8894" marB="0" anchor="ctr"/>
                </a:tc>
                <a:tc>
                  <a:txBody>
                    <a:bodyPr/>
                    <a:lstStyle/>
                    <a:p>
                      <a:pPr algn="ctr" rtl="0" fontAlgn="ctr"/>
                      <a:r>
                        <a:rPr lang="en-US" sz="1300" u="none" strike="noStrike" dirty="0">
                          <a:effectLst/>
                        </a:rPr>
                        <a:t>77</a:t>
                      </a:r>
                      <a:endParaRPr lang="en-US" sz="1300" b="0" i="0" u="none" strike="noStrike" dirty="0">
                        <a:solidFill>
                          <a:srgbClr val="000000"/>
                        </a:solidFill>
                        <a:effectLst/>
                        <a:latin typeface="Calibri" panose="020F0502020204030204" pitchFamily="34" charset="0"/>
                      </a:endParaRPr>
                    </a:p>
                  </a:txBody>
                  <a:tcPr marL="8894" marR="8894" marT="8894" marB="0" anchor="ctr"/>
                </a:tc>
                <a:extLst>
                  <a:ext uri="{0D108BD9-81ED-4DB2-BD59-A6C34878D82A}">
                    <a16:rowId xmlns:a16="http://schemas.microsoft.com/office/drawing/2014/main" val="10001"/>
                  </a:ext>
                </a:extLst>
              </a:tr>
            </a:tbl>
          </a:graphicData>
        </a:graphic>
      </p:graphicFrame>
      <p:graphicFrame>
        <p:nvGraphicFramePr>
          <p:cNvPr id="11" name="Chart 10">
            <a:extLst>
              <a:ext uri="{FF2B5EF4-FFF2-40B4-BE49-F238E27FC236}">
                <a16:creationId xmlns:a16="http://schemas.microsoft.com/office/drawing/2014/main" id="{138529E7-24A8-7670-E47B-3DEAFA213779}"/>
              </a:ext>
            </a:extLst>
          </p:cNvPr>
          <p:cNvGraphicFramePr>
            <a:graphicFrameLocks/>
          </p:cNvGraphicFramePr>
          <p:nvPr/>
        </p:nvGraphicFramePr>
        <p:xfrm>
          <a:off x="1676401" y="685800"/>
          <a:ext cx="8758335"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a:extLst>
              <a:ext uri="{FF2B5EF4-FFF2-40B4-BE49-F238E27FC236}">
                <a16:creationId xmlns:a16="http://schemas.microsoft.com/office/drawing/2014/main" id="{330DD1B7-FFE8-886F-22A4-AF74B95C8635}"/>
              </a:ext>
            </a:extLst>
          </p:cNvPr>
          <p:cNvSpPr txBox="1"/>
          <p:nvPr/>
        </p:nvSpPr>
        <p:spPr>
          <a:xfrm>
            <a:off x="8565845" y="664744"/>
            <a:ext cx="1949755" cy="3843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t>Total: 500,748 KM</a:t>
            </a:r>
            <a:endParaRPr lang="x-none" sz="1600" b="1" dirty="0"/>
          </a:p>
        </p:txBody>
      </p:sp>
    </p:spTree>
    <p:extLst>
      <p:ext uri="{BB962C8B-B14F-4D97-AF65-F5344CB8AC3E}">
        <p14:creationId xmlns:p14="http://schemas.microsoft.com/office/powerpoint/2010/main" val="331290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36"/>
          <p:cNvSpPr>
            <a:spLocks noChangeArrowheads="1"/>
          </p:cNvSpPr>
          <p:nvPr/>
        </p:nvSpPr>
        <p:spPr bwMode="auto">
          <a:xfrm>
            <a:off x="0" y="-23790"/>
            <a:ext cx="12192000" cy="584775"/>
          </a:xfrm>
          <a:prstGeom prst="rect">
            <a:avLst/>
          </a:prstGeom>
          <a:solidFill>
            <a:srgbClr val="008000"/>
          </a:solidFill>
          <a:ln>
            <a:noFill/>
          </a:ln>
          <a:effectLst/>
        </p:spPr>
        <p:txBody>
          <a:bodyPr wrap="square">
            <a:spAutoFit/>
          </a:bodyPr>
          <a:lstStyle/>
          <a:p>
            <a:pPr indent="-320040" algn="ctr">
              <a:spcBef>
                <a:spcPct val="0"/>
              </a:spcBef>
              <a:buClr>
                <a:schemeClr val="accent6">
                  <a:lumMod val="75000"/>
                </a:schemeClr>
              </a:buClr>
              <a:buSzPct val="128000"/>
              <a:defRPr/>
            </a:pPr>
            <a:r>
              <a:rPr lang="en-US" sz="3200" b="1" dirty="0">
                <a:solidFill>
                  <a:schemeClr val="bg1"/>
                </a:solidFill>
                <a:effectLst>
                  <a:outerShdw blurRad="38100" dist="38100" dir="2700000" algn="tl">
                    <a:srgbClr val="000000"/>
                  </a:outerShdw>
                </a:effectLst>
                <a:latin typeface="Calibri" pitchFamily="34" charset="0"/>
              </a:rPr>
              <a:t>ROAD LENGTH</a:t>
            </a:r>
          </a:p>
        </p:txBody>
      </p:sp>
      <p:sp>
        <p:nvSpPr>
          <p:cNvPr id="7" name="Slide Number Placeholder 6"/>
          <p:cNvSpPr>
            <a:spLocks noGrp="1"/>
          </p:cNvSpPr>
          <p:nvPr>
            <p:ph type="sldNum" sz="quarter" idx="12"/>
          </p:nvPr>
        </p:nvSpPr>
        <p:spPr>
          <a:xfrm>
            <a:off x="5334000" y="6172201"/>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5D09ED-000C-4998-BBF4-6B50B6EACC5D}" type="slidenum">
              <a:rPr lang="en-US" smtClean="0"/>
              <a:pPr/>
              <a:t>16</a:t>
            </a:fld>
            <a:endParaRPr lang="en-US"/>
          </a:p>
        </p:txBody>
      </p:sp>
      <p:sp>
        <p:nvSpPr>
          <p:cNvPr id="5" name="Rectangle 4"/>
          <p:cNvSpPr/>
          <p:nvPr/>
        </p:nvSpPr>
        <p:spPr>
          <a:xfrm>
            <a:off x="7010401" y="6412468"/>
            <a:ext cx="3424335" cy="369332"/>
          </a:xfrm>
          <a:prstGeom prst="rect">
            <a:avLst/>
          </a:prstGeom>
        </p:spPr>
        <p:txBody>
          <a:bodyPr wrap="none">
            <a:spAutoFit/>
          </a:bodyPr>
          <a:lstStyle/>
          <a:p>
            <a:r>
              <a:rPr lang="en-US" b="1" dirty="0">
                <a:solidFill>
                  <a:srgbClr val="002060"/>
                </a:solidFill>
                <a:latin typeface="Bookman Old Style" pitchFamily="18" charset="0"/>
              </a:rPr>
              <a:t>Source: NTRC Digital Maps</a:t>
            </a:r>
            <a:endParaRPr lang="en-US" dirty="0"/>
          </a:p>
        </p:txBody>
      </p:sp>
      <p:graphicFrame>
        <p:nvGraphicFramePr>
          <p:cNvPr id="9" name="Chart 8">
            <a:extLst>
              <a:ext uri="{FF2B5EF4-FFF2-40B4-BE49-F238E27FC236}">
                <a16:creationId xmlns:a16="http://schemas.microsoft.com/office/drawing/2014/main" id="{FA54ADF3-4246-4708-8CCA-AEE5700A98BE}"/>
              </a:ext>
            </a:extLst>
          </p:cNvPr>
          <p:cNvGraphicFramePr/>
          <p:nvPr/>
        </p:nvGraphicFramePr>
        <p:xfrm>
          <a:off x="1676401" y="753341"/>
          <a:ext cx="8763000" cy="5174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A5768DE1-AF89-3617-6C69-5848DC9FADF5}"/>
              </a:ext>
            </a:extLst>
          </p:cNvPr>
          <p:cNvSpPr txBox="1"/>
          <p:nvPr/>
        </p:nvSpPr>
        <p:spPr>
          <a:xfrm>
            <a:off x="8565845" y="664744"/>
            <a:ext cx="1949755" cy="3843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t>Total: 500,748 KM</a:t>
            </a:r>
            <a:endParaRPr lang="x-none" sz="1600" b="1" dirty="0"/>
          </a:p>
        </p:txBody>
      </p:sp>
    </p:spTree>
    <p:extLst>
      <p:ext uri="{BB962C8B-B14F-4D97-AF65-F5344CB8AC3E}">
        <p14:creationId xmlns:p14="http://schemas.microsoft.com/office/powerpoint/2010/main" val="233427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36">
            <a:extLst>
              <a:ext uri="{FF2B5EF4-FFF2-40B4-BE49-F238E27FC236}">
                <a16:creationId xmlns:a16="http://schemas.microsoft.com/office/drawing/2014/main" id="{9E5E8834-D3A6-40BC-9376-22798B2661AD}"/>
              </a:ext>
            </a:extLst>
          </p:cNvPr>
          <p:cNvSpPr>
            <a:spLocks noChangeArrowheads="1"/>
          </p:cNvSpPr>
          <p:nvPr/>
        </p:nvSpPr>
        <p:spPr bwMode="auto">
          <a:xfrm>
            <a:off x="0" y="0"/>
            <a:ext cx="12192000" cy="584775"/>
          </a:xfrm>
          <a:prstGeom prst="rect">
            <a:avLst/>
          </a:prstGeom>
          <a:solidFill>
            <a:srgbClr val="008000"/>
          </a:solidFill>
          <a:ln>
            <a:noFill/>
          </a:ln>
          <a:effectLst/>
        </p:spPr>
        <p:txBody>
          <a:bodyPr wrap="square">
            <a:spAutoFit/>
          </a:bodyPr>
          <a:lstStyle/>
          <a:p>
            <a:pPr indent="-320040" algn="ctr">
              <a:spcBef>
                <a:spcPct val="0"/>
              </a:spcBef>
              <a:buClr>
                <a:schemeClr val="accent6">
                  <a:lumMod val="75000"/>
                </a:schemeClr>
              </a:buClr>
              <a:buSzPct val="128000"/>
              <a:defRPr/>
            </a:pPr>
            <a:r>
              <a:rPr lang="en-US" sz="3200" b="1" dirty="0">
                <a:solidFill>
                  <a:schemeClr val="bg1"/>
                </a:solidFill>
                <a:effectLst>
                  <a:outerShdw blurRad="38100" dist="38100" dir="2700000" algn="tl">
                    <a:srgbClr val="000000"/>
                  </a:outerShdw>
                </a:effectLst>
                <a:latin typeface="Calibri" pitchFamily="34" charset="0"/>
              </a:rPr>
              <a:t>VEHICLES ON ROAD</a:t>
            </a:r>
          </a:p>
        </p:txBody>
      </p:sp>
      <p:graphicFrame>
        <p:nvGraphicFramePr>
          <p:cNvPr id="2" name="Table 1">
            <a:extLst>
              <a:ext uri="{FF2B5EF4-FFF2-40B4-BE49-F238E27FC236}">
                <a16:creationId xmlns:a16="http://schemas.microsoft.com/office/drawing/2014/main" id="{F8FC53C6-9B28-4743-AD32-04515F806911}"/>
              </a:ext>
            </a:extLst>
          </p:cNvPr>
          <p:cNvGraphicFramePr>
            <a:graphicFrameLocks noGrp="1"/>
          </p:cNvGraphicFramePr>
          <p:nvPr>
            <p:extLst>
              <p:ext uri="{D42A27DB-BD31-4B8C-83A1-F6EECF244321}">
                <p14:modId xmlns:p14="http://schemas.microsoft.com/office/powerpoint/2010/main" val="2203980196"/>
              </p:ext>
            </p:extLst>
          </p:nvPr>
        </p:nvGraphicFramePr>
        <p:xfrm>
          <a:off x="207106" y="793279"/>
          <a:ext cx="11777788" cy="6064721"/>
        </p:xfrm>
        <a:graphic>
          <a:graphicData uri="http://schemas.openxmlformats.org/drawingml/2006/table">
            <a:tbl>
              <a:tblPr/>
              <a:tblGrid>
                <a:gridCol w="777650">
                  <a:extLst>
                    <a:ext uri="{9D8B030D-6E8A-4147-A177-3AD203B41FA5}">
                      <a16:colId xmlns:a16="http://schemas.microsoft.com/office/drawing/2014/main" val="318432646"/>
                    </a:ext>
                  </a:extLst>
                </a:gridCol>
                <a:gridCol w="925450">
                  <a:extLst>
                    <a:ext uri="{9D8B030D-6E8A-4147-A177-3AD203B41FA5}">
                      <a16:colId xmlns:a16="http://schemas.microsoft.com/office/drawing/2014/main" val="3844206520"/>
                    </a:ext>
                  </a:extLst>
                </a:gridCol>
                <a:gridCol w="887532">
                  <a:extLst>
                    <a:ext uri="{9D8B030D-6E8A-4147-A177-3AD203B41FA5}">
                      <a16:colId xmlns:a16="http://schemas.microsoft.com/office/drawing/2014/main" val="494194459"/>
                    </a:ext>
                  </a:extLst>
                </a:gridCol>
                <a:gridCol w="707460">
                  <a:extLst>
                    <a:ext uri="{9D8B030D-6E8A-4147-A177-3AD203B41FA5}">
                      <a16:colId xmlns:a16="http://schemas.microsoft.com/office/drawing/2014/main" val="2543601761"/>
                    </a:ext>
                  </a:extLst>
                </a:gridCol>
                <a:gridCol w="773723">
                  <a:extLst>
                    <a:ext uri="{9D8B030D-6E8A-4147-A177-3AD203B41FA5}">
                      <a16:colId xmlns:a16="http://schemas.microsoft.com/office/drawing/2014/main" val="1006463685"/>
                    </a:ext>
                  </a:extLst>
                </a:gridCol>
                <a:gridCol w="726831">
                  <a:extLst>
                    <a:ext uri="{9D8B030D-6E8A-4147-A177-3AD203B41FA5}">
                      <a16:colId xmlns:a16="http://schemas.microsoft.com/office/drawing/2014/main" val="532590734"/>
                    </a:ext>
                  </a:extLst>
                </a:gridCol>
                <a:gridCol w="679938">
                  <a:extLst>
                    <a:ext uri="{9D8B030D-6E8A-4147-A177-3AD203B41FA5}">
                      <a16:colId xmlns:a16="http://schemas.microsoft.com/office/drawing/2014/main" val="4077071412"/>
                    </a:ext>
                  </a:extLst>
                </a:gridCol>
                <a:gridCol w="601785">
                  <a:extLst>
                    <a:ext uri="{9D8B030D-6E8A-4147-A177-3AD203B41FA5}">
                      <a16:colId xmlns:a16="http://schemas.microsoft.com/office/drawing/2014/main" val="3894220767"/>
                    </a:ext>
                  </a:extLst>
                </a:gridCol>
                <a:gridCol w="748936">
                  <a:extLst>
                    <a:ext uri="{9D8B030D-6E8A-4147-A177-3AD203B41FA5}">
                      <a16:colId xmlns:a16="http://schemas.microsoft.com/office/drawing/2014/main" val="3484727087"/>
                    </a:ext>
                  </a:extLst>
                </a:gridCol>
                <a:gridCol w="533506">
                  <a:extLst>
                    <a:ext uri="{9D8B030D-6E8A-4147-A177-3AD203B41FA5}">
                      <a16:colId xmlns:a16="http://schemas.microsoft.com/office/drawing/2014/main" val="4109284019"/>
                    </a:ext>
                  </a:extLst>
                </a:gridCol>
                <a:gridCol w="696268">
                  <a:extLst>
                    <a:ext uri="{9D8B030D-6E8A-4147-A177-3AD203B41FA5}">
                      <a16:colId xmlns:a16="http://schemas.microsoft.com/office/drawing/2014/main" val="3651098"/>
                    </a:ext>
                  </a:extLst>
                </a:gridCol>
                <a:gridCol w="698529">
                  <a:extLst>
                    <a:ext uri="{9D8B030D-6E8A-4147-A177-3AD203B41FA5}">
                      <a16:colId xmlns:a16="http://schemas.microsoft.com/office/drawing/2014/main" val="1028641874"/>
                    </a:ext>
                  </a:extLst>
                </a:gridCol>
                <a:gridCol w="808422">
                  <a:extLst>
                    <a:ext uri="{9D8B030D-6E8A-4147-A177-3AD203B41FA5}">
                      <a16:colId xmlns:a16="http://schemas.microsoft.com/office/drawing/2014/main" val="2256770916"/>
                    </a:ext>
                  </a:extLst>
                </a:gridCol>
                <a:gridCol w="586154">
                  <a:extLst>
                    <a:ext uri="{9D8B030D-6E8A-4147-A177-3AD203B41FA5}">
                      <a16:colId xmlns:a16="http://schemas.microsoft.com/office/drawing/2014/main" val="4229180686"/>
                    </a:ext>
                  </a:extLst>
                </a:gridCol>
                <a:gridCol w="617416">
                  <a:extLst>
                    <a:ext uri="{9D8B030D-6E8A-4147-A177-3AD203B41FA5}">
                      <a16:colId xmlns:a16="http://schemas.microsoft.com/office/drawing/2014/main" val="3769819723"/>
                    </a:ext>
                  </a:extLst>
                </a:gridCol>
                <a:gridCol w="1008188">
                  <a:extLst>
                    <a:ext uri="{9D8B030D-6E8A-4147-A177-3AD203B41FA5}">
                      <a16:colId xmlns:a16="http://schemas.microsoft.com/office/drawing/2014/main" val="914033795"/>
                    </a:ext>
                  </a:extLst>
                </a:gridCol>
              </a:tblGrid>
              <a:tr h="371131">
                <a:tc gridSpan="16">
                  <a:txBody>
                    <a:bodyPr/>
                    <a:lstStyle/>
                    <a:p>
                      <a:pPr algn="ctr" fontAlgn="t"/>
                      <a:r>
                        <a:rPr lang="en-US" sz="1800" b="1" i="0" u="sng" strike="noStrike" dirty="0">
                          <a:solidFill>
                            <a:srgbClr val="000000"/>
                          </a:solidFill>
                          <a:effectLst/>
                          <a:latin typeface="Arial" panose="020B0604020202020204" pitchFamily="34" charset="0"/>
                        </a:rPr>
                        <a:t>Summary of  Motor Vehicles on Road in Pakistan </a:t>
                      </a:r>
                    </a:p>
                  </a:txBody>
                  <a:tcPr marL="2820" marR="2820" marT="282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9423389"/>
                  </a:ext>
                </a:extLst>
              </a:tr>
              <a:tr h="0">
                <a:tc gridSpan="16">
                  <a:txBody>
                    <a:bodyPr/>
                    <a:lstStyle/>
                    <a:p>
                      <a:pPr algn="ctr" fontAlgn="t"/>
                      <a:br>
                        <a:rPr lang="en-US" sz="500" b="1" i="0" u="sng" strike="noStrike" dirty="0">
                          <a:solidFill>
                            <a:srgbClr val="000000"/>
                          </a:solidFill>
                          <a:effectLst/>
                          <a:latin typeface="Arial" panose="020B0604020202020204" pitchFamily="34" charset="0"/>
                        </a:rPr>
                      </a:br>
                      <a:endParaRPr lang="en-US" sz="500" b="1" i="0" u="sng" strike="noStrike" dirty="0">
                        <a:solidFill>
                          <a:srgbClr val="000000"/>
                        </a:solidFill>
                        <a:effectLst/>
                        <a:latin typeface="Arial" panose="020B0604020202020204" pitchFamily="34" charset="0"/>
                      </a:endParaRPr>
                    </a:p>
                  </a:txBody>
                  <a:tcPr marL="2820" marR="2820" marT="282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1010941"/>
                  </a:ext>
                </a:extLst>
              </a:tr>
              <a:tr h="690729">
                <a:tc rowSpan="2">
                  <a:txBody>
                    <a:bodyPr/>
                    <a:lstStyle/>
                    <a:p>
                      <a:pPr algn="ctr" fontAlgn="ctr"/>
                      <a:r>
                        <a:rPr lang="en-US" sz="1400" b="1" i="0" u="none" strike="noStrike" dirty="0">
                          <a:solidFill>
                            <a:srgbClr val="000000"/>
                          </a:solidFill>
                          <a:effectLst/>
                          <a:latin typeface="Arial" panose="020B0604020202020204" pitchFamily="34" charset="0"/>
                        </a:rPr>
                        <a:t> </a:t>
                      </a:r>
                    </a:p>
                  </a:txBody>
                  <a:tcPr marL="2820" marR="2820" marT="2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panose="020B0604020202020204" pitchFamily="34" charset="0"/>
                        </a:rPr>
                        <a:t> </a:t>
                      </a:r>
                      <a:r>
                        <a:rPr lang="en-US" sz="1400" b="1" i="0" u="none" strike="noStrike" dirty="0" err="1">
                          <a:solidFill>
                            <a:srgbClr val="000000"/>
                          </a:solidFill>
                          <a:effectLst/>
                          <a:latin typeface="Arial" panose="020B0604020202020204" pitchFamily="34" charset="0"/>
                        </a:rPr>
                        <a:t>Mcy</a:t>
                      </a:r>
                      <a:r>
                        <a:rPr lang="en-US" sz="1400" b="1" i="0" u="none" strike="noStrike" dirty="0">
                          <a:solidFill>
                            <a:srgbClr val="000000"/>
                          </a:solidFill>
                          <a:effectLst/>
                          <a:latin typeface="Arial" panose="020B0604020202020204" pitchFamily="34" charset="0"/>
                        </a:rPr>
                        <a:t> / Scooter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panose="020B0604020202020204" pitchFamily="34" charset="0"/>
                        </a:rPr>
                        <a:t> Motor Car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panose="020B0604020202020204" pitchFamily="34" charset="0"/>
                        </a:rPr>
                        <a:t> </a:t>
                      </a:r>
                      <a:r>
                        <a:rPr lang="en-US" sz="1400" b="1" i="0" u="none" strike="noStrike" dirty="0" err="1">
                          <a:solidFill>
                            <a:srgbClr val="000000"/>
                          </a:solidFill>
                          <a:effectLst/>
                          <a:latin typeface="Arial" panose="020B0604020202020204" pitchFamily="34" charset="0"/>
                        </a:rPr>
                        <a:t>M.Cab</a:t>
                      </a:r>
                      <a:r>
                        <a:rPr lang="en-US" sz="1400" b="1" i="0" u="none" strike="noStrike" dirty="0">
                          <a:solidFill>
                            <a:srgbClr val="000000"/>
                          </a:solidFill>
                          <a:effectLst/>
                          <a:latin typeface="Arial" panose="020B0604020202020204" pitchFamily="34" charset="0"/>
                        </a:rPr>
                        <a:t> / Taxi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panose="020B0604020202020204" pitchFamily="34" charset="0"/>
                        </a:rPr>
                        <a:t> Motorcycle/ Motor Rickshaw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panose="020B0604020202020204" pitchFamily="34" charset="0"/>
                        </a:rPr>
                        <a:t> </a:t>
                      </a:r>
                      <a:r>
                        <a:rPr lang="en-US" sz="1400" b="1" i="0" u="none" strike="noStrike" dirty="0" err="1">
                          <a:solidFill>
                            <a:srgbClr val="000000"/>
                          </a:solidFill>
                          <a:effectLst/>
                          <a:latin typeface="Arial" panose="020B0604020202020204" pitchFamily="34" charset="0"/>
                        </a:rPr>
                        <a:t>D.Van</a:t>
                      </a:r>
                      <a:r>
                        <a:rPr lang="en-US" sz="1400" b="1" i="0" u="none" strike="noStrike" dirty="0">
                          <a:solidFill>
                            <a:srgbClr val="000000"/>
                          </a:solidFill>
                          <a:effectLst/>
                          <a:latin typeface="Arial" panose="020B0604020202020204" pitchFamily="34" charset="0"/>
                        </a:rPr>
                        <a:t>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panose="020B0604020202020204" pitchFamily="34" charset="0"/>
                        </a:rPr>
                        <a:t> Pickup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panose="020B0604020202020204" pitchFamily="34" charset="0"/>
                        </a:rPr>
                        <a:t> Jeep /</a:t>
                      </a:r>
                      <a:br>
                        <a:rPr lang="en-US" sz="1400" b="1" i="0" u="none" strike="noStrike" dirty="0">
                          <a:solidFill>
                            <a:srgbClr val="000000"/>
                          </a:solidFill>
                          <a:effectLst/>
                          <a:latin typeface="Arial" panose="020B0604020202020204" pitchFamily="34" charset="0"/>
                        </a:rPr>
                      </a:br>
                      <a:r>
                        <a:rPr lang="en-US" sz="1400" b="1" i="0" u="none" strike="noStrike" dirty="0" err="1">
                          <a:solidFill>
                            <a:srgbClr val="000000"/>
                          </a:solidFill>
                          <a:effectLst/>
                          <a:latin typeface="Arial" panose="020B0604020202020204" pitchFamily="34" charset="0"/>
                        </a:rPr>
                        <a:t>D.Cabin</a:t>
                      </a:r>
                      <a:r>
                        <a:rPr lang="en-US" sz="1400" b="1" i="0" u="none" strike="noStrike" dirty="0">
                          <a:solidFill>
                            <a:srgbClr val="000000"/>
                          </a:solidFill>
                          <a:effectLst/>
                          <a:latin typeface="Arial" panose="020B0604020202020204" pitchFamily="34" charset="0"/>
                        </a:rPr>
                        <a:t>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panose="020B0604020202020204" pitchFamily="34" charset="0"/>
                        </a:rPr>
                        <a:t> Station Wagon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 Ambu-lance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 Buses /</a:t>
                      </a:r>
                      <a:br>
                        <a:rPr lang="en-US" sz="1400" b="1" i="0" u="none" strike="noStrike">
                          <a:solidFill>
                            <a:srgbClr val="000000"/>
                          </a:solidFill>
                          <a:effectLst/>
                          <a:latin typeface="Arial" panose="020B0604020202020204" pitchFamily="34" charset="0"/>
                        </a:rPr>
                      </a:br>
                      <a:r>
                        <a:rPr lang="en-US" sz="1400" b="1" i="0" u="none" strike="noStrike">
                          <a:solidFill>
                            <a:srgbClr val="000000"/>
                          </a:solidFill>
                          <a:effectLst/>
                          <a:latin typeface="Arial" panose="020B0604020202020204" pitchFamily="34" charset="0"/>
                        </a:rPr>
                        <a:t>Mini Bus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 Truck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 Tractor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 Oil Tanker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 Other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 Total </a:t>
                      </a:r>
                    </a:p>
                  </a:txBody>
                  <a:tcPr marL="2820" marR="2820" marT="2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03289429"/>
                  </a:ext>
                </a:extLst>
              </a:tr>
              <a:tr h="342766">
                <a:tc vMerge="1">
                  <a:txBody>
                    <a:bodyPr/>
                    <a:lstStyle/>
                    <a:p>
                      <a:endParaRPr lang="en-US"/>
                    </a:p>
                  </a:txBody>
                  <a:tcPr/>
                </a:tc>
                <a:tc>
                  <a:txBody>
                    <a:bodyPr/>
                    <a:lstStyle/>
                    <a:p>
                      <a:pPr algn="ctr" fontAlgn="ctr"/>
                      <a:r>
                        <a:rPr lang="en-US" sz="1400" b="1" i="0" u="none" strike="noStrike">
                          <a:solidFill>
                            <a:srgbClr val="000000"/>
                          </a:solidFill>
                          <a:effectLst/>
                          <a:latin typeface="Arial" panose="020B0604020202020204" pitchFamily="34" charset="0"/>
                        </a:rPr>
                        <a:t>1</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2</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panose="020B0604020202020204" pitchFamily="34" charset="0"/>
                        </a:rPr>
                        <a:t>3</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4</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5</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6</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7</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8</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panose="020B0604020202020204" pitchFamily="34" charset="0"/>
                        </a:rPr>
                        <a:t>9</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panose="020B0604020202020204" pitchFamily="34" charset="0"/>
                        </a:rPr>
                        <a:t>10</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11</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12</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13</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15</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16</a:t>
                      </a:r>
                    </a:p>
                  </a:txBody>
                  <a:tcPr marL="2820" marR="2820" marT="2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16017997"/>
                  </a:ext>
                </a:extLst>
              </a:tr>
              <a:tr h="670378">
                <a:tc>
                  <a:txBody>
                    <a:bodyPr/>
                    <a:lstStyle/>
                    <a:p>
                      <a:pPr algn="ctr" fontAlgn="ctr"/>
                      <a:r>
                        <a:rPr lang="en-US" sz="1400" b="1" i="0" u="none" strike="noStrike">
                          <a:solidFill>
                            <a:srgbClr val="000000"/>
                          </a:solidFill>
                          <a:effectLst/>
                          <a:latin typeface="Arial" panose="020B0604020202020204" pitchFamily="34" charset="0"/>
                        </a:rPr>
                        <a:t> 2016-17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11,975,304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6,954,000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     197,400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122,000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 204,200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176,400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69,582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201,900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5,700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156,300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276,200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1,430,100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14,843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74,700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      21,858,629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8002034"/>
                  </a:ext>
                </a:extLst>
              </a:tr>
              <a:tr h="670378">
                <a:tc>
                  <a:txBody>
                    <a:bodyPr/>
                    <a:lstStyle/>
                    <a:p>
                      <a:pPr algn="ctr" fontAlgn="ctr"/>
                      <a:r>
                        <a:rPr lang="en-US" sz="1400" b="1" i="0" u="none" strike="noStrike">
                          <a:solidFill>
                            <a:srgbClr val="000000"/>
                          </a:solidFill>
                          <a:effectLst/>
                          <a:latin typeface="Arial" panose="020B0604020202020204" pitchFamily="34" charset="0"/>
                        </a:rPr>
                        <a:t> 2017-18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14,060,885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7,183,500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     197,711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128,100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 210,100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187,200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80,000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206,600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  6,900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159,224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280,000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1,460,200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15,200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92,400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      24,268,020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651205"/>
                  </a:ext>
                </a:extLst>
              </a:tr>
              <a:tr h="670378">
                <a:tc>
                  <a:txBody>
                    <a:bodyPr/>
                    <a:lstStyle/>
                    <a:p>
                      <a:pPr algn="ctr" fontAlgn="ctr"/>
                      <a:r>
                        <a:rPr lang="en-US" sz="1400" b="1" i="0" u="none" strike="noStrike" dirty="0">
                          <a:solidFill>
                            <a:srgbClr val="000000"/>
                          </a:solidFill>
                          <a:effectLst/>
                          <a:latin typeface="Arial" panose="020B0604020202020204" pitchFamily="34" charset="0"/>
                        </a:rPr>
                        <a:t> 2018-19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21,268,750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3,813,200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     205,296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638,100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 212,368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498,067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143,645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209,976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  8,330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162,552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301,910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610,717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20,300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283,100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      28,376,311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790643"/>
                  </a:ext>
                </a:extLst>
              </a:tr>
              <a:tr h="670378">
                <a:tc>
                  <a:txBody>
                    <a:bodyPr/>
                    <a:lstStyle/>
                    <a:p>
                      <a:pPr algn="ctr" fontAlgn="ctr"/>
                      <a:r>
                        <a:rPr lang="en-US" sz="1400" b="1" i="0" u="none" strike="noStrike">
                          <a:solidFill>
                            <a:srgbClr val="000000"/>
                          </a:solidFill>
                          <a:effectLst/>
                          <a:latin typeface="Arial" panose="020B0604020202020204" pitchFamily="34" charset="0"/>
                        </a:rPr>
                        <a:t> 2019-20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22,808,822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3,960,188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     116,107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721,290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 139,861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513,485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150,892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93,100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  8,780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193,715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309,600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627,993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24,331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287,150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      29,955,314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907174"/>
                  </a:ext>
                </a:extLst>
              </a:tr>
              <a:tr h="670378">
                <a:tc>
                  <a:txBody>
                    <a:bodyPr/>
                    <a:lstStyle/>
                    <a:p>
                      <a:pPr algn="ctr" fontAlgn="ctr"/>
                      <a:r>
                        <a:rPr lang="en-US" sz="1400" b="1" i="0" u="none" strike="noStrike">
                          <a:solidFill>
                            <a:srgbClr val="000000"/>
                          </a:solidFill>
                          <a:effectLst/>
                          <a:latin typeface="Arial" panose="020B0604020202020204" pitchFamily="34" charset="0"/>
                        </a:rPr>
                        <a:t> 2020-21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23,701,800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4,048,700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     116,500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                767,700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141,350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521,650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155,200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91,315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  9,100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165,000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313,300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636,000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22,000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   289,100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      30,978,715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39324"/>
                  </a:ext>
                </a:extLst>
              </a:tr>
              <a:tr h="560734">
                <a:tc gridSpan="8">
                  <a:txBody>
                    <a:bodyPr/>
                    <a:lstStyle/>
                    <a:p>
                      <a:pPr algn="l" fontAlgn="ctr"/>
                      <a:r>
                        <a:rPr lang="en-US" sz="800" b="1" i="0" u="none" strike="noStrike">
                          <a:solidFill>
                            <a:srgbClr val="000000"/>
                          </a:solidFill>
                          <a:effectLst/>
                          <a:latin typeface="Arial" panose="020B0604020202020204" pitchFamily="34" charset="0"/>
                        </a:rPr>
                        <a:t> Source:        *  Excise &amp; Taxation Department, Motor Registration Authority  of all provinces.</a:t>
                      </a:r>
                      <a:br>
                        <a:rPr lang="en-US" sz="800" b="1" i="0" u="none" strike="noStrike">
                          <a:solidFill>
                            <a:srgbClr val="000000"/>
                          </a:solidFill>
                          <a:effectLst/>
                          <a:latin typeface="Arial" panose="020B0604020202020204" pitchFamily="34" charset="0"/>
                        </a:rPr>
                      </a:br>
                      <a:r>
                        <a:rPr lang="en-US" sz="800" b="1" i="0" u="none" strike="noStrike">
                          <a:solidFill>
                            <a:srgbClr val="000000"/>
                          </a:solidFill>
                          <a:effectLst/>
                          <a:latin typeface="Arial" panose="020B0604020202020204" pitchFamily="34" charset="0"/>
                        </a:rPr>
                        <a:t>                       NTRC has complited, computerized and  disiminated the said information. </a:t>
                      </a:r>
                    </a:p>
                  </a:txBody>
                  <a:tcPr marL="2820" marR="2820" marT="282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800" b="1" i="0" u="none" strike="noStrike" dirty="0">
                          <a:solidFill>
                            <a:srgbClr val="000000"/>
                          </a:solidFill>
                          <a:effectLst/>
                          <a:latin typeface="Arial" panose="020B0604020202020204" pitchFamily="34" charset="0"/>
                        </a:rPr>
                        <a:t> </a:t>
                      </a:r>
                    </a:p>
                  </a:txBody>
                  <a:tcPr marL="2820" marR="2820" marT="28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endParaRPr lang="en-US" sz="800" b="1" i="0" u="none" strike="noStrike">
                        <a:solidFill>
                          <a:srgbClr val="000000"/>
                        </a:solidFill>
                        <a:effectLst/>
                        <a:latin typeface="Arial" panose="020B0604020202020204" pitchFamily="34" charset="0"/>
                      </a:endParaRPr>
                    </a:p>
                  </a:txBody>
                  <a:tcPr marL="2820" marR="2820" marT="28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solidFill>
                          <a:srgbClr val="000000"/>
                        </a:solidFill>
                        <a:effectLst/>
                        <a:latin typeface="Arial" panose="020B0604020202020204" pitchFamily="34" charset="0"/>
                      </a:endParaRPr>
                    </a:p>
                  </a:txBody>
                  <a:tcPr marL="2820" marR="2820" marT="28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solidFill>
                          <a:srgbClr val="000000"/>
                        </a:solidFill>
                        <a:effectLst/>
                        <a:latin typeface="Arial" panose="020B0604020202020204" pitchFamily="34" charset="0"/>
                      </a:endParaRPr>
                    </a:p>
                  </a:txBody>
                  <a:tcPr marL="2820" marR="2820" marT="28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solidFill>
                          <a:srgbClr val="000000"/>
                        </a:solidFill>
                        <a:effectLst/>
                        <a:latin typeface="Arial" panose="020B0604020202020204" pitchFamily="34" charset="0"/>
                      </a:endParaRPr>
                    </a:p>
                  </a:txBody>
                  <a:tcPr marL="2820" marR="2820" marT="28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solidFill>
                          <a:srgbClr val="000000"/>
                        </a:solidFill>
                        <a:effectLst/>
                        <a:latin typeface="Arial" panose="020B0604020202020204" pitchFamily="34" charset="0"/>
                      </a:endParaRPr>
                    </a:p>
                  </a:txBody>
                  <a:tcPr marL="2820" marR="2820" marT="282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r" fontAlgn="t"/>
                      <a:r>
                        <a:rPr lang="en-US" sz="800" b="1" i="0" u="none" strike="noStrike" dirty="0">
                          <a:solidFill>
                            <a:srgbClr val="000000"/>
                          </a:solidFill>
                          <a:effectLst/>
                          <a:latin typeface="Arial" panose="020B0604020202020204" pitchFamily="34" charset="0"/>
                        </a:rPr>
                        <a:t> </a:t>
                      </a:r>
                    </a:p>
                  </a:txBody>
                  <a:tcPr marL="2820" marR="2820" marT="282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695359769"/>
                  </a:ext>
                </a:extLst>
              </a:tr>
            </a:tbl>
          </a:graphicData>
        </a:graphic>
      </p:graphicFrame>
    </p:spTree>
    <p:extLst>
      <p:ext uri="{BB962C8B-B14F-4D97-AF65-F5344CB8AC3E}">
        <p14:creationId xmlns:p14="http://schemas.microsoft.com/office/powerpoint/2010/main" val="106118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C70F9E-2229-CD47-95BE-D206C247CE0B}"/>
              </a:ext>
            </a:extLst>
          </p:cNvPr>
          <p:cNvSpPr/>
          <p:nvPr/>
        </p:nvSpPr>
        <p:spPr>
          <a:xfrm>
            <a:off x="558767" y="2140259"/>
            <a:ext cx="11137900" cy="3169778"/>
          </a:xfrm>
          <a:prstGeom prst="rect">
            <a:avLst/>
          </a:prstGeom>
        </p:spPr>
        <p:txBody>
          <a:bodyPr wrap="square">
            <a:spAutoFit/>
          </a:bodyPr>
          <a:lstStyle/>
          <a:p>
            <a:pPr algn="just"/>
            <a:r>
              <a:rPr lang="en-US" sz="3733" b="1" dirty="0">
                <a:latin typeface="Times New Roman" panose="02020603050405020304" pitchFamily="18" charset="0"/>
                <a:ea typeface="Yu Mincho" panose="02020400000000000000" pitchFamily="18" charset="-128"/>
              </a:rPr>
              <a:t>The nation’s transport vision is to “</a:t>
            </a:r>
            <a:r>
              <a:rPr lang="en-US" sz="3733" b="1" i="1" dirty="0">
                <a:latin typeface="Times New Roman" panose="02020603050405020304" pitchFamily="18" charset="0"/>
                <a:ea typeface="Yu Mincho" panose="02020400000000000000" pitchFamily="18" charset="-128"/>
              </a:rPr>
              <a:t>provide safe, affordable, efficient, durable, and environmentally friendly means of transport, ensuring reliable access to jobs, markets, education, and other services for all.”              </a:t>
            </a:r>
          </a:p>
          <a:p>
            <a:pPr algn="just">
              <a:spcBef>
                <a:spcPts val="1600"/>
              </a:spcBef>
            </a:pPr>
            <a:r>
              <a:rPr lang="en-US" sz="3733" b="1" i="1" dirty="0">
                <a:latin typeface="Times New Roman" panose="02020603050405020304" pitchFamily="18" charset="0"/>
                <a:ea typeface="Yu Mincho" panose="02020400000000000000" pitchFamily="18" charset="-128"/>
              </a:rPr>
              <a:t>                                                                        NTP - 2018</a:t>
            </a:r>
            <a:r>
              <a:rPr lang="en-US" sz="3733" b="1" dirty="0"/>
              <a:t> </a:t>
            </a:r>
          </a:p>
        </p:txBody>
      </p:sp>
      <p:sp>
        <p:nvSpPr>
          <p:cNvPr id="7" name="Slide Number Placeholder 3">
            <a:extLst>
              <a:ext uri="{FF2B5EF4-FFF2-40B4-BE49-F238E27FC236}">
                <a16:creationId xmlns:a16="http://schemas.microsoft.com/office/drawing/2014/main" id="{691210F7-B8D6-174B-8A93-8097F20B9771}"/>
              </a:ext>
            </a:extLst>
          </p:cNvPr>
          <p:cNvSpPr>
            <a:spLocks noGrp="1"/>
          </p:cNvSpPr>
          <p:nvPr>
            <p:ph type="sldNum" sz="quarter" idx="12"/>
          </p:nvPr>
        </p:nvSpPr>
        <p:spPr>
          <a:xfrm>
            <a:off x="5812129" y="6498169"/>
            <a:ext cx="567743" cy="131235"/>
          </a:xfrm>
        </p:spPr>
        <p:txBody>
          <a:bodyPr/>
          <a:lstStyle/>
          <a:p>
            <a:pPr defTabSz="1219140"/>
            <a:fld id="{2490C926-4C7A-4456-B603-8FB00524CD8E}" type="slidenum">
              <a:rPr lang="en-GB" smtClean="0">
                <a:solidFill>
                  <a:prstClr val="black"/>
                </a:solidFill>
              </a:rPr>
              <a:pPr defTabSz="1219140"/>
              <a:t>18</a:t>
            </a:fld>
            <a:endParaRPr lang="en-GB" dirty="0">
              <a:solidFill>
                <a:prstClr val="black"/>
              </a:solidFill>
            </a:endParaRPr>
          </a:p>
        </p:txBody>
      </p:sp>
      <p:sp>
        <p:nvSpPr>
          <p:cNvPr id="2" name="Rectangle 836">
            <a:extLst>
              <a:ext uri="{FF2B5EF4-FFF2-40B4-BE49-F238E27FC236}">
                <a16:creationId xmlns:a16="http://schemas.microsoft.com/office/drawing/2014/main" id="{B9B876AD-FBFB-48FD-7155-D0ACDBF32AEB}"/>
              </a:ext>
            </a:extLst>
          </p:cNvPr>
          <p:cNvSpPr>
            <a:spLocks noChangeArrowheads="1"/>
          </p:cNvSpPr>
          <p:nvPr/>
        </p:nvSpPr>
        <p:spPr bwMode="auto">
          <a:xfrm>
            <a:off x="31717" y="0"/>
            <a:ext cx="12192000" cy="646331"/>
          </a:xfrm>
          <a:prstGeom prst="rect">
            <a:avLst/>
          </a:prstGeom>
          <a:solidFill>
            <a:srgbClr val="008000"/>
          </a:solidFill>
          <a:ln>
            <a:noFill/>
          </a:ln>
          <a:effectLst/>
        </p:spPr>
        <p:txBody>
          <a:bodyPr wrap="square">
            <a:spAutoFit/>
          </a:bodyPr>
          <a:lstStyle/>
          <a:p>
            <a:pPr indent="-320040" algn="ctr">
              <a:spcBef>
                <a:spcPct val="0"/>
              </a:spcBef>
              <a:buClr>
                <a:schemeClr val="accent6">
                  <a:lumMod val="75000"/>
                </a:schemeClr>
              </a:buClr>
              <a:buSzPct val="128000"/>
            </a:pPr>
            <a:r>
              <a:rPr lang="en-US" sz="3600" b="1" dirty="0">
                <a:solidFill>
                  <a:schemeClr val="bg1"/>
                </a:solidFill>
                <a:effectLst>
                  <a:outerShdw blurRad="38100" dist="38100" dir="2700000" algn="tl">
                    <a:srgbClr val="000000"/>
                  </a:outerShdw>
                </a:effectLst>
                <a:latin typeface="Calibri" pitchFamily="34" charset="0"/>
              </a:rPr>
              <a:t>NATIONAL TRANSPORT POLICY  </a:t>
            </a:r>
          </a:p>
        </p:txBody>
      </p:sp>
    </p:spTree>
    <p:extLst>
      <p:ext uri="{BB962C8B-B14F-4D97-AF65-F5344CB8AC3E}">
        <p14:creationId xmlns:p14="http://schemas.microsoft.com/office/powerpoint/2010/main" val="3395882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36">
            <a:extLst>
              <a:ext uri="{FF2B5EF4-FFF2-40B4-BE49-F238E27FC236}">
                <a16:creationId xmlns:a16="http://schemas.microsoft.com/office/drawing/2014/main" id="{5DC22D23-FDAC-A7E8-C6C2-F731B321CE80}"/>
              </a:ext>
            </a:extLst>
          </p:cNvPr>
          <p:cNvSpPr>
            <a:spLocks noChangeArrowheads="1"/>
          </p:cNvSpPr>
          <p:nvPr/>
        </p:nvSpPr>
        <p:spPr bwMode="auto">
          <a:xfrm>
            <a:off x="0" y="0"/>
            <a:ext cx="12223717" cy="646331"/>
          </a:xfrm>
          <a:prstGeom prst="rect">
            <a:avLst/>
          </a:prstGeom>
          <a:solidFill>
            <a:srgbClr val="008000"/>
          </a:solidFill>
          <a:ln>
            <a:noFill/>
          </a:ln>
          <a:effectLst/>
        </p:spPr>
        <p:txBody>
          <a:bodyPr wrap="square">
            <a:spAutoFit/>
          </a:bodyPr>
          <a:lstStyle/>
          <a:p>
            <a:pPr indent="-320040" algn="ctr">
              <a:spcBef>
                <a:spcPct val="0"/>
              </a:spcBef>
              <a:buClr>
                <a:schemeClr val="accent6">
                  <a:lumMod val="75000"/>
                </a:schemeClr>
              </a:buClr>
              <a:buSzPct val="128000"/>
            </a:pPr>
            <a:r>
              <a:rPr lang="en-US" sz="3600" b="1" dirty="0">
                <a:solidFill>
                  <a:schemeClr val="bg1"/>
                </a:solidFill>
                <a:effectLst>
                  <a:outerShdw blurRad="38100" dist="38100" dir="2700000" algn="tl">
                    <a:srgbClr val="000000"/>
                  </a:outerShdw>
                </a:effectLst>
                <a:latin typeface="Calibri" pitchFamily="34" charset="0"/>
              </a:rPr>
              <a:t>TRANSPORT MODAL SHARE IN PAKISTAN 2020 </a:t>
            </a:r>
          </a:p>
        </p:txBody>
      </p:sp>
      <p:graphicFrame>
        <p:nvGraphicFramePr>
          <p:cNvPr id="6" name="Table 5">
            <a:extLst>
              <a:ext uri="{FF2B5EF4-FFF2-40B4-BE49-F238E27FC236}">
                <a16:creationId xmlns:a16="http://schemas.microsoft.com/office/drawing/2014/main" id="{8EAA566A-A217-7217-FD5E-D47D6FB8D40A}"/>
              </a:ext>
            </a:extLst>
          </p:cNvPr>
          <p:cNvGraphicFramePr>
            <a:graphicFrameLocks noGrp="1"/>
          </p:cNvGraphicFramePr>
          <p:nvPr>
            <p:extLst>
              <p:ext uri="{D42A27DB-BD31-4B8C-83A1-F6EECF244321}">
                <p14:modId xmlns:p14="http://schemas.microsoft.com/office/powerpoint/2010/main" val="3864711770"/>
              </p:ext>
            </p:extLst>
          </p:nvPr>
        </p:nvGraphicFramePr>
        <p:xfrm>
          <a:off x="88900" y="991554"/>
          <a:ext cx="11860822" cy="5668789"/>
        </p:xfrm>
        <a:graphic>
          <a:graphicData uri="http://schemas.openxmlformats.org/drawingml/2006/table">
            <a:tbl>
              <a:tblPr>
                <a:tableStyleId>{5C22544A-7EE6-4342-B048-85BDC9FD1C3A}</a:tableStyleId>
              </a:tblPr>
              <a:tblGrid>
                <a:gridCol w="1539741">
                  <a:extLst>
                    <a:ext uri="{9D8B030D-6E8A-4147-A177-3AD203B41FA5}">
                      <a16:colId xmlns:a16="http://schemas.microsoft.com/office/drawing/2014/main" val="358148133"/>
                    </a:ext>
                  </a:extLst>
                </a:gridCol>
                <a:gridCol w="1935174">
                  <a:extLst>
                    <a:ext uri="{9D8B030D-6E8A-4147-A177-3AD203B41FA5}">
                      <a16:colId xmlns:a16="http://schemas.microsoft.com/office/drawing/2014/main" val="2448001686"/>
                    </a:ext>
                  </a:extLst>
                </a:gridCol>
                <a:gridCol w="999958">
                  <a:extLst>
                    <a:ext uri="{9D8B030D-6E8A-4147-A177-3AD203B41FA5}">
                      <a16:colId xmlns:a16="http://schemas.microsoft.com/office/drawing/2014/main" val="3866604554"/>
                    </a:ext>
                  </a:extLst>
                </a:gridCol>
                <a:gridCol w="1500966">
                  <a:extLst>
                    <a:ext uri="{9D8B030D-6E8A-4147-A177-3AD203B41FA5}">
                      <a16:colId xmlns:a16="http://schemas.microsoft.com/office/drawing/2014/main" val="1968751062"/>
                    </a:ext>
                  </a:extLst>
                </a:gridCol>
                <a:gridCol w="1516184">
                  <a:extLst>
                    <a:ext uri="{9D8B030D-6E8A-4147-A177-3AD203B41FA5}">
                      <a16:colId xmlns:a16="http://schemas.microsoft.com/office/drawing/2014/main" val="446692368"/>
                    </a:ext>
                  </a:extLst>
                </a:gridCol>
                <a:gridCol w="1164492">
                  <a:extLst>
                    <a:ext uri="{9D8B030D-6E8A-4147-A177-3AD203B41FA5}">
                      <a16:colId xmlns:a16="http://schemas.microsoft.com/office/drawing/2014/main" val="3005150549"/>
                    </a:ext>
                  </a:extLst>
                </a:gridCol>
                <a:gridCol w="1664566">
                  <a:extLst>
                    <a:ext uri="{9D8B030D-6E8A-4147-A177-3AD203B41FA5}">
                      <a16:colId xmlns:a16="http://schemas.microsoft.com/office/drawing/2014/main" val="1087326625"/>
                    </a:ext>
                  </a:extLst>
                </a:gridCol>
                <a:gridCol w="1539741">
                  <a:extLst>
                    <a:ext uri="{9D8B030D-6E8A-4147-A177-3AD203B41FA5}">
                      <a16:colId xmlns:a16="http://schemas.microsoft.com/office/drawing/2014/main" val="1866765686"/>
                    </a:ext>
                  </a:extLst>
                </a:gridCol>
              </a:tblGrid>
              <a:tr h="485554">
                <a:tc>
                  <a:txBody>
                    <a:bodyPr/>
                    <a:lstStyle/>
                    <a:p>
                      <a:pPr algn="ctr" fontAlgn="b"/>
                      <a:r>
                        <a:rPr lang="en-US" sz="2800" u="none" strike="noStrike" dirty="0">
                          <a:effectLst/>
                        </a:rPr>
                        <a:t>Year</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Vehicle - km</a:t>
                      </a:r>
                      <a:endParaRPr lang="en-US" sz="2800" b="1"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2800" u="none" strike="noStrike" dirty="0">
                          <a:effectLst/>
                        </a:rPr>
                        <a:t>Passenger -  Km</a:t>
                      </a:r>
                      <a:endParaRPr lang="en-US" sz="2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ctr" fontAlgn="b"/>
                      <a:r>
                        <a:rPr lang="en-US" sz="2800" u="none" strike="noStrike" dirty="0">
                          <a:effectLst/>
                        </a:rPr>
                        <a:t>Ton-Km</a:t>
                      </a:r>
                      <a:endParaRPr lang="en-US" sz="2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5023538"/>
                  </a:ext>
                </a:extLst>
              </a:tr>
              <a:tr h="575915">
                <a:tc>
                  <a:txBody>
                    <a:bodyPr/>
                    <a:lstStyle/>
                    <a:p>
                      <a:pPr algn="ctr" fontAlgn="b"/>
                      <a:r>
                        <a:rPr lang="en-US" sz="2800" u="none" strike="noStrike">
                          <a:effectLst/>
                        </a:rPr>
                        <a:t> </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Total</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Total</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By Road</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By Rail</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Total</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By Road</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By Rail</a:t>
                      </a:r>
                      <a:endParaRPr lang="en-US" sz="2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9432883"/>
                  </a:ext>
                </a:extLst>
              </a:tr>
              <a:tr h="575915">
                <a:tc>
                  <a:txBody>
                    <a:bodyPr/>
                    <a:lstStyle/>
                    <a:p>
                      <a:pPr algn="ctr" fontAlgn="b"/>
                      <a:r>
                        <a:rPr lang="en-US" sz="2800" u="none" strike="noStrike" dirty="0">
                          <a:effectLst/>
                        </a:rPr>
                        <a:t>1995</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16</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145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75</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8870066"/>
                  </a:ext>
                </a:extLst>
              </a:tr>
              <a:tr h="575915">
                <a:tc>
                  <a:txBody>
                    <a:bodyPr/>
                    <a:lstStyle/>
                    <a:p>
                      <a:pPr algn="ctr" fontAlgn="b"/>
                      <a:r>
                        <a:rPr lang="en-US" sz="2800" u="none" strike="noStrike">
                          <a:effectLst/>
                        </a:rPr>
                        <a:t>2000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18</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150</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80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7776644"/>
                  </a:ext>
                </a:extLst>
              </a:tr>
              <a:tr h="575915">
                <a:tc>
                  <a:txBody>
                    <a:bodyPr/>
                    <a:lstStyle/>
                    <a:p>
                      <a:pPr algn="ctr" fontAlgn="b"/>
                      <a:r>
                        <a:rPr lang="en-US" sz="2800" u="none" strike="noStrike">
                          <a:effectLst/>
                        </a:rPr>
                        <a:t>2005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20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155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99</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563436"/>
                  </a:ext>
                </a:extLst>
              </a:tr>
              <a:tr h="575915">
                <a:tc>
                  <a:txBody>
                    <a:bodyPr/>
                    <a:lstStyle/>
                    <a:p>
                      <a:pPr algn="ctr" fontAlgn="b"/>
                      <a:r>
                        <a:rPr lang="en-US" sz="2800" u="none" strike="noStrike">
                          <a:effectLst/>
                        </a:rPr>
                        <a:t>2010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28</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200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135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1742379"/>
                  </a:ext>
                </a:extLst>
              </a:tr>
              <a:tr h="575915">
                <a:tc>
                  <a:txBody>
                    <a:bodyPr/>
                    <a:lstStyle/>
                    <a:p>
                      <a:pPr algn="ctr" fontAlgn="b"/>
                      <a:r>
                        <a:rPr lang="en-US" sz="2800" u="none" strike="noStrike">
                          <a:effectLst/>
                        </a:rPr>
                        <a:t>2015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35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235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150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0550031"/>
                  </a:ext>
                </a:extLst>
              </a:tr>
              <a:tr h="575915">
                <a:tc>
                  <a:txBody>
                    <a:bodyPr/>
                    <a:lstStyle/>
                    <a:p>
                      <a:pPr algn="ctr" fontAlgn="b"/>
                      <a:r>
                        <a:rPr lang="en-US" sz="2800" u="none" strike="noStrike">
                          <a:effectLst/>
                        </a:rPr>
                        <a:t>2020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50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295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6%</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195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95%</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5%</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6886478"/>
                  </a:ext>
                </a:extLst>
              </a:tr>
              <a:tr h="575915">
                <a:tc>
                  <a:txBody>
                    <a:bodyPr/>
                    <a:lstStyle/>
                    <a:p>
                      <a:pPr algn="ctr" fontAlgn="b"/>
                      <a:r>
                        <a:rPr lang="en-US" sz="2800" u="none" strike="noStrike">
                          <a:effectLst/>
                        </a:rPr>
                        <a:t>2025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62</a:t>
                      </a:r>
                      <a:endParaRPr lang="en-US" sz="28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363</a:t>
                      </a:r>
                      <a:endParaRPr lang="en-US" sz="28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91%</a:t>
                      </a:r>
                      <a:endParaRPr lang="en-US" sz="28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9%</a:t>
                      </a:r>
                      <a:endParaRPr lang="en-US" sz="28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230</a:t>
                      </a:r>
                      <a:endParaRPr lang="en-US" sz="28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86%</a:t>
                      </a:r>
                      <a:endParaRPr lang="en-US" sz="2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14%</a:t>
                      </a:r>
                      <a:endParaRPr lang="en-US" sz="28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1437458"/>
                  </a:ext>
                </a:extLst>
              </a:tr>
              <a:tr h="575915">
                <a:tc>
                  <a:txBody>
                    <a:bodyPr/>
                    <a:lstStyle/>
                    <a:p>
                      <a:pPr algn="ctr" fontAlgn="b"/>
                      <a:r>
                        <a:rPr lang="en-US" sz="2800" u="none" strike="noStrike">
                          <a:effectLst/>
                        </a:rPr>
                        <a:t>2030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77</a:t>
                      </a:r>
                      <a:endParaRPr lang="en-US" sz="28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442</a:t>
                      </a:r>
                      <a:endParaRPr lang="en-US" sz="28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90%</a:t>
                      </a:r>
                      <a:endParaRPr lang="en-US" sz="28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10%</a:t>
                      </a:r>
                      <a:endParaRPr lang="en-US" sz="28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290</a:t>
                      </a:r>
                      <a:endParaRPr lang="en-US" sz="28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78%</a:t>
                      </a:r>
                      <a:endParaRPr lang="en-US" sz="28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22%</a:t>
                      </a:r>
                      <a:endParaRPr lang="en-US" sz="28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5096278"/>
                  </a:ext>
                </a:extLst>
              </a:tr>
            </a:tbl>
          </a:graphicData>
        </a:graphic>
      </p:graphicFrame>
      <p:sp>
        <p:nvSpPr>
          <p:cNvPr id="2" name="TextBox 1">
            <a:extLst>
              <a:ext uri="{FF2B5EF4-FFF2-40B4-BE49-F238E27FC236}">
                <a16:creationId xmlns:a16="http://schemas.microsoft.com/office/drawing/2014/main" id="{4829D206-21CF-0AB8-A9C3-8B3507630666}"/>
              </a:ext>
            </a:extLst>
          </p:cNvPr>
          <p:cNvSpPr txBox="1"/>
          <p:nvPr/>
        </p:nvSpPr>
        <p:spPr>
          <a:xfrm>
            <a:off x="10464800" y="646331"/>
            <a:ext cx="1266092" cy="369332"/>
          </a:xfrm>
          <a:prstGeom prst="rect">
            <a:avLst/>
          </a:prstGeom>
          <a:noFill/>
        </p:spPr>
        <p:txBody>
          <a:bodyPr wrap="square" rtlCol="0">
            <a:spAutoFit/>
          </a:bodyPr>
          <a:lstStyle/>
          <a:p>
            <a:r>
              <a:rPr lang="en-US" dirty="0"/>
              <a:t>In Billion</a:t>
            </a:r>
          </a:p>
        </p:txBody>
      </p:sp>
    </p:spTree>
    <p:extLst>
      <p:ext uri="{BB962C8B-B14F-4D97-AF65-F5344CB8AC3E}">
        <p14:creationId xmlns:p14="http://schemas.microsoft.com/office/powerpoint/2010/main" val="211345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55490" y="0"/>
            <a:ext cx="6512511" cy="685800"/>
          </a:xfrm>
        </p:spPr>
        <p:txBody>
          <a:bodyPr>
            <a:normAutofit fontScale="90000"/>
          </a:bodyPr>
          <a:lstStyle/>
          <a:p>
            <a:r>
              <a:rPr lang="en-US" dirty="0"/>
              <a:t>Sequence</a:t>
            </a:r>
          </a:p>
        </p:txBody>
      </p:sp>
      <p:sp>
        <p:nvSpPr>
          <p:cNvPr id="8" name="Content Placeholder 7"/>
          <p:cNvSpPr>
            <a:spLocks noGrp="1"/>
          </p:cNvSpPr>
          <p:nvPr>
            <p:ph sz="quarter" idx="13"/>
          </p:nvPr>
        </p:nvSpPr>
        <p:spPr>
          <a:xfrm>
            <a:off x="273612" y="2024185"/>
            <a:ext cx="5822388" cy="1711569"/>
          </a:xfrm>
        </p:spPr>
        <p:txBody>
          <a:bodyPr>
            <a:normAutofit/>
          </a:bodyPr>
          <a:lstStyle/>
          <a:p>
            <a:pPr marL="822960" lvl="1" indent="-457200">
              <a:buFont typeface="+mj-lt"/>
              <a:buAutoNum type="arabicPeriod"/>
            </a:pPr>
            <a:r>
              <a:rPr lang="en-US" sz="3600" dirty="0"/>
              <a:t>National Freight &amp; Logistics Policy</a:t>
            </a:r>
          </a:p>
          <a:p>
            <a:pPr marL="822960" lvl="1" indent="-457200">
              <a:buFont typeface="+mj-lt"/>
              <a:buAutoNum type="arabicPeriod"/>
            </a:pPr>
            <a:r>
              <a:rPr lang="en-US" sz="3600" dirty="0"/>
              <a:t>Transport Sector</a:t>
            </a:r>
          </a:p>
        </p:txBody>
      </p:sp>
      <p:pic>
        <p:nvPicPr>
          <p:cNvPr id="2" name="Picture 2" descr="Image result for multimodal transport&quot;">
            <a:extLst>
              <a:ext uri="{FF2B5EF4-FFF2-40B4-BE49-F238E27FC236}">
                <a16:creationId xmlns:a16="http://schemas.microsoft.com/office/drawing/2014/main" id="{5F98995A-8CF9-97B4-0BEB-C2D037423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605" y="1328705"/>
            <a:ext cx="5715000" cy="3371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196" name="Rectangle 836"/>
          <p:cNvSpPr>
            <a:spLocks noChangeArrowheads="1"/>
          </p:cNvSpPr>
          <p:nvPr/>
        </p:nvSpPr>
        <p:spPr bwMode="auto">
          <a:xfrm>
            <a:off x="1524000" y="1"/>
            <a:ext cx="9144000" cy="646331"/>
          </a:xfrm>
          <a:prstGeom prst="rect">
            <a:avLst/>
          </a:prstGeom>
          <a:solidFill>
            <a:srgbClr val="008000"/>
          </a:solidFill>
          <a:ln>
            <a:noFill/>
          </a:ln>
          <a:effectLst/>
        </p:spPr>
        <p:txBody>
          <a:bodyPr wrap="square">
            <a:spAutoFit/>
          </a:bodyPr>
          <a:lstStyle/>
          <a:p>
            <a:pPr indent="-320040" algn="ctr">
              <a:spcBef>
                <a:spcPct val="0"/>
              </a:spcBef>
              <a:buClr>
                <a:schemeClr val="accent6">
                  <a:lumMod val="75000"/>
                </a:schemeClr>
              </a:buClr>
              <a:buSzPct val="128000"/>
            </a:pPr>
            <a:r>
              <a:rPr lang="en-US" sz="3600" b="1" dirty="0">
                <a:solidFill>
                  <a:schemeClr val="bg1"/>
                </a:solidFill>
                <a:effectLst>
                  <a:outerShdw blurRad="38100" dist="38100" dir="2700000" algn="tl">
                    <a:srgbClr val="000000"/>
                  </a:outerShdw>
                </a:effectLst>
                <a:latin typeface="Calibri" pitchFamily="34" charset="0"/>
              </a:rPr>
              <a:t>TRANSPORT MODAL SHARE IN PAKISTAN </a:t>
            </a:r>
          </a:p>
        </p:txBody>
      </p:sp>
      <p:grpSp>
        <p:nvGrpSpPr>
          <p:cNvPr id="2" name="Group 843"/>
          <p:cNvGrpSpPr>
            <a:grpSpLocks/>
          </p:cNvGrpSpPr>
          <p:nvPr/>
        </p:nvGrpSpPr>
        <p:grpSpPr bwMode="auto">
          <a:xfrm>
            <a:off x="502138" y="879231"/>
            <a:ext cx="10900508" cy="5794376"/>
            <a:chOff x="480" y="672"/>
            <a:chExt cx="5520" cy="3650"/>
          </a:xfrm>
        </p:grpSpPr>
        <p:sp>
          <p:nvSpPr>
            <p:cNvPr id="1551368" name="AutoShape 8"/>
            <p:cNvSpPr>
              <a:spLocks noChangeAspect="1" noChangeArrowheads="1" noTextEdit="1"/>
            </p:cNvSpPr>
            <p:nvPr/>
          </p:nvSpPr>
          <p:spPr bwMode="auto">
            <a:xfrm>
              <a:off x="480" y="864"/>
              <a:ext cx="5520" cy="2985"/>
            </a:xfrm>
            <a:prstGeom prst="rect">
              <a:avLst/>
            </a:prstGeom>
            <a:noFill/>
            <a:ln w="9525">
              <a:noFill/>
              <a:miter lim="800000"/>
              <a:headEnd/>
              <a:tailEnd/>
            </a:ln>
          </p:spPr>
          <p:txBody>
            <a:bodyPr/>
            <a:lstStyle/>
            <a:p>
              <a:endParaRPr lang="en-US"/>
            </a:p>
          </p:txBody>
        </p:sp>
        <p:sp>
          <p:nvSpPr>
            <p:cNvPr id="1552197" name="Text Box 837"/>
            <p:cNvSpPr txBox="1">
              <a:spLocks noChangeArrowheads="1"/>
            </p:cNvSpPr>
            <p:nvPr/>
          </p:nvSpPr>
          <p:spPr bwMode="auto">
            <a:xfrm>
              <a:off x="1344" y="4089"/>
              <a:ext cx="133" cy="233"/>
            </a:xfrm>
            <a:prstGeom prst="rect">
              <a:avLst/>
            </a:prstGeom>
            <a:noFill/>
            <a:ln w="9525">
              <a:noFill/>
              <a:miter lim="800000"/>
              <a:headEnd/>
              <a:tailEnd/>
            </a:ln>
            <a:effectLst/>
          </p:spPr>
          <p:txBody>
            <a:bodyPr wrap="none">
              <a:spAutoFit/>
            </a:bodyPr>
            <a:lstStyle/>
            <a:p>
              <a:endParaRPr lang="en-US"/>
            </a:p>
          </p:txBody>
        </p:sp>
        <p:sp>
          <p:nvSpPr>
            <p:cNvPr id="1552199" name="Text Box 839"/>
            <p:cNvSpPr txBox="1">
              <a:spLocks noChangeArrowheads="1"/>
            </p:cNvSpPr>
            <p:nvPr/>
          </p:nvSpPr>
          <p:spPr bwMode="auto">
            <a:xfrm>
              <a:off x="3070" y="3969"/>
              <a:ext cx="463" cy="252"/>
            </a:xfrm>
            <a:prstGeom prst="rect">
              <a:avLst/>
            </a:prstGeom>
            <a:noFill/>
            <a:ln w="9525">
              <a:noFill/>
              <a:miter lim="800000"/>
              <a:headEnd/>
              <a:tailEnd/>
            </a:ln>
            <a:effectLst/>
          </p:spPr>
          <p:txBody>
            <a:bodyPr wrap="none">
              <a:spAutoFit/>
            </a:bodyPr>
            <a:lstStyle/>
            <a:p>
              <a:r>
                <a:rPr lang="en-US" sz="2000"/>
                <a:t>RAIL</a:t>
              </a:r>
            </a:p>
          </p:txBody>
        </p:sp>
        <p:sp>
          <p:nvSpPr>
            <p:cNvPr id="1551364" name="Text Box 4"/>
            <p:cNvSpPr txBox="1">
              <a:spLocks noChangeArrowheads="1"/>
            </p:cNvSpPr>
            <p:nvPr/>
          </p:nvSpPr>
          <p:spPr bwMode="auto">
            <a:xfrm>
              <a:off x="1610" y="3507"/>
              <a:ext cx="636" cy="332"/>
            </a:xfrm>
            <a:prstGeom prst="rect">
              <a:avLst/>
            </a:prstGeom>
            <a:solidFill>
              <a:srgbClr val="FFFFFF"/>
            </a:solidFill>
            <a:ln w="9525">
              <a:noFill/>
              <a:miter lim="800000"/>
              <a:headEnd/>
              <a:tailEnd/>
            </a:ln>
          </p:spPr>
          <p:txBody>
            <a:bodyPr/>
            <a:lstStyle/>
            <a:p>
              <a:r>
                <a:rPr lang="en-US" sz="1200">
                  <a:solidFill>
                    <a:srgbClr val="FF0000"/>
                  </a:solidFill>
                  <a:latin typeface="Arial" pitchFamily="34" charset="0"/>
                  <a:cs typeface="Arial" pitchFamily="34" charset="0"/>
                </a:rPr>
                <a:t>ROAD</a:t>
              </a:r>
              <a:endParaRPr lang="en-US">
                <a:latin typeface="Arial" pitchFamily="34" charset="0"/>
                <a:cs typeface="Arial" pitchFamily="34" charset="0"/>
              </a:endParaRPr>
            </a:p>
          </p:txBody>
        </p:sp>
        <p:sp>
          <p:nvSpPr>
            <p:cNvPr id="1551365" name="Text Box 5"/>
            <p:cNvSpPr txBox="1">
              <a:spLocks noChangeArrowheads="1"/>
            </p:cNvSpPr>
            <p:nvPr/>
          </p:nvSpPr>
          <p:spPr bwMode="auto">
            <a:xfrm>
              <a:off x="3176" y="3507"/>
              <a:ext cx="636" cy="332"/>
            </a:xfrm>
            <a:prstGeom prst="rect">
              <a:avLst/>
            </a:prstGeom>
            <a:solidFill>
              <a:srgbClr val="FFFFFF"/>
            </a:solidFill>
            <a:ln w="9525">
              <a:noFill/>
              <a:miter lim="800000"/>
              <a:headEnd/>
              <a:tailEnd/>
            </a:ln>
          </p:spPr>
          <p:txBody>
            <a:bodyPr/>
            <a:lstStyle/>
            <a:p>
              <a:r>
                <a:rPr lang="en-US" sz="1200">
                  <a:solidFill>
                    <a:srgbClr val="FF0000"/>
                  </a:solidFill>
                  <a:latin typeface="Arial" pitchFamily="34" charset="0"/>
                  <a:cs typeface="Arial" pitchFamily="34" charset="0"/>
                </a:rPr>
                <a:t>RAIL</a:t>
              </a:r>
              <a:endParaRPr lang="en-US">
                <a:latin typeface="Arial" pitchFamily="34" charset="0"/>
                <a:cs typeface="Arial" pitchFamily="34" charset="0"/>
              </a:endParaRPr>
            </a:p>
          </p:txBody>
        </p:sp>
        <p:sp>
          <p:nvSpPr>
            <p:cNvPr id="1551369" name="Freeform 9"/>
            <p:cNvSpPr>
              <a:spLocks/>
            </p:cNvSpPr>
            <p:nvPr/>
          </p:nvSpPr>
          <p:spPr bwMode="auto">
            <a:xfrm>
              <a:off x="1016" y="2734"/>
              <a:ext cx="4858" cy="201"/>
            </a:xfrm>
            <a:custGeom>
              <a:avLst/>
              <a:gdLst/>
              <a:ahLst/>
              <a:cxnLst>
                <a:cxn ang="0">
                  <a:pos x="0" y="201"/>
                </a:cxn>
                <a:cxn ang="0">
                  <a:pos x="246" y="0"/>
                </a:cxn>
                <a:cxn ang="0">
                  <a:pos x="4612" y="0"/>
                </a:cxn>
                <a:cxn ang="0">
                  <a:pos x="4858" y="201"/>
                </a:cxn>
                <a:cxn ang="0">
                  <a:pos x="0" y="201"/>
                </a:cxn>
              </a:cxnLst>
              <a:rect l="0" t="0" r="r" b="b"/>
              <a:pathLst>
                <a:path w="4858" h="201">
                  <a:moveTo>
                    <a:pt x="0" y="201"/>
                  </a:moveTo>
                  <a:lnTo>
                    <a:pt x="246" y="0"/>
                  </a:lnTo>
                  <a:lnTo>
                    <a:pt x="4612" y="0"/>
                  </a:lnTo>
                  <a:lnTo>
                    <a:pt x="4858" y="201"/>
                  </a:lnTo>
                  <a:lnTo>
                    <a:pt x="0" y="201"/>
                  </a:lnTo>
                  <a:close/>
                </a:path>
              </a:pathLst>
            </a:custGeom>
            <a:solidFill>
              <a:srgbClr val="FFFFCC"/>
            </a:solidFill>
            <a:ln w="9525">
              <a:noFill/>
              <a:round/>
              <a:headEnd/>
              <a:tailEnd/>
            </a:ln>
          </p:spPr>
          <p:txBody>
            <a:bodyPr/>
            <a:lstStyle/>
            <a:p>
              <a:endParaRPr lang="en-US"/>
            </a:p>
          </p:txBody>
        </p:sp>
        <p:sp>
          <p:nvSpPr>
            <p:cNvPr id="1551370" name="Freeform 10"/>
            <p:cNvSpPr>
              <a:spLocks/>
            </p:cNvSpPr>
            <p:nvPr/>
          </p:nvSpPr>
          <p:spPr bwMode="auto">
            <a:xfrm>
              <a:off x="976" y="906"/>
              <a:ext cx="286" cy="2029"/>
            </a:xfrm>
            <a:custGeom>
              <a:avLst/>
              <a:gdLst/>
              <a:ahLst/>
              <a:cxnLst>
                <a:cxn ang="0">
                  <a:pos x="40" y="2029"/>
                </a:cxn>
                <a:cxn ang="0">
                  <a:pos x="0" y="0"/>
                </a:cxn>
                <a:cxn ang="0">
                  <a:pos x="254" y="4"/>
                </a:cxn>
                <a:cxn ang="0">
                  <a:pos x="286" y="1828"/>
                </a:cxn>
                <a:cxn ang="0">
                  <a:pos x="40" y="2029"/>
                </a:cxn>
              </a:cxnLst>
              <a:rect l="0" t="0" r="r" b="b"/>
              <a:pathLst>
                <a:path w="286" h="2029">
                  <a:moveTo>
                    <a:pt x="40" y="2029"/>
                  </a:moveTo>
                  <a:lnTo>
                    <a:pt x="0" y="0"/>
                  </a:lnTo>
                  <a:lnTo>
                    <a:pt x="254" y="4"/>
                  </a:lnTo>
                  <a:lnTo>
                    <a:pt x="286" y="1828"/>
                  </a:lnTo>
                  <a:lnTo>
                    <a:pt x="40" y="2029"/>
                  </a:lnTo>
                  <a:close/>
                </a:path>
              </a:pathLst>
            </a:custGeom>
            <a:solidFill>
              <a:srgbClr val="FFFFCC"/>
            </a:solidFill>
            <a:ln w="9525">
              <a:noFill/>
              <a:round/>
              <a:headEnd/>
              <a:tailEnd/>
            </a:ln>
          </p:spPr>
          <p:txBody>
            <a:bodyPr/>
            <a:lstStyle/>
            <a:p>
              <a:endParaRPr lang="en-US"/>
            </a:p>
          </p:txBody>
        </p:sp>
        <p:sp>
          <p:nvSpPr>
            <p:cNvPr id="1551371" name="Freeform 11"/>
            <p:cNvSpPr>
              <a:spLocks/>
            </p:cNvSpPr>
            <p:nvPr/>
          </p:nvSpPr>
          <p:spPr bwMode="auto">
            <a:xfrm>
              <a:off x="1249" y="910"/>
              <a:ext cx="4431" cy="1824"/>
            </a:xfrm>
            <a:custGeom>
              <a:avLst/>
              <a:gdLst/>
              <a:ahLst/>
              <a:cxnLst>
                <a:cxn ang="0">
                  <a:pos x="32" y="1824"/>
                </a:cxn>
                <a:cxn ang="0">
                  <a:pos x="0" y="0"/>
                </a:cxn>
                <a:cxn ang="0">
                  <a:pos x="4431" y="0"/>
                </a:cxn>
                <a:cxn ang="0">
                  <a:pos x="4398" y="1824"/>
                </a:cxn>
                <a:cxn ang="0">
                  <a:pos x="32" y="1824"/>
                </a:cxn>
              </a:cxnLst>
              <a:rect l="0" t="0" r="r" b="b"/>
              <a:pathLst>
                <a:path w="4431" h="1824">
                  <a:moveTo>
                    <a:pt x="32" y="1824"/>
                  </a:moveTo>
                  <a:lnTo>
                    <a:pt x="0" y="0"/>
                  </a:lnTo>
                  <a:lnTo>
                    <a:pt x="4431" y="0"/>
                  </a:lnTo>
                  <a:lnTo>
                    <a:pt x="4398" y="1824"/>
                  </a:lnTo>
                  <a:lnTo>
                    <a:pt x="32" y="1824"/>
                  </a:lnTo>
                  <a:close/>
                </a:path>
              </a:pathLst>
            </a:custGeom>
            <a:solidFill>
              <a:srgbClr val="FFFFCC"/>
            </a:solidFill>
            <a:ln w="9525">
              <a:noFill/>
              <a:round/>
              <a:headEnd/>
              <a:tailEnd/>
            </a:ln>
          </p:spPr>
          <p:txBody>
            <a:bodyPr/>
            <a:lstStyle/>
            <a:p>
              <a:endParaRPr lang="en-US"/>
            </a:p>
          </p:txBody>
        </p:sp>
        <p:sp>
          <p:nvSpPr>
            <p:cNvPr id="1551372" name="Freeform 12"/>
            <p:cNvSpPr>
              <a:spLocks/>
            </p:cNvSpPr>
            <p:nvPr/>
          </p:nvSpPr>
          <p:spPr bwMode="auto">
            <a:xfrm>
              <a:off x="1016" y="2734"/>
              <a:ext cx="4612" cy="201"/>
            </a:xfrm>
            <a:custGeom>
              <a:avLst/>
              <a:gdLst/>
              <a:ahLst/>
              <a:cxnLst>
                <a:cxn ang="0">
                  <a:pos x="0" y="203"/>
                </a:cxn>
                <a:cxn ang="0">
                  <a:pos x="258" y="0"/>
                </a:cxn>
                <a:cxn ang="0">
                  <a:pos x="4832" y="0"/>
                </a:cxn>
              </a:cxnLst>
              <a:rect l="0" t="0" r="r" b="b"/>
              <a:pathLst>
                <a:path w="4832" h="203">
                  <a:moveTo>
                    <a:pt x="0" y="203"/>
                  </a:moveTo>
                  <a:lnTo>
                    <a:pt x="258" y="0"/>
                  </a:lnTo>
                  <a:lnTo>
                    <a:pt x="4832" y="0"/>
                  </a:lnTo>
                </a:path>
              </a:pathLst>
            </a:custGeom>
            <a:noFill/>
            <a:ln w="0">
              <a:solidFill>
                <a:srgbClr val="000000"/>
              </a:solidFill>
              <a:prstDash val="solid"/>
              <a:round/>
              <a:headEnd/>
              <a:tailEnd/>
            </a:ln>
          </p:spPr>
          <p:txBody>
            <a:bodyPr/>
            <a:lstStyle/>
            <a:p>
              <a:endParaRPr lang="en-US"/>
            </a:p>
          </p:txBody>
        </p:sp>
        <p:sp>
          <p:nvSpPr>
            <p:cNvPr id="1551373" name="Freeform 13"/>
            <p:cNvSpPr>
              <a:spLocks/>
            </p:cNvSpPr>
            <p:nvPr/>
          </p:nvSpPr>
          <p:spPr bwMode="auto">
            <a:xfrm>
              <a:off x="1012" y="2554"/>
              <a:ext cx="4619" cy="181"/>
            </a:xfrm>
            <a:custGeom>
              <a:avLst/>
              <a:gdLst/>
              <a:ahLst/>
              <a:cxnLst>
                <a:cxn ang="0">
                  <a:pos x="0" y="182"/>
                </a:cxn>
                <a:cxn ang="0">
                  <a:pos x="259" y="0"/>
                </a:cxn>
                <a:cxn ang="0">
                  <a:pos x="4839" y="0"/>
                </a:cxn>
              </a:cxnLst>
              <a:rect l="0" t="0" r="r" b="b"/>
              <a:pathLst>
                <a:path w="4839" h="182">
                  <a:moveTo>
                    <a:pt x="0" y="182"/>
                  </a:moveTo>
                  <a:lnTo>
                    <a:pt x="259" y="0"/>
                  </a:lnTo>
                  <a:lnTo>
                    <a:pt x="4839" y="0"/>
                  </a:lnTo>
                </a:path>
              </a:pathLst>
            </a:custGeom>
            <a:noFill/>
            <a:ln w="0">
              <a:solidFill>
                <a:srgbClr val="000000"/>
              </a:solidFill>
              <a:prstDash val="solid"/>
              <a:round/>
              <a:headEnd/>
              <a:tailEnd/>
            </a:ln>
          </p:spPr>
          <p:txBody>
            <a:bodyPr/>
            <a:lstStyle/>
            <a:p>
              <a:endParaRPr lang="en-US"/>
            </a:p>
          </p:txBody>
        </p:sp>
        <p:sp>
          <p:nvSpPr>
            <p:cNvPr id="1551374" name="Freeform 14"/>
            <p:cNvSpPr>
              <a:spLocks/>
            </p:cNvSpPr>
            <p:nvPr/>
          </p:nvSpPr>
          <p:spPr bwMode="auto">
            <a:xfrm>
              <a:off x="1008" y="2373"/>
              <a:ext cx="4627" cy="161"/>
            </a:xfrm>
            <a:custGeom>
              <a:avLst/>
              <a:gdLst/>
              <a:ahLst/>
              <a:cxnLst>
                <a:cxn ang="0">
                  <a:pos x="0" y="162"/>
                </a:cxn>
                <a:cxn ang="0">
                  <a:pos x="259" y="0"/>
                </a:cxn>
                <a:cxn ang="0">
                  <a:pos x="4847" y="0"/>
                </a:cxn>
              </a:cxnLst>
              <a:rect l="0" t="0" r="r" b="b"/>
              <a:pathLst>
                <a:path w="4847" h="162">
                  <a:moveTo>
                    <a:pt x="0" y="162"/>
                  </a:moveTo>
                  <a:lnTo>
                    <a:pt x="259" y="0"/>
                  </a:lnTo>
                  <a:lnTo>
                    <a:pt x="4847" y="0"/>
                  </a:lnTo>
                </a:path>
              </a:pathLst>
            </a:custGeom>
            <a:noFill/>
            <a:ln w="0">
              <a:solidFill>
                <a:srgbClr val="000000"/>
              </a:solidFill>
              <a:prstDash val="solid"/>
              <a:round/>
              <a:headEnd/>
              <a:tailEnd/>
            </a:ln>
          </p:spPr>
          <p:txBody>
            <a:bodyPr/>
            <a:lstStyle/>
            <a:p>
              <a:endParaRPr lang="en-US"/>
            </a:p>
          </p:txBody>
        </p:sp>
        <p:sp>
          <p:nvSpPr>
            <p:cNvPr id="1551375" name="Freeform 15"/>
            <p:cNvSpPr>
              <a:spLocks/>
            </p:cNvSpPr>
            <p:nvPr/>
          </p:nvSpPr>
          <p:spPr bwMode="auto">
            <a:xfrm>
              <a:off x="1005" y="2192"/>
              <a:ext cx="4633" cy="142"/>
            </a:xfrm>
            <a:custGeom>
              <a:avLst/>
              <a:gdLst/>
              <a:ahLst/>
              <a:cxnLst>
                <a:cxn ang="0">
                  <a:pos x="0" y="143"/>
                </a:cxn>
                <a:cxn ang="0">
                  <a:pos x="260" y="0"/>
                </a:cxn>
                <a:cxn ang="0">
                  <a:pos x="4854" y="0"/>
                </a:cxn>
              </a:cxnLst>
              <a:rect l="0" t="0" r="r" b="b"/>
              <a:pathLst>
                <a:path w="4854" h="143">
                  <a:moveTo>
                    <a:pt x="0" y="143"/>
                  </a:moveTo>
                  <a:lnTo>
                    <a:pt x="260" y="0"/>
                  </a:lnTo>
                  <a:lnTo>
                    <a:pt x="4854" y="0"/>
                  </a:lnTo>
                </a:path>
              </a:pathLst>
            </a:custGeom>
            <a:noFill/>
            <a:ln w="0">
              <a:solidFill>
                <a:srgbClr val="000000"/>
              </a:solidFill>
              <a:prstDash val="solid"/>
              <a:round/>
              <a:headEnd/>
              <a:tailEnd/>
            </a:ln>
          </p:spPr>
          <p:txBody>
            <a:bodyPr/>
            <a:lstStyle/>
            <a:p>
              <a:endParaRPr lang="en-US"/>
            </a:p>
          </p:txBody>
        </p:sp>
        <p:sp>
          <p:nvSpPr>
            <p:cNvPr id="1551376" name="Freeform 16"/>
            <p:cNvSpPr>
              <a:spLocks/>
            </p:cNvSpPr>
            <p:nvPr/>
          </p:nvSpPr>
          <p:spPr bwMode="auto">
            <a:xfrm>
              <a:off x="1000" y="2011"/>
              <a:ext cx="4641" cy="120"/>
            </a:xfrm>
            <a:custGeom>
              <a:avLst/>
              <a:gdLst/>
              <a:ahLst/>
              <a:cxnLst>
                <a:cxn ang="0">
                  <a:pos x="0" y="121"/>
                </a:cxn>
                <a:cxn ang="0">
                  <a:pos x="261" y="0"/>
                </a:cxn>
                <a:cxn ang="0">
                  <a:pos x="4863" y="0"/>
                </a:cxn>
              </a:cxnLst>
              <a:rect l="0" t="0" r="r" b="b"/>
              <a:pathLst>
                <a:path w="4863" h="121">
                  <a:moveTo>
                    <a:pt x="0" y="121"/>
                  </a:moveTo>
                  <a:lnTo>
                    <a:pt x="261" y="0"/>
                  </a:lnTo>
                  <a:lnTo>
                    <a:pt x="4863" y="0"/>
                  </a:lnTo>
                </a:path>
              </a:pathLst>
            </a:custGeom>
            <a:noFill/>
            <a:ln w="0">
              <a:solidFill>
                <a:srgbClr val="000000"/>
              </a:solidFill>
              <a:prstDash val="solid"/>
              <a:round/>
              <a:headEnd/>
              <a:tailEnd/>
            </a:ln>
          </p:spPr>
          <p:txBody>
            <a:bodyPr/>
            <a:lstStyle/>
            <a:p>
              <a:endParaRPr lang="en-US"/>
            </a:p>
          </p:txBody>
        </p:sp>
        <p:sp>
          <p:nvSpPr>
            <p:cNvPr id="1551377" name="Freeform 17"/>
            <p:cNvSpPr>
              <a:spLocks/>
            </p:cNvSpPr>
            <p:nvPr/>
          </p:nvSpPr>
          <p:spPr bwMode="auto">
            <a:xfrm>
              <a:off x="996" y="1828"/>
              <a:ext cx="4648" cy="101"/>
            </a:xfrm>
            <a:custGeom>
              <a:avLst/>
              <a:gdLst/>
              <a:ahLst/>
              <a:cxnLst>
                <a:cxn ang="0">
                  <a:pos x="0" y="101"/>
                </a:cxn>
                <a:cxn ang="0">
                  <a:pos x="262" y="0"/>
                </a:cxn>
                <a:cxn ang="0">
                  <a:pos x="4870" y="0"/>
                </a:cxn>
              </a:cxnLst>
              <a:rect l="0" t="0" r="r" b="b"/>
              <a:pathLst>
                <a:path w="4870" h="101">
                  <a:moveTo>
                    <a:pt x="0" y="101"/>
                  </a:moveTo>
                  <a:lnTo>
                    <a:pt x="262" y="0"/>
                  </a:lnTo>
                  <a:lnTo>
                    <a:pt x="4870" y="0"/>
                  </a:lnTo>
                </a:path>
              </a:pathLst>
            </a:custGeom>
            <a:noFill/>
            <a:ln w="0">
              <a:solidFill>
                <a:srgbClr val="000000"/>
              </a:solidFill>
              <a:prstDash val="solid"/>
              <a:round/>
              <a:headEnd/>
              <a:tailEnd/>
            </a:ln>
          </p:spPr>
          <p:txBody>
            <a:bodyPr/>
            <a:lstStyle/>
            <a:p>
              <a:endParaRPr lang="en-US"/>
            </a:p>
          </p:txBody>
        </p:sp>
        <p:sp>
          <p:nvSpPr>
            <p:cNvPr id="1551378" name="Freeform 18"/>
            <p:cNvSpPr>
              <a:spLocks/>
            </p:cNvSpPr>
            <p:nvPr/>
          </p:nvSpPr>
          <p:spPr bwMode="auto">
            <a:xfrm>
              <a:off x="992" y="1646"/>
              <a:ext cx="4656" cy="80"/>
            </a:xfrm>
            <a:custGeom>
              <a:avLst/>
              <a:gdLst/>
              <a:ahLst/>
              <a:cxnLst>
                <a:cxn ang="0">
                  <a:pos x="0" y="81"/>
                </a:cxn>
                <a:cxn ang="0">
                  <a:pos x="262" y="0"/>
                </a:cxn>
                <a:cxn ang="0">
                  <a:pos x="4878" y="0"/>
                </a:cxn>
              </a:cxnLst>
              <a:rect l="0" t="0" r="r" b="b"/>
              <a:pathLst>
                <a:path w="4878" h="81">
                  <a:moveTo>
                    <a:pt x="0" y="81"/>
                  </a:moveTo>
                  <a:lnTo>
                    <a:pt x="262" y="0"/>
                  </a:lnTo>
                  <a:lnTo>
                    <a:pt x="4878" y="0"/>
                  </a:lnTo>
                </a:path>
              </a:pathLst>
            </a:custGeom>
            <a:noFill/>
            <a:ln w="0">
              <a:solidFill>
                <a:srgbClr val="000000"/>
              </a:solidFill>
              <a:prstDash val="solid"/>
              <a:round/>
              <a:headEnd/>
              <a:tailEnd/>
            </a:ln>
          </p:spPr>
          <p:txBody>
            <a:bodyPr/>
            <a:lstStyle/>
            <a:p>
              <a:endParaRPr lang="en-US"/>
            </a:p>
          </p:txBody>
        </p:sp>
        <p:sp>
          <p:nvSpPr>
            <p:cNvPr id="1551379" name="Freeform 19"/>
            <p:cNvSpPr>
              <a:spLocks/>
            </p:cNvSpPr>
            <p:nvPr/>
          </p:nvSpPr>
          <p:spPr bwMode="auto">
            <a:xfrm>
              <a:off x="987" y="1463"/>
              <a:ext cx="4664" cy="59"/>
            </a:xfrm>
            <a:custGeom>
              <a:avLst/>
              <a:gdLst/>
              <a:ahLst/>
              <a:cxnLst>
                <a:cxn ang="0">
                  <a:pos x="0" y="59"/>
                </a:cxn>
                <a:cxn ang="0">
                  <a:pos x="264" y="0"/>
                </a:cxn>
                <a:cxn ang="0">
                  <a:pos x="4886" y="0"/>
                </a:cxn>
              </a:cxnLst>
              <a:rect l="0" t="0" r="r" b="b"/>
              <a:pathLst>
                <a:path w="4886" h="59">
                  <a:moveTo>
                    <a:pt x="0" y="59"/>
                  </a:moveTo>
                  <a:lnTo>
                    <a:pt x="264" y="0"/>
                  </a:lnTo>
                  <a:lnTo>
                    <a:pt x="4886" y="0"/>
                  </a:lnTo>
                </a:path>
              </a:pathLst>
            </a:custGeom>
            <a:noFill/>
            <a:ln w="0">
              <a:solidFill>
                <a:srgbClr val="000000"/>
              </a:solidFill>
              <a:prstDash val="solid"/>
              <a:round/>
              <a:headEnd/>
              <a:tailEnd/>
            </a:ln>
          </p:spPr>
          <p:txBody>
            <a:bodyPr/>
            <a:lstStyle/>
            <a:p>
              <a:endParaRPr lang="en-US"/>
            </a:p>
          </p:txBody>
        </p:sp>
        <p:sp>
          <p:nvSpPr>
            <p:cNvPr id="1551380" name="Freeform 20"/>
            <p:cNvSpPr>
              <a:spLocks/>
            </p:cNvSpPr>
            <p:nvPr/>
          </p:nvSpPr>
          <p:spPr bwMode="auto">
            <a:xfrm>
              <a:off x="984" y="1279"/>
              <a:ext cx="4671" cy="38"/>
            </a:xfrm>
            <a:custGeom>
              <a:avLst/>
              <a:gdLst/>
              <a:ahLst/>
              <a:cxnLst>
                <a:cxn ang="0">
                  <a:pos x="0" y="38"/>
                </a:cxn>
                <a:cxn ang="0">
                  <a:pos x="264" y="0"/>
                </a:cxn>
                <a:cxn ang="0">
                  <a:pos x="4894" y="0"/>
                </a:cxn>
              </a:cxnLst>
              <a:rect l="0" t="0" r="r" b="b"/>
              <a:pathLst>
                <a:path w="4894" h="38">
                  <a:moveTo>
                    <a:pt x="0" y="38"/>
                  </a:moveTo>
                  <a:lnTo>
                    <a:pt x="264" y="0"/>
                  </a:lnTo>
                  <a:lnTo>
                    <a:pt x="4894" y="0"/>
                  </a:lnTo>
                </a:path>
              </a:pathLst>
            </a:custGeom>
            <a:noFill/>
            <a:ln w="0">
              <a:solidFill>
                <a:srgbClr val="000000"/>
              </a:solidFill>
              <a:prstDash val="solid"/>
              <a:round/>
              <a:headEnd/>
              <a:tailEnd/>
            </a:ln>
          </p:spPr>
          <p:txBody>
            <a:bodyPr/>
            <a:lstStyle/>
            <a:p>
              <a:endParaRPr lang="en-US"/>
            </a:p>
          </p:txBody>
        </p:sp>
        <p:sp>
          <p:nvSpPr>
            <p:cNvPr id="1551381" name="Freeform 21"/>
            <p:cNvSpPr>
              <a:spLocks/>
            </p:cNvSpPr>
            <p:nvPr/>
          </p:nvSpPr>
          <p:spPr bwMode="auto">
            <a:xfrm>
              <a:off x="980" y="1095"/>
              <a:ext cx="4678" cy="16"/>
            </a:xfrm>
            <a:custGeom>
              <a:avLst/>
              <a:gdLst/>
              <a:ahLst/>
              <a:cxnLst>
                <a:cxn ang="0">
                  <a:pos x="0" y="17"/>
                </a:cxn>
                <a:cxn ang="0">
                  <a:pos x="265" y="0"/>
                </a:cxn>
                <a:cxn ang="0">
                  <a:pos x="4901" y="0"/>
                </a:cxn>
              </a:cxnLst>
              <a:rect l="0" t="0" r="r" b="b"/>
              <a:pathLst>
                <a:path w="4901" h="17">
                  <a:moveTo>
                    <a:pt x="0" y="17"/>
                  </a:moveTo>
                  <a:lnTo>
                    <a:pt x="265" y="0"/>
                  </a:lnTo>
                  <a:lnTo>
                    <a:pt x="4901" y="0"/>
                  </a:lnTo>
                </a:path>
              </a:pathLst>
            </a:custGeom>
            <a:noFill/>
            <a:ln w="0">
              <a:solidFill>
                <a:srgbClr val="000000"/>
              </a:solidFill>
              <a:prstDash val="solid"/>
              <a:round/>
              <a:headEnd/>
              <a:tailEnd/>
            </a:ln>
          </p:spPr>
          <p:txBody>
            <a:bodyPr/>
            <a:lstStyle/>
            <a:p>
              <a:endParaRPr lang="en-US"/>
            </a:p>
          </p:txBody>
        </p:sp>
        <p:sp>
          <p:nvSpPr>
            <p:cNvPr id="1551382" name="Freeform 22"/>
            <p:cNvSpPr>
              <a:spLocks/>
            </p:cNvSpPr>
            <p:nvPr/>
          </p:nvSpPr>
          <p:spPr bwMode="auto">
            <a:xfrm>
              <a:off x="976" y="906"/>
              <a:ext cx="4685" cy="4"/>
            </a:xfrm>
            <a:custGeom>
              <a:avLst/>
              <a:gdLst/>
              <a:ahLst/>
              <a:cxnLst>
                <a:cxn ang="0">
                  <a:pos x="0" y="0"/>
                </a:cxn>
                <a:cxn ang="0">
                  <a:pos x="266" y="4"/>
                </a:cxn>
                <a:cxn ang="0">
                  <a:pos x="4908" y="4"/>
                </a:cxn>
              </a:cxnLst>
              <a:rect l="0" t="0" r="r" b="b"/>
              <a:pathLst>
                <a:path w="4908" h="4">
                  <a:moveTo>
                    <a:pt x="0" y="0"/>
                  </a:moveTo>
                  <a:lnTo>
                    <a:pt x="266" y="4"/>
                  </a:lnTo>
                  <a:lnTo>
                    <a:pt x="4908" y="4"/>
                  </a:lnTo>
                </a:path>
              </a:pathLst>
            </a:custGeom>
            <a:noFill/>
            <a:ln w="0">
              <a:solidFill>
                <a:srgbClr val="000000"/>
              </a:solidFill>
              <a:prstDash val="solid"/>
              <a:round/>
              <a:headEnd/>
              <a:tailEnd/>
            </a:ln>
          </p:spPr>
          <p:txBody>
            <a:bodyPr/>
            <a:lstStyle/>
            <a:p>
              <a:endParaRPr lang="en-US"/>
            </a:p>
          </p:txBody>
        </p:sp>
        <p:sp>
          <p:nvSpPr>
            <p:cNvPr id="1551383" name="Freeform 23"/>
            <p:cNvSpPr>
              <a:spLocks/>
            </p:cNvSpPr>
            <p:nvPr/>
          </p:nvSpPr>
          <p:spPr bwMode="auto">
            <a:xfrm>
              <a:off x="1016" y="2734"/>
              <a:ext cx="4858" cy="201"/>
            </a:xfrm>
            <a:custGeom>
              <a:avLst/>
              <a:gdLst/>
              <a:ahLst/>
              <a:cxnLst>
                <a:cxn ang="0">
                  <a:pos x="4612" y="0"/>
                </a:cxn>
                <a:cxn ang="0">
                  <a:pos x="4858" y="201"/>
                </a:cxn>
                <a:cxn ang="0">
                  <a:pos x="0" y="201"/>
                </a:cxn>
                <a:cxn ang="0">
                  <a:pos x="246" y="0"/>
                </a:cxn>
                <a:cxn ang="0">
                  <a:pos x="4612" y="0"/>
                </a:cxn>
              </a:cxnLst>
              <a:rect l="0" t="0" r="r" b="b"/>
              <a:pathLst>
                <a:path w="4858" h="201">
                  <a:moveTo>
                    <a:pt x="4612" y="0"/>
                  </a:moveTo>
                  <a:lnTo>
                    <a:pt x="4858" y="201"/>
                  </a:lnTo>
                  <a:lnTo>
                    <a:pt x="0" y="201"/>
                  </a:lnTo>
                  <a:lnTo>
                    <a:pt x="246" y="0"/>
                  </a:lnTo>
                  <a:lnTo>
                    <a:pt x="4612" y="0"/>
                  </a:lnTo>
                  <a:close/>
                </a:path>
              </a:pathLst>
            </a:custGeom>
            <a:noFill/>
            <a:ln w="0">
              <a:solidFill>
                <a:srgbClr val="000000"/>
              </a:solidFill>
              <a:prstDash val="solid"/>
              <a:round/>
              <a:headEnd/>
              <a:tailEnd/>
            </a:ln>
          </p:spPr>
          <p:txBody>
            <a:bodyPr/>
            <a:lstStyle/>
            <a:p>
              <a:endParaRPr lang="en-US"/>
            </a:p>
          </p:txBody>
        </p:sp>
        <p:sp>
          <p:nvSpPr>
            <p:cNvPr id="1551384" name="Freeform 24"/>
            <p:cNvSpPr>
              <a:spLocks/>
            </p:cNvSpPr>
            <p:nvPr/>
          </p:nvSpPr>
          <p:spPr bwMode="auto">
            <a:xfrm>
              <a:off x="976" y="906"/>
              <a:ext cx="286" cy="2029"/>
            </a:xfrm>
            <a:custGeom>
              <a:avLst/>
              <a:gdLst/>
              <a:ahLst/>
              <a:cxnLst>
                <a:cxn ang="0">
                  <a:pos x="40" y="2029"/>
                </a:cxn>
                <a:cxn ang="0">
                  <a:pos x="0" y="0"/>
                </a:cxn>
                <a:cxn ang="0">
                  <a:pos x="254" y="4"/>
                </a:cxn>
                <a:cxn ang="0">
                  <a:pos x="286" y="1828"/>
                </a:cxn>
                <a:cxn ang="0">
                  <a:pos x="40" y="2029"/>
                </a:cxn>
              </a:cxnLst>
              <a:rect l="0" t="0" r="r" b="b"/>
              <a:pathLst>
                <a:path w="286" h="2029">
                  <a:moveTo>
                    <a:pt x="40" y="2029"/>
                  </a:moveTo>
                  <a:lnTo>
                    <a:pt x="0" y="0"/>
                  </a:lnTo>
                  <a:lnTo>
                    <a:pt x="254" y="4"/>
                  </a:lnTo>
                  <a:lnTo>
                    <a:pt x="286" y="1828"/>
                  </a:lnTo>
                  <a:lnTo>
                    <a:pt x="40" y="2029"/>
                  </a:lnTo>
                  <a:close/>
                </a:path>
              </a:pathLst>
            </a:custGeom>
            <a:noFill/>
            <a:ln w="12700">
              <a:solidFill>
                <a:srgbClr val="808080"/>
              </a:solidFill>
              <a:prstDash val="solid"/>
              <a:round/>
              <a:headEnd/>
              <a:tailEnd/>
            </a:ln>
          </p:spPr>
          <p:txBody>
            <a:bodyPr/>
            <a:lstStyle/>
            <a:p>
              <a:endParaRPr lang="en-US"/>
            </a:p>
          </p:txBody>
        </p:sp>
        <p:sp>
          <p:nvSpPr>
            <p:cNvPr id="1551385" name="Freeform 25"/>
            <p:cNvSpPr>
              <a:spLocks/>
            </p:cNvSpPr>
            <p:nvPr/>
          </p:nvSpPr>
          <p:spPr bwMode="auto">
            <a:xfrm>
              <a:off x="1230" y="910"/>
              <a:ext cx="4431" cy="1824"/>
            </a:xfrm>
            <a:custGeom>
              <a:avLst/>
              <a:gdLst/>
              <a:ahLst/>
              <a:cxnLst>
                <a:cxn ang="0">
                  <a:pos x="32" y="1824"/>
                </a:cxn>
                <a:cxn ang="0">
                  <a:pos x="0" y="0"/>
                </a:cxn>
                <a:cxn ang="0">
                  <a:pos x="4431" y="0"/>
                </a:cxn>
                <a:cxn ang="0">
                  <a:pos x="4398" y="1824"/>
                </a:cxn>
                <a:cxn ang="0">
                  <a:pos x="32" y="1824"/>
                </a:cxn>
              </a:cxnLst>
              <a:rect l="0" t="0" r="r" b="b"/>
              <a:pathLst>
                <a:path w="4431" h="1824">
                  <a:moveTo>
                    <a:pt x="32" y="1824"/>
                  </a:moveTo>
                  <a:lnTo>
                    <a:pt x="0" y="0"/>
                  </a:lnTo>
                  <a:lnTo>
                    <a:pt x="4431" y="0"/>
                  </a:lnTo>
                  <a:lnTo>
                    <a:pt x="4398" y="1824"/>
                  </a:lnTo>
                  <a:lnTo>
                    <a:pt x="32" y="1824"/>
                  </a:lnTo>
                  <a:close/>
                </a:path>
              </a:pathLst>
            </a:custGeom>
            <a:noFill/>
            <a:ln w="12700">
              <a:solidFill>
                <a:srgbClr val="808080"/>
              </a:solidFill>
              <a:prstDash val="solid"/>
              <a:round/>
              <a:headEnd/>
              <a:tailEnd/>
            </a:ln>
          </p:spPr>
          <p:txBody>
            <a:bodyPr/>
            <a:lstStyle/>
            <a:p>
              <a:endParaRPr lang="en-US"/>
            </a:p>
          </p:txBody>
        </p:sp>
        <p:sp>
          <p:nvSpPr>
            <p:cNvPr id="1551386" name="Freeform 26"/>
            <p:cNvSpPr>
              <a:spLocks/>
            </p:cNvSpPr>
            <p:nvPr/>
          </p:nvSpPr>
          <p:spPr bwMode="auto">
            <a:xfrm>
              <a:off x="1889" y="1005"/>
              <a:ext cx="25" cy="1824"/>
            </a:xfrm>
            <a:custGeom>
              <a:avLst/>
              <a:gdLst/>
              <a:ahLst/>
              <a:cxnLst>
                <a:cxn ang="0">
                  <a:pos x="25" y="1816"/>
                </a:cxn>
                <a:cxn ang="0">
                  <a:pos x="23" y="1824"/>
                </a:cxn>
                <a:cxn ang="0">
                  <a:pos x="0" y="0"/>
                </a:cxn>
                <a:cxn ang="0">
                  <a:pos x="2" y="0"/>
                </a:cxn>
                <a:cxn ang="0">
                  <a:pos x="25" y="1816"/>
                </a:cxn>
              </a:cxnLst>
              <a:rect l="0" t="0" r="r" b="b"/>
              <a:pathLst>
                <a:path w="25" h="1824">
                  <a:moveTo>
                    <a:pt x="25" y="1816"/>
                  </a:moveTo>
                  <a:lnTo>
                    <a:pt x="23" y="1824"/>
                  </a:lnTo>
                  <a:lnTo>
                    <a:pt x="0" y="0"/>
                  </a:lnTo>
                  <a:lnTo>
                    <a:pt x="2" y="0"/>
                  </a:lnTo>
                  <a:lnTo>
                    <a:pt x="25" y="1816"/>
                  </a:lnTo>
                  <a:close/>
                </a:path>
              </a:pathLst>
            </a:custGeom>
            <a:solidFill>
              <a:srgbClr val="008D00"/>
            </a:solidFill>
            <a:ln w="9525">
              <a:noFill/>
              <a:round/>
              <a:headEnd/>
              <a:tailEnd/>
            </a:ln>
          </p:spPr>
          <p:txBody>
            <a:bodyPr/>
            <a:lstStyle/>
            <a:p>
              <a:endParaRPr lang="en-US"/>
            </a:p>
          </p:txBody>
        </p:sp>
        <p:sp>
          <p:nvSpPr>
            <p:cNvPr id="1551387" name="Freeform 27"/>
            <p:cNvSpPr>
              <a:spLocks/>
            </p:cNvSpPr>
            <p:nvPr/>
          </p:nvSpPr>
          <p:spPr bwMode="auto">
            <a:xfrm>
              <a:off x="1884" y="1005"/>
              <a:ext cx="28" cy="1829"/>
            </a:xfrm>
            <a:custGeom>
              <a:avLst/>
              <a:gdLst/>
              <a:ahLst/>
              <a:cxnLst>
                <a:cxn ang="0">
                  <a:pos x="28" y="1824"/>
                </a:cxn>
                <a:cxn ang="0">
                  <a:pos x="22" y="1829"/>
                </a:cxn>
                <a:cxn ang="0">
                  <a:pos x="0" y="0"/>
                </a:cxn>
                <a:cxn ang="0">
                  <a:pos x="5" y="0"/>
                </a:cxn>
                <a:cxn ang="0">
                  <a:pos x="28" y="1824"/>
                </a:cxn>
              </a:cxnLst>
              <a:rect l="0" t="0" r="r" b="b"/>
              <a:pathLst>
                <a:path w="28" h="1829">
                  <a:moveTo>
                    <a:pt x="28" y="1824"/>
                  </a:moveTo>
                  <a:lnTo>
                    <a:pt x="22" y="1829"/>
                  </a:lnTo>
                  <a:lnTo>
                    <a:pt x="0" y="0"/>
                  </a:lnTo>
                  <a:lnTo>
                    <a:pt x="5" y="0"/>
                  </a:lnTo>
                  <a:lnTo>
                    <a:pt x="28" y="1824"/>
                  </a:lnTo>
                  <a:close/>
                </a:path>
              </a:pathLst>
            </a:custGeom>
            <a:solidFill>
              <a:srgbClr val="009400"/>
            </a:solidFill>
            <a:ln w="9525">
              <a:noFill/>
              <a:round/>
              <a:headEnd/>
              <a:tailEnd/>
            </a:ln>
          </p:spPr>
          <p:txBody>
            <a:bodyPr/>
            <a:lstStyle/>
            <a:p>
              <a:endParaRPr lang="en-US"/>
            </a:p>
          </p:txBody>
        </p:sp>
        <p:sp>
          <p:nvSpPr>
            <p:cNvPr id="1551388" name="Freeform 28"/>
            <p:cNvSpPr>
              <a:spLocks/>
            </p:cNvSpPr>
            <p:nvPr/>
          </p:nvSpPr>
          <p:spPr bwMode="auto">
            <a:xfrm>
              <a:off x="1874" y="1005"/>
              <a:ext cx="32" cy="1834"/>
            </a:xfrm>
            <a:custGeom>
              <a:avLst/>
              <a:gdLst/>
              <a:ahLst/>
              <a:cxnLst>
                <a:cxn ang="0">
                  <a:pos x="32" y="1829"/>
                </a:cxn>
                <a:cxn ang="0">
                  <a:pos x="23" y="1834"/>
                </a:cxn>
                <a:cxn ang="0">
                  <a:pos x="0" y="0"/>
                </a:cxn>
                <a:cxn ang="0">
                  <a:pos x="10" y="0"/>
                </a:cxn>
                <a:cxn ang="0">
                  <a:pos x="32" y="1829"/>
                </a:cxn>
              </a:cxnLst>
              <a:rect l="0" t="0" r="r" b="b"/>
              <a:pathLst>
                <a:path w="32" h="1834">
                  <a:moveTo>
                    <a:pt x="32" y="1829"/>
                  </a:moveTo>
                  <a:lnTo>
                    <a:pt x="23" y="1834"/>
                  </a:lnTo>
                  <a:lnTo>
                    <a:pt x="0" y="0"/>
                  </a:lnTo>
                  <a:lnTo>
                    <a:pt x="10" y="0"/>
                  </a:lnTo>
                  <a:lnTo>
                    <a:pt x="32" y="1829"/>
                  </a:lnTo>
                  <a:close/>
                </a:path>
              </a:pathLst>
            </a:custGeom>
            <a:solidFill>
              <a:srgbClr val="009A00"/>
            </a:solidFill>
            <a:ln w="9525">
              <a:noFill/>
              <a:round/>
              <a:headEnd/>
              <a:tailEnd/>
            </a:ln>
          </p:spPr>
          <p:txBody>
            <a:bodyPr/>
            <a:lstStyle/>
            <a:p>
              <a:endParaRPr lang="en-US"/>
            </a:p>
          </p:txBody>
        </p:sp>
        <p:sp>
          <p:nvSpPr>
            <p:cNvPr id="1551389" name="Freeform 29"/>
            <p:cNvSpPr>
              <a:spLocks/>
            </p:cNvSpPr>
            <p:nvPr/>
          </p:nvSpPr>
          <p:spPr bwMode="auto">
            <a:xfrm>
              <a:off x="1861" y="1005"/>
              <a:ext cx="36" cy="1839"/>
            </a:xfrm>
            <a:custGeom>
              <a:avLst/>
              <a:gdLst/>
              <a:ahLst/>
              <a:cxnLst>
                <a:cxn ang="0">
                  <a:pos x="36" y="1834"/>
                </a:cxn>
                <a:cxn ang="0">
                  <a:pos x="24" y="1839"/>
                </a:cxn>
                <a:cxn ang="0">
                  <a:pos x="0" y="0"/>
                </a:cxn>
                <a:cxn ang="0">
                  <a:pos x="13" y="0"/>
                </a:cxn>
                <a:cxn ang="0">
                  <a:pos x="36" y="1834"/>
                </a:cxn>
              </a:cxnLst>
              <a:rect l="0" t="0" r="r" b="b"/>
              <a:pathLst>
                <a:path w="36" h="1839">
                  <a:moveTo>
                    <a:pt x="36" y="1834"/>
                  </a:moveTo>
                  <a:lnTo>
                    <a:pt x="24" y="1839"/>
                  </a:lnTo>
                  <a:lnTo>
                    <a:pt x="0" y="0"/>
                  </a:lnTo>
                  <a:lnTo>
                    <a:pt x="13" y="0"/>
                  </a:lnTo>
                  <a:lnTo>
                    <a:pt x="36" y="1834"/>
                  </a:lnTo>
                  <a:close/>
                </a:path>
              </a:pathLst>
            </a:custGeom>
            <a:solidFill>
              <a:srgbClr val="00A100"/>
            </a:solidFill>
            <a:ln w="9525">
              <a:noFill/>
              <a:round/>
              <a:headEnd/>
              <a:tailEnd/>
            </a:ln>
          </p:spPr>
          <p:txBody>
            <a:bodyPr/>
            <a:lstStyle/>
            <a:p>
              <a:endParaRPr lang="en-US"/>
            </a:p>
          </p:txBody>
        </p:sp>
        <p:sp>
          <p:nvSpPr>
            <p:cNvPr id="1551390" name="Freeform 30"/>
            <p:cNvSpPr>
              <a:spLocks/>
            </p:cNvSpPr>
            <p:nvPr/>
          </p:nvSpPr>
          <p:spPr bwMode="auto">
            <a:xfrm>
              <a:off x="1845" y="1005"/>
              <a:ext cx="40" cy="1844"/>
            </a:xfrm>
            <a:custGeom>
              <a:avLst/>
              <a:gdLst/>
              <a:ahLst/>
              <a:cxnLst>
                <a:cxn ang="0">
                  <a:pos x="40" y="1839"/>
                </a:cxn>
                <a:cxn ang="0">
                  <a:pos x="24" y="1844"/>
                </a:cxn>
                <a:cxn ang="0">
                  <a:pos x="0" y="0"/>
                </a:cxn>
                <a:cxn ang="0">
                  <a:pos x="16" y="0"/>
                </a:cxn>
                <a:cxn ang="0">
                  <a:pos x="40" y="1839"/>
                </a:cxn>
              </a:cxnLst>
              <a:rect l="0" t="0" r="r" b="b"/>
              <a:pathLst>
                <a:path w="40" h="1844">
                  <a:moveTo>
                    <a:pt x="40" y="1839"/>
                  </a:moveTo>
                  <a:lnTo>
                    <a:pt x="24" y="1844"/>
                  </a:lnTo>
                  <a:lnTo>
                    <a:pt x="0" y="0"/>
                  </a:lnTo>
                  <a:lnTo>
                    <a:pt x="16" y="0"/>
                  </a:lnTo>
                  <a:lnTo>
                    <a:pt x="40" y="1839"/>
                  </a:lnTo>
                  <a:close/>
                </a:path>
              </a:pathLst>
            </a:custGeom>
            <a:solidFill>
              <a:srgbClr val="00A800"/>
            </a:solidFill>
            <a:ln w="9525">
              <a:noFill/>
              <a:round/>
              <a:headEnd/>
              <a:tailEnd/>
            </a:ln>
          </p:spPr>
          <p:txBody>
            <a:bodyPr/>
            <a:lstStyle/>
            <a:p>
              <a:endParaRPr lang="en-US"/>
            </a:p>
          </p:txBody>
        </p:sp>
        <p:sp>
          <p:nvSpPr>
            <p:cNvPr id="1551391" name="Freeform 31"/>
            <p:cNvSpPr>
              <a:spLocks/>
            </p:cNvSpPr>
            <p:nvPr/>
          </p:nvSpPr>
          <p:spPr bwMode="auto">
            <a:xfrm>
              <a:off x="1826" y="1005"/>
              <a:ext cx="43" cy="1848"/>
            </a:xfrm>
            <a:custGeom>
              <a:avLst/>
              <a:gdLst/>
              <a:ahLst/>
              <a:cxnLst>
                <a:cxn ang="0">
                  <a:pos x="43" y="1844"/>
                </a:cxn>
                <a:cxn ang="0">
                  <a:pos x="24" y="1848"/>
                </a:cxn>
                <a:cxn ang="0">
                  <a:pos x="0" y="1"/>
                </a:cxn>
                <a:cxn ang="0">
                  <a:pos x="19" y="0"/>
                </a:cxn>
                <a:cxn ang="0">
                  <a:pos x="43" y="1844"/>
                </a:cxn>
              </a:cxnLst>
              <a:rect l="0" t="0" r="r" b="b"/>
              <a:pathLst>
                <a:path w="43" h="1848">
                  <a:moveTo>
                    <a:pt x="43" y="1844"/>
                  </a:moveTo>
                  <a:lnTo>
                    <a:pt x="24" y="1848"/>
                  </a:lnTo>
                  <a:lnTo>
                    <a:pt x="0" y="1"/>
                  </a:lnTo>
                  <a:lnTo>
                    <a:pt x="19" y="0"/>
                  </a:lnTo>
                  <a:lnTo>
                    <a:pt x="43" y="1844"/>
                  </a:lnTo>
                  <a:close/>
                </a:path>
              </a:pathLst>
            </a:custGeom>
            <a:solidFill>
              <a:srgbClr val="00AE00"/>
            </a:solidFill>
            <a:ln w="9525">
              <a:noFill/>
              <a:round/>
              <a:headEnd/>
              <a:tailEnd/>
            </a:ln>
          </p:spPr>
          <p:txBody>
            <a:bodyPr/>
            <a:lstStyle/>
            <a:p>
              <a:endParaRPr lang="en-US"/>
            </a:p>
          </p:txBody>
        </p:sp>
        <p:sp>
          <p:nvSpPr>
            <p:cNvPr id="1551392" name="Freeform 32"/>
            <p:cNvSpPr>
              <a:spLocks/>
            </p:cNvSpPr>
            <p:nvPr/>
          </p:nvSpPr>
          <p:spPr bwMode="auto">
            <a:xfrm>
              <a:off x="1805" y="1006"/>
              <a:ext cx="45" cy="1851"/>
            </a:xfrm>
            <a:custGeom>
              <a:avLst/>
              <a:gdLst/>
              <a:ahLst/>
              <a:cxnLst>
                <a:cxn ang="0">
                  <a:pos x="45" y="1847"/>
                </a:cxn>
                <a:cxn ang="0">
                  <a:pos x="24" y="1851"/>
                </a:cxn>
                <a:cxn ang="0">
                  <a:pos x="0" y="0"/>
                </a:cxn>
                <a:cxn ang="0">
                  <a:pos x="21" y="0"/>
                </a:cxn>
                <a:cxn ang="0">
                  <a:pos x="45" y="1847"/>
                </a:cxn>
              </a:cxnLst>
              <a:rect l="0" t="0" r="r" b="b"/>
              <a:pathLst>
                <a:path w="45" h="1851">
                  <a:moveTo>
                    <a:pt x="45" y="1847"/>
                  </a:moveTo>
                  <a:lnTo>
                    <a:pt x="24" y="1851"/>
                  </a:lnTo>
                  <a:lnTo>
                    <a:pt x="0" y="0"/>
                  </a:lnTo>
                  <a:lnTo>
                    <a:pt x="21" y="0"/>
                  </a:lnTo>
                  <a:lnTo>
                    <a:pt x="45" y="1847"/>
                  </a:lnTo>
                  <a:close/>
                </a:path>
              </a:pathLst>
            </a:custGeom>
            <a:solidFill>
              <a:srgbClr val="00B500"/>
            </a:solidFill>
            <a:ln w="9525">
              <a:noFill/>
              <a:round/>
              <a:headEnd/>
              <a:tailEnd/>
            </a:ln>
          </p:spPr>
          <p:txBody>
            <a:bodyPr/>
            <a:lstStyle/>
            <a:p>
              <a:endParaRPr lang="en-US"/>
            </a:p>
          </p:txBody>
        </p:sp>
        <p:sp>
          <p:nvSpPr>
            <p:cNvPr id="1551393" name="Freeform 33"/>
            <p:cNvSpPr>
              <a:spLocks/>
            </p:cNvSpPr>
            <p:nvPr/>
          </p:nvSpPr>
          <p:spPr bwMode="auto">
            <a:xfrm>
              <a:off x="1781" y="1006"/>
              <a:ext cx="48" cy="1854"/>
            </a:xfrm>
            <a:custGeom>
              <a:avLst/>
              <a:gdLst/>
              <a:ahLst/>
              <a:cxnLst>
                <a:cxn ang="0">
                  <a:pos x="48" y="1851"/>
                </a:cxn>
                <a:cxn ang="0">
                  <a:pos x="25" y="1854"/>
                </a:cxn>
                <a:cxn ang="0">
                  <a:pos x="0" y="0"/>
                </a:cxn>
                <a:cxn ang="0">
                  <a:pos x="24" y="0"/>
                </a:cxn>
                <a:cxn ang="0">
                  <a:pos x="48" y="1851"/>
                </a:cxn>
              </a:cxnLst>
              <a:rect l="0" t="0" r="r" b="b"/>
              <a:pathLst>
                <a:path w="48" h="1854">
                  <a:moveTo>
                    <a:pt x="48" y="1851"/>
                  </a:moveTo>
                  <a:lnTo>
                    <a:pt x="25" y="1854"/>
                  </a:lnTo>
                  <a:lnTo>
                    <a:pt x="0" y="0"/>
                  </a:lnTo>
                  <a:lnTo>
                    <a:pt x="24" y="0"/>
                  </a:lnTo>
                  <a:lnTo>
                    <a:pt x="48" y="1851"/>
                  </a:lnTo>
                  <a:close/>
                </a:path>
              </a:pathLst>
            </a:custGeom>
            <a:solidFill>
              <a:srgbClr val="00BC00"/>
            </a:solidFill>
            <a:ln w="9525">
              <a:noFill/>
              <a:round/>
              <a:headEnd/>
              <a:tailEnd/>
            </a:ln>
          </p:spPr>
          <p:txBody>
            <a:bodyPr/>
            <a:lstStyle/>
            <a:p>
              <a:endParaRPr lang="en-US"/>
            </a:p>
          </p:txBody>
        </p:sp>
        <p:sp>
          <p:nvSpPr>
            <p:cNvPr id="1551394" name="Freeform 34"/>
            <p:cNvSpPr>
              <a:spLocks/>
            </p:cNvSpPr>
            <p:nvPr/>
          </p:nvSpPr>
          <p:spPr bwMode="auto">
            <a:xfrm>
              <a:off x="1756" y="1006"/>
              <a:ext cx="50" cy="1858"/>
            </a:xfrm>
            <a:custGeom>
              <a:avLst/>
              <a:gdLst/>
              <a:ahLst/>
              <a:cxnLst>
                <a:cxn ang="0">
                  <a:pos x="50" y="1854"/>
                </a:cxn>
                <a:cxn ang="0">
                  <a:pos x="25" y="1858"/>
                </a:cxn>
                <a:cxn ang="0">
                  <a:pos x="0" y="0"/>
                </a:cxn>
                <a:cxn ang="0">
                  <a:pos x="25" y="0"/>
                </a:cxn>
                <a:cxn ang="0">
                  <a:pos x="50" y="1854"/>
                </a:cxn>
              </a:cxnLst>
              <a:rect l="0" t="0" r="r" b="b"/>
              <a:pathLst>
                <a:path w="50" h="1858">
                  <a:moveTo>
                    <a:pt x="50" y="1854"/>
                  </a:moveTo>
                  <a:lnTo>
                    <a:pt x="25" y="1858"/>
                  </a:lnTo>
                  <a:lnTo>
                    <a:pt x="0" y="0"/>
                  </a:lnTo>
                  <a:lnTo>
                    <a:pt x="25" y="0"/>
                  </a:lnTo>
                  <a:lnTo>
                    <a:pt x="50" y="1854"/>
                  </a:lnTo>
                  <a:close/>
                </a:path>
              </a:pathLst>
            </a:custGeom>
            <a:solidFill>
              <a:srgbClr val="00C300"/>
            </a:solidFill>
            <a:ln w="9525">
              <a:noFill/>
              <a:round/>
              <a:headEnd/>
              <a:tailEnd/>
            </a:ln>
          </p:spPr>
          <p:txBody>
            <a:bodyPr/>
            <a:lstStyle/>
            <a:p>
              <a:endParaRPr lang="en-US"/>
            </a:p>
          </p:txBody>
        </p:sp>
        <p:sp>
          <p:nvSpPr>
            <p:cNvPr id="1551395" name="Freeform 35"/>
            <p:cNvSpPr>
              <a:spLocks/>
            </p:cNvSpPr>
            <p:nvPr/>
          </p:nvSpPr>
          <p:spPr bwMode="auto">
            <a:xfrm>
              <a:off x="1729" y="1006"/>
              <a:ext cx="52" cy="1860"/>
            </a:xfrm>
            <a:custGeom>
              <a:avLst/>
              <a:gdLst/>
              <a:ahLst/>
              <a:cxnLst>
                <a:cxn ang="0">
                  <a:pos x="52" y="1858"/>
                </a:cxn>
                <a:cxn ang="0">
                  <a:pos x="26" y="1860"/>
                </a:cxn>
                <a:cxn ang="0">
                  <a:pos x="0" y="0"/>
                </a:cxn>
                <a:cxn ang="0">
                  <a:pos x="27" y="0"/>
                </a:cxn>
                <a:cxn ang="0">
                  <a:pos x="52" y="1858"/>
                </a:cxn>
              </a:cxnLst>
              <a:rect l="0" t="0" r="r" b="b"/>
              <a:pathLst>
                <a:path w="52" h="1860">
                  <a:moveTo>
                    <a:pt x="52" y="1858"/>
                  </a:moveTo>
                  <a:lnTo>
                    <a:pt x="26" y="1860"/>
                  </a:lnTo>
                  <a:lnTo>
                    <a:pt x="0" y="0"/>
                  </a:lnTo>
                  <a:lnTo>
                    <a:pt x="27" y="0"/>
                  </a:lnTo>
                  <a:lnTo>
                    <a:pt x="52" y="1858"/>
                  </a:lnTo>
                  <a:close/>
                </a:path>
              </a:pathLst>
            </a:custGeom>
            <a:solidFill>
              <a:srgbClr val="00C900"/>
            </a:solidFill>
            <a:ln w="9525">
              <a:noFill/>
              <a:round/>
              <a:headEnd/>
              <a:tailEnd/>
            </a:ln>
          </p:spPr>
          <p:txBody>
            <a:bodyPr/>
            <a:lstStyle/>
            <a:p>
              <a:endParaRPr lang="en-US"/>
            </a:p>
          </p:txBody>
        </p:sp>
        <p:sp>
          <p:nvSpPr>
            <p:cNvPr id="1551396" name="Freeform 36"/>
            <p:cNvSpPr>
              <a:spLocks/>
            </p:cNvSpPr>
            <p:nvPr/>
          </p:nvSpPr>
          <p:spPr bwMode="auto">
            <a:xfrm>
              <a:off x="1701" y="1006"/>
              <a:ext cx="54" cy="1862"/>
            </a:xfrm>
            <a:custGeom>
              <a:avLst/>
              <a:gdLst/>
              <a:ahLst/>
              <a:cxnLst>
                <a:cxn ang="0">
                  <a:pos x="54" y="1860"/>
                </a:cxn>
                <a:cxn ang="0">
                  <a:pos x="26" y="1862"/>
                </a:cxn>
                <a:cxn ang="0">
                  <a:pos x="0" y="0"/>
                </a:cxn>
                <a:cxn ang="0">
                  <a:pos x="28" y="0"/>
                </a:cxn>
                <a:cxn ang="0">
                  <a:pos x="54" y="1860"/>
                </a:cxn>
              </a:cxnLst>
              <a:rect l="0" t="0" r="r" b="b"/>
              <a:pathLst>
                <a:path w="54" h="1862">
                  <a:moveTo>
                    <a:pt x="54" y="1860"/>
                  </a:moveTo>
                  <a:lnTo>
                    <a:pt x="26" y="1862"/>
                  </a:lnTo>
                  <a:lnTo>
                    <a:pt x="0" y="0"/>
                  </a:lnTo>
                  <a:lnTo>
                    <a:pt x="28" y="0"/>
                  </a:lnTo>
                  <a:lnTo>
                    <a:pt x="54" y="1860"/>
                  </a:lnTo>
                  <a:close/>
                </a:path>
              </a:pathLst>
            </a:custGeom>
            <a:solidFill>
              <a:srgbClr val="00D000"/>
            </a:solidFill>
            <a:ln w="9525">
              <a:noFill/>
              <a:round/>
              <a:headEnd/>
              <a:tailEnd/>
            </a:ln>
          </p:spPr>
          <p:txBody>
            <a:bodyPr/>
            <a:lstStyle/>
            <a:p>
              <a:endParaRPr lang="en-US"/>
            </a:p>
          </p:txBody>
        </p:sp>
        <p:sp>
          <p:nvSpPr>
            <p:cNvPr id="1551397" name="Freeform 37"/>
            <p:cNvSpPr>
              <a:spLocks/>
            </p:cNvSpPr>
            <p:nvPr/>
          </p:nvSpPr>
          <p:spPr bwMode="auto">
            <a:xfrm>
              <a:off x="1673" y="1006"/>
              <a:ext cx="54" cy="1863"/>
            </a:xfrm>
            <a:custGeom>
              <a:avLst/>
              <a:gdLst/>
              <a:ahLst/>
              <a:cxnLst>
                <a:cxn ang="0">
                  <a:pos x="54" y="1862"/>
                </a:cxn>
                <a:cxn ang="0">
                  <a:pos x="26" y="1863"/>
                </a:cxn>
                <a:cxn ang="0">
                  <a:pos x="0" y="0"/>
                </a:cxn>
                <a:cxn ang="0">
                  <a:pos x="28" y="0"/>
                </a:cxn>
                <a:cxn ang="0">
                  <a:pos x="54" y="1862"/>
                </a:cxn>
              </a:cxnLst>
              <a:rect l="0" t="0" r="r" b="b"/>
              <a:pathLst>
                <a:path w="54" h="1863">
                  <a:moveTo>
                    <a:pt x="54" y="1862"/>
                  </a:moveTo>
                  <a:lnTo>
                    <a:pt x="26" y="1863"/>
                  </a:lnTo>
                  <a:lnTo>
                    <a:pt x="0" y="0"/>
                  </a:lnTo>
                  <a:lnTo>
                    <a:pt x="28" y="0"/>
                  </a:lnTo>
                  <a:lnTo>
                    <a:pt x="54" y="1862"/>
                  </a:lnTo>
                  <a:close/>
                </a:path>
              </a:pathLst>
            </a:custGeom>
            <a:solidFill>
              <a:srgbClr val="00D700"/>
            </a:solidFill>
            <a:ln w="9525">
              <a:noFill/>
              <a:round/>
              <a:headEnd/>
              <a:tailEnd/>
            </a:ln>
          </p:spPr>
          <p:txBody>
            <a:bodyPr/>
            <a:lstStyle/>
            <a:p>
              <a:endParaRPr lang="en-US"/>
            </a:p>
          </p:txBody>
        </p:sp>
        <p:sp>
          <p:nvSpPr>
            <p:cNvPr id="1551398" name="Freeform 38"/>
            <p:cNvSpPr>
              <a:spLocks/>
            </p:cNvSpPr>
            <p:nvPr/>
          </p:nvSpPr>
          <p:spPr bwMode="auto">
            <a:xfrm>
              <a:off x="1628" y="1006"/>
              <a:ext cx="71" cy="1864"/>
            </a:xfrm>
            <a:custGeom>
              <a:avLst/>
              <a:gdLst/>
              <a:ahLst/>
              <a:cxnLst>
                <a:cxn ang="0">
                  <a:pos x="71" y="1863"/>
                </a:cxn>
                <a:cxn ang="0">
                  <a:pos x="27" y="1864"/>
                </a:cxn>
                <a:cxn ang="0">
                  <a:pos x="0" y="0"/>
                </a:cxn>
                <a:cxn ang="0">
                  <a:pos x="45" y="0"/>
                </a:cxn>
                <a:cxn ang="0">
                  <a:pos x="71" y="1863"/>
                </a:cxn>
              </a:cxnLst>
              <a:rect l="0" t="0" r="r" b="b"/>
              <a:pathLst>
                <a:path w="71" h="1864">
                  <a:moveTo>
                    <a:pt x="71" y="1863"/>
                  </a:moveTo>
                  <a:lnTo>
                    <a:pt x="27" y="1864"/>
                  </a:lnTo>
                  <a:lnTo>
                    <a:pt x="0" y="0"/>
                  </a:lnTo>
                  <a:lnTo>
                    <a:pt x="45" y="0"/>
                  </a:lnTo>
                  <a:lnTo>
                    <a:pt x="71" y="1863"/>
                  </a:lnTo>
                  <a:close/>
                </a:path>
              </a:pathLst>
            </a:custGeom>
            <a:solidFill>
              <a:srgbClr val="00DD00"/>
            </a:solidFill>
            <a:ln w="9525">
              <a:noFill/>
              <a:round/>
              <a:headEnd/>
              <a:tailEnd/>
            </a:ln>
          </p:spPr>
          <p:txBody>
            <a:bodyPr/>
            <a:lstStyle/>
            <a:p>
              <a:endParaRPr lang="en-US"/>
            </a:p>
          </p:txBody>
        </p:sp>
        <p:sp>
          <p:nvSpPr>
            <p:cNvPr id="1551399" name="Freeform 39"/>
            <p:cNvSpPr>
              <a:spLocks/>
            </p:cNvSpPr>
            <p:nvPr/>
          </p:nvSpPr>
          <p:spPr bwMode="auto">
            <a:xfrm>
              <a:off x="1600" y="1006"/>
              <a:ext cx="55" cy="1864"/>
            </a:xfrm>
            <a:custGeom>
              <a:avLst/>
              <a:gdLst/>
              <a:ahLst/>
              <a:cxnLst>
                <a:cxn ang="0">
                  <a:pos x="55" y="1864"/>
                </a:cxn>
                <a:cxn ang="0">
                  <a:pos x="28" y="1864"/>
                </a:cxn>
                <a:cxn ang="0">
                  <a:pos x="0" y="0"/>
                </a:cxn>
                <a:cxn ang="0">
                  <a:pos x="28" y="0"/>
                </a:cxn>
                <a:cxn ang="0">
                  <a:pos x="55" y="1864"/>
                </a:cxn>
              </a:cxnLst>
              <a:rect l="0" t="0" r="r" b="b"/>
              <a:pathLst>
                <a:path w="55" h="1864">
                  <a:moveTo>
                    <a:pt x="55" y="1864"/>
                  </a:moveTo>
                  <a:lnTo>
                    <a:pt x="28" y="1864"/>
                  </a:lnTo>
                  <a:lnTo>
                    <a:pt x="0" y="0"/>
                  </a:lnTo>
                  <a:lnTo>
                    <a:pt x="28" y="0"/>
                  </a:lnTo>
                  <a:lnTo>
                    <a:pt x="55" y="1864"/>
                  </a:lnTo>
                  <a:close/>
                </a:path>
              </a:pathLst>
            </a:custGeom>
            <a:solidFill>
              <a:srgbClr val="00E400"/>
            </a:solidFill>
            <a:ln w="9525">
              <a:noFill/>
              <a:round/>
              <a:headEnd/>
              <a:tailEnd/>
            </a:ln>
          </p:spPr>
          <p:txBody>
            <a:bodyPr/>
            <a:lstStyle/>
            <a:p>
              <a:endParaRPr lang="en-US"/>
            </a:p>
          </p:txBody>
        </p:sp>
        <p:sp>
          <p:nvSpPr>
            <p:cNvPr id="1551400" name="Freeform 40"/>
            <p:cNvSpPr>
              <a:spLocks/>
            </p:cNvSpPr>
            <p:nvPr/>
          </p:nvSpPr>
          <p:spPr bwMode="auto">
            <a:xfrm>
              <a:off x="1573" y="1006"/>
              <a:ext cx="55" cy="1864"/>
            </a:xfrm>
            <a:custGeom>
              <a:avLst/>
              <a:gdLst/>
              <a:ahLst/>
              <a:cxnLst>
                <a:cxn ang="0">
                  <a:pos x="55" y="1864"/>
                </a:cxn>
                <a:cxn ang="0">
                  <a:pos x="28" y="1863"/>
                </a:cxn>
                <a:cxn ang="0">
                  <a:pos x="0" y="0"/>
                </a:cxn>
                <a:cxn ang="0">
                  <a:pos x="27" y="0"/>
                </a:cxn>
                <a:cxn ang="0">
                  <a:pos x="55" y="1864"/>
                </a:cxn>
              </a:cxnLst>
              <a:rect l="0" t="0" r="r" b="b"/>
              <a:pathLst>
                <a:path w="55" h="1864">
                  <a:moveTo>
                    <a:pt x="55" y="1864"/>
                  </a:moveTo>
                  <a:lnTo>
                    <a:pt x="28" y="1863"/>
                  </a:lnTo>
                  <a:lnTo>
                    <a:pt x="0" y="0"/>
                  </a:lnTo>
                  <a:lnTo>
                    <a:pt x="27" y="0"/>
                  </a:lnTo>
                  <a:lnTo>
                    <a:pt x="55" y="1864"/>
                  </a:lnTo>
                  <a:close/>
                </a:path>
              </a:pathLst>
            </a:custGeom>
            <a:solidFill>
              <a:srgbClr val="00EB00"/>
            </a:solidFill>
            <a:ln w="9525">
              <a:noFill/>
              <a:round/>
              <a:headEnd/>
              <a:tailEnd/>
            </a:ln>
          </p:spPr>
          <p:txBody>
            <a:bodyPr/>
            <a:lstStyle/>
            <a:p>
              <a:endParaRPr lang="en-US"/>
            </a:p>
          </p:txBody>
        </p:sp>
        <p:sp>
          <p:nvSpPr>
            <p:cNvPr id="1551401" name="Freeform 41"/>
            <p:cNvSpPr>
              <a:spLocks/>
            </p:cNvSpPr>
            <p:nvPr/>
          </p:nvSpPr>
          <p:spPr bwMode="auto">
            <a:xfrm>
              <a:off x="1548" y="1006"/>
              <a:ext cx="53" cy="1863"/>
            </a:xfrm>
            <a:custGeom>
              <a:avLst/>
              <a:gdLst/>
              <a:ahLst/>
              <a:cxnLst>
                <a:cxn ang="0">
                  <a:pos x="53" y="1863"/>
                </a:cxn>
                <a:cxn ang="0">
                  <a:pos x="28" y="1861"/>
                </a:cxn>
                <a:cxn ang="0">
                  <a:pos x="0" y="0"/>
                </a:cxn>
                <a:cxn ang="0">
                  <a:pos x="25" y="0"/>
                </a:cxn>
                <a:cxn ang="0">
                  <a:pos x="53" y="1863"/>
                </a:cxn>
              </a:cxnLst>
              <a:rect l="0" t="0" r="r" b="b"/>
              <a:pathLst>
                <a:path w="53" h="1863">
                  <a:moveTo>
                    <a:pt x="53" y="1863"/>
                  </a:moveTo>
                  <a:lnTo>
                    <a:pt x="28" y="1861"/>
                  </a:lnTo>
                  <a:lnTo>
                    <a:pt x="0" y="0"/>
                  </a:lnTo>
                  <a:lnTo>
                    <a:pt x="25" y="0"/>
                  </a:lnTo>
                  <a:lnTo>
                    <a:pt x="53" y="1863"/>
                  </a:lnTo>
                  <a:close/>
                </a:path>
              </a:pathLst>
            </a:custGeom>
            <a:solidFill>
              <a:srgbClr val="00F200"/>
            </a:solidFill>
            <a:ln w="9525">
              <a:noFill/>
              <a:round/>
              <a:headEnd/>
              <a:tailEnd/>
            </a:ln>
          </p:spPr>
          <p:txBody>
            <a:bodyPr/>
            <a:lstStyle/>
            <a:p>
              <a:endParaRPr lang="en-US"/>
            </a:p>
          </p:txBody>
        </p:sp>
        <p:sp>
          <p:nvSpPr>
            <p:cNvPr id="1551402" name="Freeform 42"/>
            <p:cNvSpPr>
              <a:spLocks/>
            </p:cNvSpPr>
            <p:nvPr/>
          </p:nvSpPr>
          <p:spPr bwMode="auto">
            <a:xfrm>
              <a:off x="1524" y="1006"/>
              <a:ext cx="52" cy="1861"/>
            </a:xfrm>
            <a:custGeom>
              <a:avLst/>
              <a:gdLst/>
              <a:ahLst/>
              <a:cxnLst>
                <a:cxn ang="0">
                  <a:pos x="52" y="1861"/>
                </a:cxn>
                <a:cxn ang="0">
                  <a:pos x="29" y="1859"/>
                </a:cxn>
                <a:cxn ang="0">
                  <a:pos x="0" y="0"/>
                </a:cxn>
                <a:cxn ang="0">
                  <a:pos x="24" y="0"/>
                </a:cxn>
                <a:cxn ang="0">
                  <a:pos x="52" y="1861"/>
                </a:cxn>
              </a:cxnLst>
              <a:rect l="0" t="0" r="r" b="b"/>
              <a:pathLst>
                <a:path w="52" h="1861">
                  <a:moveTo>
                    <a:pt x="52" y="1861"/>
                  </a:moveTo>
                  <a:lnTo>
                    <a:pt x="29" y="1859"/>
                  </a:lnTo>
                  <a:lnTo>
                    <a:pt x="0" y="0"/>
                  </a:lnTo>
                  <a:lnTo>
                    <a:pt x="24" y="0"/>
                  </a:lnTo>
                  <a:lnTo>
                    <a:pt x="52" y="1861"/>
                  </a:lnTo>
                  <a:close/>
                </a:path>
              </a:pathLst>
            </a:custGeom>
            <a:solidFill>
              <a:srgbClr val="00F800"/>
            </a:solidFill>
            <a:ln w="9525">
              <a:noFill/>
              <a:round/>
              <a:headEnd/>
              <a:tailEnd/>
            </a:ln>
          </p:spPr>
          <p:txBody>
            <a:bodyPr/>
            <a:lstStyle/>
            <a:p>
              <a:endParaRPr lang="en-US"/>
            </a:p>
          </p:txBody>
        </p:sp>
        <p:sp>
          <p:nvSpPr>
            <p:cNvPr id="1551403" name="Freeform 43"/>
            <p:cNvSpPr>
              <a:spLocks/>
            </p:cNvSpPr>
            <p:nvPr/>
          </p:nvSpPr>
          <p:spPr bwMode="auto">
            <a:xfrm>
              <a:off x="1503" y="1006"/>
              <a:ext cx="50" cy="1859"/>
            </a:xfrm>
            <a:custGeom>
              <a:avLst/>
              <a:gdLst/>
              <a:ahLst/>
              <a:cxnLst>
                <a:cxn ang="0">
                  <a:pos x="50" y="1859"/>
                </a:cxn>
                <a:cxn ang="0">
                  <a:pos x="29" y="1856"/>
                </a:cxn>
                <a:cxn ang="0">
                  <a:pos x="0" y="0"/>
                </a:cxn>
                <a:cxn ang="0">
                  <a:pos x="21" y="0"/>
                </a:cxn>
                <a:cxn ang="0">
                  <a:pos x="50" y="1859"/>
                </a:cxn>
              </a:cxnLst>
              <a:rect l="0" t="0" r="r" b="b"/>
              <a:pathLst>
                <a:path w="50" h="1859">
                  <a:moveTo>
                    <a:pt x="50" y="1859"/>
                  </a:moveTo>
                  <a:lnTo>
                    <a:pt x="29" y="1856"/>
                  </a:lnTo>
                  <a:lnTo>
                    <a:pt x="0" y="0"/>
                  </a:lnTo>
                  <a:lnTo>
                    <a:pt x="21" y="0"/>
                  </a:lnTo>
                  <a:lnTo>
                    <a:pt x="50" y="1859"/>
                  </a:lnTo>
                  <a:close/>
                </a:path>
              </a:pathLst>
            </a:custGeom>
            <a:solidFill>
              <a:srgbClr val="00FF00"/>
            </a:solidFill>
            <a:ln w="9525">
              <a:noFill/>
              <a:round/>
              <a:headEnd/>
              <a:tailEnd/>
            </a:ln>
          </p:spPr>
          <p:txBody>
            <a:bodyPr/>
            <a:lstStyle/>
            <a:p>
              <a:endParaRPr lang="en-US"/>
            </a:p>
          </p:txBody>
        </p:sp>
        <p:sp>
          <p:nvSpPr>
            <p:cNvPr id="1551404" name="Freeform 44"/>
            <p:cNvSpPr>
              <a:spLocks/>
            </p:cNvSpPr>
            <p:nvPr/>
          </p:nvSpPr>
          <p:spPr bwMode="auto">
            <a:xfrm>
              <a:off x="1485" y="1006"/>
              <a:ext cx="47" cy="1856"/>
            </a:xfrm>
            <a:custGeom>
              <a:avLst/>
              <a:gdLst/>
              <a:ahLst/>
              <a:cxnLst>
                <a:cxn ang="0">
                  <a:pos x="47" y="1856"/>
                </a:cxn>
                <a:cxn ang="0">
                  <a:pos x="29" y="1853"/>
                </a:cxn>
                <a:cxn ang="0">
                  <a:pos x="0" y="0"/>
                </a:cxn>
                <a:cxn ang="0">
                  <a:pos x="18" y="0"/>
                </a:cxn>
                <a:cxn ang="0">
                  <a:pos x="47" y="1856"/>
                </a:cxn>
              </a:cxnLst>
              <a:rect l="0" t="0" r="r" b="b"/>
              <a:pathLst>
                <a:path w="47" h="1856">
                  <a:moveTo>
                    <a:pt x="47" y="1856"/>
                  </a:moveTo>
                  <a:lnTo>
                    <a:pt x="29" y="1853"/>
                  </a:lnTo>
                  <a:lnTo>
                    <a:pt x="0" y="0"/>
                  </a:lnTo>
                  <a:lnTo>
                    <a:pt x="18" y="0"/>
                  </a:lnTo>
                  <a:lnTo>
                    <a:pt x="47" y="1856"/>
                  </a:lnTo>
                  <a:close/>
                </a:path>
              </a:pathLst>
            </a:custGeom>
            <a:solidFill>
              <a:srgbClr val="00FF00"/>
            </a:solidFill>
            <a:ln w="9525">
              <a:noFill/>
              <a:round/>
              <a:headEnd/>
              <a:tailEnd/>
            </a:ln>
          </p:spPr>
          <p:txBody>
            <a:bodyPr/>
            <a:lstStyle/>
            <a:p>
              <a:endParaRPr lang="en-US"/>
            </a:p>
          </p:txBody>
        </p:sp>
        <p:sp>
          <p:nvSpPr>
            <p:cNvPr id="1551405" name="Freeform 45"/>
            <p:cNvSpPr>
              <a:spLocks/>
            </p:cNvSpPr>
            <p:nvPr/>
          </p:nvSpPr>
          <p:spPr bwMode="auto">
            <a:xfrm>
              <a:off x="1469" y="1006"/>
              <a:ext cx="45" cy="1853"/>
            </a:xfrm>
            <a:custGeom>
              <a:avLst/>
              <a:gdLst/>
              <a:ahLst/>
              <a:cxnLst>
                <a:cxn ang="0">
                  <a:pos x="45" y="1853"/>
                </a:cxn>
                <a:cxn ang="0">
                  <a:pos x="30" y="1849"/>
                </a:cxn>
                <a:cxn ang="0">
                  <a:pos x="0" y="0"/>
                </a:cxn>
                <a:cxn ang="0">
                  <a:pos x="16" y="0"/>
                </a:cxn>
                <a:cxn ang="0">
                  <a:pos x="45" y="1853"/>
                </a:cxn>
              </a:cxnLst>
              <a:rect l="0" t="0" r="r" b="b"/>
              <a:pathLst>
                <a:path w="45" h="1853">
                  <a:moveTo>
                    <a:pt x="45" y="1853"/>
                  </a:moveTo>
                  <a:lnTo>
                    <a:pt x="30" y="1849"/>
                  </a:lnTo>
                  <a:lnTo>
                    <a:pt x="0" y="0"/>
                  </a:lnTo>
                  <a:lnTo>
                    <a:pt x="16" y="0"/>
                  </a:lnTo>
                  <a:lnTo>
                    <a:pt x="45" y="1853"/>
                  </a:lnTo>
                  <a:close/>
                </a:path>
              </a:pathLst>
            </a:custGeom>
            <a:solidFill>
              <a:srgbClr val="00F800"/>
            </a:solidFill>
            <a:ln w="9525">
              <a:noFill/>
              <a:round/>
              <a:headEnd/>
              <a:tailEnd/>
            </a:ln>
          </p:spPr>
          <p:txBody>
            <a:bodyPr/>
            <a:lstStyle/>
            <a:p>
              <a:endParaRPr lang="en-US"/>
            </a:p>
          </p:txBody>
        </p:sp>
        <p:sp>
          <p:nvSpPr>
            <p:cNvPr id="1551406" name="Freeform 46"/>
            <p:cNvSpPr>
              <a:spLocks/>
            </p:cNvSpPr>
            <p:nvPr/>
          </p:nvSpPr>
          <p:spPr bwMode="auto">
            <a:xfrm>
              <a:off x="1457" y="1006"/>
              <a:ext cx="42" cy="1849"/>
            </a:xfrm>
            <a:custGeom>
              <a:avLst/>
              <a:gdLst/>
              <a:ahLst/>
              <a:cxnLst>
                <a:cxn ang="0">
                  <a:pos x="42" y="1849"/>
                </a:cxn>
                <a:cxn ang="0">
                  <a:pos x="30" y="1845"/>
                </a:cxn>
                <a:cxn ang="0">
                  <a:pos x="0" y="0"/>
                </a:cxn>
                <a:cxn ang="0">
                  <a:pos x="12" y="0"/>
                </a:cxn>
                <a:cxn ang="0">
                  <a:pos x="42" y="1849"/>
                </a:cxn>
              </a:cxnLst>
              <a:rect l="0" t="0" r="r" b="b"/>
              <a:pathLst>
                <a:path w="42" h="1849">
                  <a:moveTo>
                    <a:pt x="42" y="1849"/>
                  </a:moveTo>
                  <a:lnTo>
                    <a:pt x="30" y="1845"/>
                  </a:lnTo>
                  <a:lnTo>
                    <a:pt x="0" y="0"/>
                  </a:lnTo>
                  <a:lnTo>
                    <a:pt x="12" y="0"/>
                  </a:lnTo>
                  <a:lnTo>
                    <a:pt x="42" y="1849"/>
                  </a:lnTo>
                  <a:close/>
                </a:path>
              </a:pathLst>
            </a:custGeom>
            <a:solidFill>
              <a:srgbClr val="00F200"/>
            </a:solidFill>
            <a:ln w="9525">
              <a:noFill/>
              <a:round/>
              <a:headEnd/>
              <a:tailEnd/>
            </a:ln>
          </p:spPr>
          <p:txBody>
            <a:bodyPr/>
            <a:lstStyle/>
            <a:p>
              <a:endParaRPr lang="en-US"/>
            </a:p>
          </p:txBody>
        </p:sp>
        <p:sp>
          <p:nvSpPr>
            <p:cNvPr id="1551407" name="Freeform 47"/>
            <p:cNvSpPr>
              <a:spLocks/>
            </p:cNvSpPr>
            <p:nvPr/>
          </p:nvSpPr>
          <p:spPr bwMode="auto">
            <a:xfrm>
              <a:off x="1447" y="1005"/>
              <a:ext cx="40" cy="1846"/>
            </a:xfrm>
            <a:custGeom>
              <a:avLst/>
              <a:gdLst/>
              <a:ahLst/>
              <a:cxnLst>
                <a:cxn ang="0">
                  <a:pos x="40" y="1846"/>
                </a:cxn>
                <a:cxn ang="0">
                  <a:pos x="31" y="1842"/>
                </a:cxn>
                <a:cxn ang="0">
                  <a:pos x="0" y="0"/>
                </a:cxn>
                <a:cxn ang="0">
                  <a:pos x="10" y="1"/>
                </a:cxn>
                <a:cxn ang="0">
                  <a:pos x="40" y="1846"/>
                </a:cxn>
              </a:cxnLst>
              <a:rect l="0" t="0" r="r" b="b"/>
              <a:pathLst>
                <a:path w="40" h="1846">
                  <a:moveTo>
                    <a:pt x="40" y="1846"/>
                  </a:moveTo>
                  <a:lnTo>
                    <a:pt x="31" y="1842"/>
                  </a:lnTo>
                  <a:lnTo>
                    <a:pt x="0" y="0"/>
                  </a:lnTo>
                  <a:lnTo>
                    <a:pt x="10" y="1"/>
                  </a:lnTo>
                  <a:lnTo>
                    <a:pt x="40" y="1846"/>
                  </a:lnTo>
                  <a:close/>
                </a:path>
              </a:pathLst>
            </a:custGeom>
            <a:solidFill>
              <a:srgbClr val="00EB00"/>
            </a:solidFill>
            <a:ln w="9525">
              <a:noFill/>
              <a:round/>
              <a:headEnd/>
              <a:tailEnd/>
            </a:ln>
          </p:spPr>
          <p:txBody>
            <a:bodyPr/>
            <a:lstStyle/>
            <a:p>
              <a:endParaRPr lang="en-US"/>
            </a:p>
          </p:txBody>
        </p:sp>
        <p:sp>
          <p:nvSpPr>
            <p:cNvPr id="1551408" name="Freeform 48"/>
            <p:cNvSpPr>
              <a:spLocks/>
            </p:cNvSpPr>
            <p:nvPr/>
          </p:nvSpPr>
          <p:spPr bwMode="auto">
            <a:xfrm>
              <a:off x="1443" y="1005"/>
              <a:ext cx="35" cy="1842"/>
            </a:xfrm>
            <a:custGeom>
              <a:avLst/>
              <a:gdLst/>
              <a:ahLst/>
              <a:cxnLst>
                <a:cxn ang="0">
                  <a:pos x="35" y="1842"/>
                </a:cxn>
                <a:cxn ang="0">
                  <a:pos x="29" y="1837"/>
                </a:cxn>
                <a:cxn ang="0">
                  <a:pos x="0" y="0"/>
                </a:cxn>
                <a:cxn ang="0">
                  <a:pos x="4" y="0"/>
                </a:cxn>
                <a:cxn ang="0">
                  <a:pos x="35" y="1842"/>
                </a:cxn>
              </a:cxnLst>
              <a:rect l="0" t="0" r="r" b="b"/>
              <a:pathLst>
                <a:path w="35" h="1842">
                  <a:moveTo>
                    <a:pt x="35" y="1842"/>
                  </a:moveTo>
                  <a:lnTo>
                    <a:pt x="29" y="1837"/>
                  </a:lnTo>
                  <a:lnTo>
                    <a:pt x="0" y="0"/>
                  </a:lnTo>
                  <a:lnTo>
                    <a:pt x="4" y="0"/>
                  </a:lnTo>
                  <a:lnTo>
                    <a:pt x="35" y="1842"/>
                  </a:lnTo>
                  <a:close/>
                </a:path>
              </a:pathLst>
            </a:custGeom>
            <a:solidFill>
              <a:srgbClr val="00E400"/>
            </a:solidFill>
            <a:ln w="9525">
              <a:noFill/>
              <a:round/>
              <a:headEnd/>
              <a:tailEnd/>
            </a:ln>
          </p:spPr>
          <p:txBody>
            <a:bodyPr/>
            <a:lstStyle/>
            <a:p>
              <a:endParaRPr lang="en-US"/>
            </a:p>
          </p:txBody>
        </p:sp>
        <p:sp>
          <p:nvSpPr>
            <p:cNvPr id="1551409" name="Freeform 49"/>
            <p:cNvSpPr>
              <a:spLocks/>
            </p:cNvSpPr>
            <p:nvPr/>
          </p:nvSpPr>
          <p:spPr bwMode="auto">
            <a:xfrm>
              <a:off x="1441" y="1005"/>
              <a:ext cx="31" cy="1837"/>
            </a:xfrm>
            <a:custGeom>
              <a:avLst/>
              <a:gdLst/>
              <a:ahLst/>
              <a:cxnLst>
                <a:cxn ang="0">
                  <a:pos x="31" y="1837"/>
                </a:cxn>
                <a:cxn ang="0">
                  <a:pos x="29" y="1832"/>
                </a:cxn>
                <a:cxn ang="0">
                  <a:pos x="0" y="0"/>
                </a:cxn>
                <a:cxn ang="0">
                  <a:pos x="2" y="0"/>
                </a:cxn>
                <a:cxn ang="0">
                  <a:pos x="31" y="1837"/>
                </a:cxn>
              </a:cxnLst>
              <a:rect l="0" t="0" r="r" b="b"/>
              <a:pathLst>
                <a:path w="31" h="1837">
                  <a:moveTo>
                    <a:pt x="31" y="1837"/>
                  </a:moveTo>
                  <a:lnTo>
                    <a:pt x="29" y="1832"/>
                  </a:lnTo>
                  <a:lnTo>
                    <a:pt x="0" y="0"/>
                  </a:lnTo>
                  <a:lnTo>
                    <a:pt x="2" y="0"/>
                  </a:lnTo>
                  <a:lnTo>
                    <a:pt x="31" y="1837"/>
                  </a:lnTo>
                  <a:close/>
                </a:path>
              </a:pathLst>
            </a:custGeom>
            <a:solidFill>
              <a:srgbClr val="00DD00"/>
            </a:solidFill>
            <a:ln w="9525">
              <a:noFill/>
              <a:round/>
              <a:headEnd/>
              <a:tailEnd/>
            </a:ln>
          </p:spPr>
          <p:txBody>
            <a:bodyPr/>
            <a:lstStyle/>
            <a:p>
              <a:endParaRPr lang="en-US"/>
            </a:p>
          </p:txBody>
        </p:sp>
        <p:sp>
          <p:nvSpPr>
            <p:cNvPr id="1551410" name="Freeform 50"/>
            <p:cNvSpPr>
              <a:spLocks/>
            </p:cNvSpPr>
            <p:nvPr/>
          </p:nvSpPr>
          <p:spPr bwMode="auto">
            <a:xfrm>
              <a:off x="1441" y="1004"/>
              <a:ext cx="450" cy="2"/>
            </a:xfrm>
            <a:custGeom>
              <a:avLst/>
              <a:gdLst/>
              <a:ahLst/>
              <a:cxnLst>
                <a:cxn ang="0">
                  <a:pos x="263" y="0"/>
                </a:cxn>
                <a:cxn ang="0">
                  <a:pos x="290" y="0"/>
                </a:cxn>
                <a:cxn ang="0">
                  <a:pos x="316" y="0"/>
                </a:cxn>
                <a:cxn ang="0">
                  <a:pos x="340" y="0"/>
                </a:cxn>
                <a:cxn ang="0">
                  <a:pos x="363" y="0"/>
                </a:cxn>
                <a:cxn ang="0">
                  <a:pos x="384" y="0"/>
                </a:cxn>
                <a:cxn ang="0">
                  <a:pos x="403" y="0"/>
                </a:cxn>
                <a:cxn ang="0">
                  <a:pos x="419" y="0"/>
                </a:cxn>
                <a:cxn ang="0">
                  <a:pos x="431" y="0"/>
                </a:cxn>
                <a:cxn ang="0">
                  <a:pos x="441" y="1"/>
                </a:cxn>
                <a:cxn ang="0">
                  <a:pos x="447" y="1"/>
                </a:cxn>
                <a:cxn ang="0">
                  <a:pos x="450" y="1"/>
                </a:cxn>
                <a:cxn ang="0">
                  <a:pos x="448" y="1"/>
                </a:cxn>
                <a:cxn ang="0">
                  <a:pos x="443" y="1"/>
                </a:cxn>
                <a:cxn ang="0">
                  <a:pos x="433" y="1"/>
                </a:cxn>
                <a:cxn ang="0">
                  <a:pos x="420" y="1"/>
                </a:cxn>
                <a:cxn ang="0">
                  <a:pos x="404" y="1"/>
                </a:cxn>
                <a:cxn ang="0">
                  <a:pos x="385" y="2"/>
                </a:cxn>
                <a:cxn ang="0">
                  <a:pos x="364" y="2"/>
                </a:cxn>
                <a:cxn ang="0">
                  <a:pos x="340" y="2"/>
                </a:cxn>
                <a:cxn ang="0">
                  <a:pos x="315" y="2"/>
                </a:cxn>
                <a:cxn ang="0">
                  <a:pos x="288" y="2"/>
                </a:cxn>
                <a:cxn ang="0">
                  <a:pos x="260" y="2"/>
                </a:cxn>
                <a:cxn ang="0">
                  <a:pos x="232" y="2"/>
                </a:cxn>
                <a:cxn ang="0">
                  <a:pos x="187" y="2"/>
                </a:cxn>
                <a:cxn ang="0">
                  <a:pos x="159" y="2"/>
                </a:cxn>
                <a:cxn ang="0">
                  <a:pos x="132" y="2"/>
                </a:cxn>
                <a:cxn ang="0">
                  <a:pos x="107" y="2"/>
                </a:cxn>
                <a:cxn ang="0">
                  <a:pos x="83" y="2"/>
                </a:cxn>
                <a:cxn ang="0">
                  <a:pos x="62" y="2"/>
                </a:cxn>
                <a:cxn ang="0">
                  <a:pos x="44" y="2"/>
                </a:cxn>
                <a:cxn ang="0">
                  <a:pos x="28" y="2"/>
                </a:cxn>
                <a:cxn ang="0">
                  <a:pos x="16" y="2"/>
                </a:cxn>
                <a:cxn ang="0">
                  <a:pos x="6" y="1"/>
                </a:cxn>
                <a:cxn ang="0">
                  <a:pos x="2" y="1"/>
                </a:cxn>
                <a:cxn ang="0">
                  <a:pos x="0" y="1"/>
                </a:cxn>
                <a:cxn ang="0">
                  <a:pos x="4" y="1"/>
                </a:cxn>
                <a:cxn ang="0">
                  <a:pos x="10" y="1"/>
                </a:cxn>
                <a:cxn ang="0">
                  <a:pos x="21" y="1"/>
                </a:cxn>
                <a:cxn ang="0">
                  <a:pos x="34" y="1"/>
                </a:cxn>
                <a:cxn ang="0">
                  <a:pos x="50" y="1"/>
                </a:cxn>
                <a:cxn ang="0">
                  <a:pos x="69" y="0"/>
                </a:cxn>
                <a:cxn ang="0">
                  <a:pos x="90" y="0"/>
                </a:cxn>
                <a:cxn ang="0">
                  <a:pos x="114" y="0"/>
                </a:cxn>
                <a:cxn ang="0">
                  <a:pos x="139" y="0"/>
                </a:cxn>
                <a:cxn ang="0">
                  <a:pos x="166" y="0"/>
                </a:cxn>
                <a:cxn ang="0">
                  <a:pos x="193" y="0"/>
                </a:cxn>
                <a:cxn ang="0">
                  <a:pos x="220" y="0"/>
                </a:cxn>
                <a:cxn ang="0">
                  <a:pos x="263" y="0"/>
                </a:cxn>
              </a:cxnLst>
              <a:rect l="0" t="0" r="r" b="b"/>
              <a:pathLst>
                <a:path w="450" h="2">
                  <a:moveTo>
                    <a:pt x="263" y="0"/>
                  </a:moveTo>
                  <a:lnTo>
                    <a:pt x="290" y="0"/>
                  </a:lnTo>
                  <a:lnTo>
                    <a:pt x="316" y="0"/>
                  </a:lnTo>
                  <a:lnTo>
                    <a:pt x="340" y="0"/>
                  </a:lnTo>
                  <a:lnTo>
                    <a:pt x="363" y="0"/>
                  </a:lnTo>
                  <a:lnTo>
                    <a:pt x="384" y="0"/>
                  </a:lnTo>
                  <a:lnTo>
                    <a:pt x="403" y="0"/>
                  </a:lnTo>
                  <a:lnTo>
                    <a:pt x="419" y="0"/>
                  </a:lnTo>
                  <a:lnTo>
                    <a:pt x="431" y="0"/>
                  </a:lnTo>
                  <a:lnTo>
                    <a:pt x="441" y="1"/>
                  </a:lnTo>
                  <a:lnTo>
                    <a:pt x="447" y="1"/>
                  </a:lnTo>
                  <a:lnTo>
                    <a:pt x="450" y="1"/>
                  </a:lnTo>
                  <a:lnTo>
                    <a:pt x="448" y="1"/>
                  </a:lnTo>
                  <a:lnTo>
                    <a:pt x="443" y="1"/>
                  </a:lnTo>
                  <a:lnTo>
                    <a:pt x="433" y="1"/>
                  </a:lnTo>
                  <a:lnTo>
                    <a:pt x="420" y="1"/>
                  </a:lnTo>
                  <a:lnTo>
                    <a:pt x="404" y="1"/>
                  </a:lnTo>
                  <a:lnTo>
                    <a:pt x="385" y="2"/>
                  </a:lnTo>
                  <a:lnTo>
                    <a:pt x="364" y="2"/>
                  </a:lnTo>
                  <a:lnTo>
                    <a:pt x="340" y="2"/>
                  </a:lnTo>
                  <a:lnTo>
                    <a:pt x="315" y="2"/>
                  </a:lnTo>
                  <a:lnTo>
                    <a:pt x="288" y="2"/>
                  </a:lnTo>
                  <a:lnTo>
                    <a:pt x="260" y="2"/>
                  </a:lnTo>
                  <a:lnTo>
                    <a:pt x="232" y="2"/>
                  </a:lnTo>
                  <a:lnTo>
                    <a:pt x="187" y="2"/>
                  </a:lnTo>
                  <a:lnTo>
                    <a:pt x="159" y="2"/>
                  </a:lnTo>
                  <a:lnTo>
                    <a:pt x="132" y="2"/>
                  </a:lnTo>
                  <a:lnTo>
                    <a:pt x="107" y="2"/>
                  </a:lnTo>
                  <a:lnTo>
                    <a:pt x="83" y="2"/>
                  </a:lnTo>
                  <a:lnTo>
                    <a:pt x="62" y="2"/>
                  </a:lnTo>
                  <a:lnTo>
                    <a:pt x="44" y="2"/>
                  </a:lnTo>
                  <a:lnTo>
                    <a:pt x="28" y="2"/>
                  </a:lnTo>
                  <a:lnTo>
                    <a:pt x="16" y="2"/>
                  </a:lnTo>
                  <a:lnTo>
                    <a:pt x="6" y="1"/>
                  </a:lnTo>
                  <a:lnTo>
                    <a:pt x="2" y="1"/>
                  </a:lnTo>
                  <a:lnTo>
                    <a:pt x="0" y="1"/>
                  </a:lnTo>
                  <a:lnTo>
                    <a:pt x="4" y="1"/>
                  </a:lnTo>
                  <a:lnTo>
                    <a:pt x="10" y="1"/>
                  </a:lnTo>
                  <a:lnTo>
                    <a:pt x="21" y="1"/>
                  </a:lnTo>
                  <a:lnTo>
                    <a:pt x="34" y="1"/>
                  </a:lnTo>
                  <a:lnTo>
                    <a:pt x="50" y="1"/>
                  </a:lnTo>
                  <a:lnTo>
                    <a:pt x="69" y="0"/>
                  </a:lnTo>
                  <a:lnTo>
                    <a:pt x="90" y="0"/>
                  </a:lnTo>
                  <a:lnTo>
                    <a:pt x="114" y="0"/>
                  </a:lnTo>
                  <a:lnTo>
                    <a:pt x="139" y="0"/>
                  </a:lnTo>
                  <a:lnTo>
                    <a:pt x="166" y="0"/>
                  </a:lnTo>
                  <a:lnTo>
                    <a:pt x="193" y="0"/>
                  </a:lnTo>
                  <a:lnTo>
                    <a:pt x="220" y="0"/>
                  </a:lnTo>
                  <a:lnTo>
                    <a:pt x="263" y="0"/>
                  </a:lnTo>
                  <a:close/>
                </a:path>
              </a:pathLst>
            </a:custGeom>
            <a:solidFill>
              <a:srgbClr val="00BF00"/>
            </a:solidFill>
            <a:ln w="9525">
              <a:noFill/>
              <a:round/>
              <a:headEnd/>
              <a:tailEnd/>
            </a:ln>
          </p:spPr>
          <p:txBody>
            <a:bodyPr/>
            <a:lstStyle/>
            <a:p>
              <a:endParaRPr lang="en-US"/>
            </a:p>
          </p:txBody>
        </p:sp>
        <p:sp>
          <p:nvSpPr>
            <p:cNvPr id="1551411" name="Freeform 51"/>
            <p:cNvSpPr>
              <a:spLocks/>
            </p:cNvSpPr>
            <p:nvPr/>
          </p:nvSpPr>
          <p:spPr bwMode="auto">
            <a:xfrm>
              <a:off x="1470" y="2821"/>
              <a:ext cx="444" cy="49"/>
            </a:xfrm>
            <a:custGeom>
              <a:avLst/>
              <a:gdLst/>
              <a:ahLst/>
              <a:cxnLst>
                <a:cxn ang="0">
                  <a:pos x="444" y="0"/>
                </a:cxn>
                <a:cxn ang="0">
                  <a:pos x="442" y="8"/>
                </a:cxn>
                <a:cxn ang="0">
                  <a:pos x="436" y="13"/>
                </a:cxn>
                <a:cxn ang="0">
                  <a:pos x="427" y="18"/>
                </a:cxn>
                <a:cxn ang="0">
                  <a:pos x="415" y="23"/>
                </a:cxn>
                <a:cxn ang="0">
                  <a:pos x="399" y="28"/>
                </a:cxn>
                <a:cxn ang="0">
                  <a:pos x="380" y="32"/>
                </a:cxn>
                <a:cxn ang="0">
                  <a:pos x="359" y="36"/>
                </a:cxn>
                <a:cxn ang="0">
                  <a:pos x="336" y="39"/>
                </a:cxn>
                <a:cxn ang="0">
                  <a:pos x="311" y="43"/>
                </a:cxn>
                <a:cxn ang="0">
                  <a:pos x="285" y="45"/>
                </a:cxn>
                <a:cxn ang="0">
                  <a:pos x="257" y="47"/>
                </a:cxn>
                <a:cxn ang="0">
                  <a:pos x="229" y="48"/>
                </a:cxn>
                <a:cxn ang="0">
                  <a:pos x="185" y="49"/>
                </a:cxn>
                <a:cxn ang="0">
                  <a:pos x="158" y="49"/>
                </a:cxn>
                <a:cxn ang="0">
                  <a:pos x="131" y="48"/>
                </a:cxn>
                <a:cxn ang="0">
                  <a:pos x="106" y="46"/>
                </a:cxn>
                <a:cxn ang="0">
                  <a:pos x="83" y="44"/>
                </a:cxn>
                <a:cxn ang="0">
                  <a:pos x="62" y="41"/>
                </a:cxn>
                <a:cxn ang="0">
                  <a:pos x="44" y="38"/>
                </a:cxn>
                <a:cxn ang="0">
                  <a:pos x="29" y="34"/>
                </a:cxn>
                <a:cxn ang="0">
                  <a:pos x="17" y="30"/>
                </a:cxn>
                <a:cxn ang="0">
                  <a:pos x="8" y="26"/>
                </a:cxn>
                <a:cxn ang="0">
                  <a:pos x="2" y="21"/>
                </a:cxn>
                <a:cxn ang="0">
                  <a:pos x="0" y="16"/>
                </a:cxn>
              </a:cxnLst>
              <a:rect l="0" t="0" r="r" b="b"/>
              <a:pathLst>
                <a:path w="444" h="49">
                  <a:moveTo>
                    <a:pt x="444" y="0"/>
                  </a:moveTo>
                  <a:lnTo>
                    <a:pt x="442" y="8"/>
                  </a:lnTo>
                  <a:lnTo>
                    <a:pt x="436" y="13"/>
                  </a:lnTo>
                  <a:lnTo>
                    <a:pt x="427" y="18"/>
                  </a:lnTo>
                  <a:lnTo>
                    <a:pt x="415" y="23"/>
                  </a:lnTo>
                  <a:lnTo>
                    <a:pt x="399" y="28"/>
                  </a:lnTo>
                  <a:lnTo>
                    <a:pt x="380" y="32"/>
                  </a:lnTo>
                  <a:lnTo>
                    <a:pt x="359" y="36"/>
                  </a:lnTo>
                  <a:lnTo>
                    <a:pt x="336" y="39"/>
                  </a:lnTo>
                  <a:lnTo>
                    <a:pt x="311" y="43"/>
                  </a:lnTo>
                  <a:lnTo>
                    <a:pt x="285" y="45"/>
                  </a:lnTo>
                  <a:lnTo>
                    <a:pt x="257" y="47"/>
                  </a:lnTo>
                  <a:lnTo>
                    <a:pt x="229" y="48"/>
                  </a:lnTo>
                  <a:lnTo>
                    <a:pt x="185" y="49"/>
                  </a:lnTo>
                  <a:lnTo>
                    <a:pt x="158" y="49"/>
                  </a:lnTo>
                  <a:lnTo>
                    <a:pt x="131" y="48"/>
                  </a:lnTo>
                  <a:lnTo>
                    <a:pt x="106" y="46"/>
                  </a:lnTo>
                  <a:lnTo>
                    <a:pt x="83" y="44"/>
                  </a:lnTo>
                  <a:lnTo>
                    <a:pt x="62" y="41"/>
                  </a:lnTo>
                  <a:lnTo>
                    <a:pt x="44" y="38"/>
                  </a:lnTo>
                  <a:lnTo>
                    <a:pt x="29" y="34"/>
                  </a:lnTo>
                  <a:lnTo>
                    <a:pt x="17" y="30"/>
                  </a:lnTo>
                  <a:lnTo>
                    <a:pt x="8" y="26"/>
                  </a:lnTo>
                  <a:lnTo>
                    <a:pt x="2" y="21"/>
                  </a:lnTo>
                  <a:lnTo>
                    <a:pt x="0" y="16"/>
                  </a:lnTo>
                </a:path>
              </a:pathLst>
            </a:custGeom>
            <a:noFill/>
            <a:ln w="12700">
              <a:solidFill>
                <a:srgbClr val="000000"/>
              </a:solidFill>
              <a:prstDash val="solid"/>
              <a:round/>
              <a:headEnd/>
              <a:tailEnd/>
            </a:ln>
          </p:spPr>
          <p:txBody>
            <a:bodyPr/>
            <a:lstStyle/>
            <a:p>
              <a:endParaRPr lang="en-US"/>
            </a:p>
          </p:txBody>
        </p:sp>
        <p:sp>
          <p:nvSpPr>
            <p:cNvPr id="1551412" name="Freeform 52"/>
            <p:cNvSpPr>
              <a:spLocks/>
            </p:cNvSpPr>
            <p:nvPr/>
          </p:nvSpPr>
          <p:spPr bwMode="auto">
            <a:xfrm>
              <a:off x="1441" y="1004"/>
              <a:ext cx="450" cy="2"/>
            </a:xfrm>
            <a:custGeom>
              <a:avLst/>
              <a:gdLst/>
              <a:ahLst/>
              <a:cxnLst>
                <a:cxn ang="0">
                  <a:pos x="263" y="0"/>
                </a:cxn>
                <a:cxn ang="0">
                  <a:pos x="290" y="0"/>
                </a:cxn>
                <a:cxn ang="0">
                  <a:pos x="316" y="0"/>
                </a:cxn>
                <a:cxn ang="0">
                  <a:pos x="340" y="0"/>
                </a:cxn>
                <a:cxn ang="0">
                  <a:pos x="363" y="0"/>
                </a:cxn>
                <a:cxn ang="0">
                  <a:pos x="384" y="0"/>
                </a:cxn>
                <a:cxn ang="0">
                  <a:pos x="403" y="0"/>
                </a:cxn>
                <a:cxn ang="0">
                  <a:pos x="419" y="0"/>
                </a:cxn>
                <a:cxn ang="0">
                  <a:pos x="431" y="0"/>
                </a:cxn>
                <a:cxn ang="0">
                  <a:pos x="441" y="1"/>
                </a:cxn>
                <a:cxn ang="0">
                  <a:pos x="447" y="1"/>
                </a:cxn>
                <a:cxn ang="0">
                  <a:pos x="450" y="1"/>
                </a:cxn>
                <a:cxn ang="0">
                  <a:pos x="448" y="1"/>
                </a:cxn>
                <a:cxn ang="0">
                  <a:pos x="443" y="1"/>
                </a:cxn>
                <a:cxn ang="0">
                  <a:pos x="433" y="1"/>
                </a:cxn>
                <a:cxn ang="0">
                  <a:pos x="420" y="1"/>
                </a:cxn>
                <a:cxn ang="0">
                  <a:pos x="404" y="1"/>
                </a:cxn>
                <a:cxn ang="0">
                  <a:pos x="385" y="2"/>
                </a:cxn>
                <a:cxn ang="0">
                  <a:pos x="364" y="2"/>
                </a:cxn>
                <a:cxn ang="0">
                  <a:pos x="340" y="2"/>
                </a:cxn>
                <a:cxn ang="0">
                  <a:pos x="315" y="2"/>
                </a:cxn>
                <a:cxn ang="0">
                  <a:pos x="288" y="2"/>
                </a:cxn>
                <a:cxn ang="0">
                  <a:pos x="260" y="2"/>
                </a:cxn>
                <a:cxn ang="0">
                  <a:pos x="232" y="2"/>
                </a:cxn>
                <a:cxn ang="0">
                  <a:pos x="187" y="2"/>
                </a:cxn>
                <a:cxn ang="0">
                  <a:pos x="159" y="2"/>
                </a:cxn>
                <a:cxn ang="0">
                  <a:pos x="132" y="2"/>
                </a:cxn>
                <a:cxn ang="0">
                  <a:pos x="107" y="2"/>
                </a:cxn>
                <a:cxn ang="0">
                  <a:pos x="83" y="2"/>
                </a:cxn>
                <a:cxn ang="0">
                  <a:pos x="62" y="2"/>
                </a:cxn>
                <a:cxn ang="0">
                  <a:pos x="44" y="2"/>
                </a:cxn>
                <a:cxn ang="0">
                  <a:pos x="28" y="2"/>
                </a:cxn>
                <a:cxn ang="0">
                  <a:pos x="16" y="2"/>
                </a:cxn>
                <a:cxn ang="0">
                  <a:pos x="6" y="1"/>
                </a:cxn>
                <a:cxn ang="0">
                  <a:pos x="2" y="1"/>
                </a:cxn>
                <a:cxn ang="0">
                  <a:pos x="0" y="1"/>
                </a:cxn>
                <a:cxn ang="0">
                  <a:pos x="4" y="1"/>
                </a:cxn>
                <a:cxn ang="0">
                  <a:pos x="10" y="1"/>
                </a:cxn>
                <a:cxn ang="0">
                  <a:pos x="21" y="1"/>
                </a:cxn>
                <a:cxn ang="0">
                  <a:pos x="34" y="1"/>
                </a:cxn>
                <a:cxn ang="0">
                  <a:pos x="50" y="1"/>
                </a:cxn>
                <a:cxn ang="0">
                  <a:pos x="69" y="0"/>
                </a:cxn>
                <a:cxn ang="0">
                  <a:pos x="90" y="0"/>
                </a:cxn>
                <a:cxn ang="0">
                  <a:pos x="114" y="0"/>
                </a:cxn>
                <a:cxn ang="0">
                  <a:pos x="139" y="0"/>
                </a:cxn>
                <a:cxn ang="0">
                  <a:pos x="166" y="0"/>
                </a:cxn>
                <a:cxn ang="0">
                  <a:pos x="193" y="0"/>
                </a:cxn>
                <a:cxn ang="0">
                  <a:pos x="220" y="0"/>
                </a:cxn>
                <a:cxn ang="0">
                  <a:pos x="263" y="0"/>
                </a:cxn>
              </a:cxnLst>
              <a:rect l="0" t="0" r="r" b="b"/>
              <a:pathLst>
                <a:path w="450" h="2">
                  <a:moveTo>
                    <a:pt x="263" y="0"/>
                  </a:moveTo>
                  <a:lnTo>
                    <a:pt x="290" y="0"/>
                  </a:lnTo>
                  <a:lnTo>
                    <a:pt x="316" y="0"/>
                  </a:lnTo>
                  <a:lnTo>
                    <a:pt x="340" y="0"/>
                  </a:lnTo>
                  <a:lnTo>
                    <a:pt x="363" y="0"/>
                  </a:lnTo>
                  <a:lnTo>
                    <a:pt x="384" y="0"/>
                  </a:lnTo>
                  <a:lnTo>
                    <a:pt x="403" y="0"/>
                  </a:lnTo>
                  <a:lnTo>
                    <a:pt x="419" y="0"/>
                  </a:lnTo>
                  <a:lnTo>
                    <a:pt x="431" y="0"/>
                  </a:lnTo>
                  <a:lnTo>
                    <a:pt x="441" y="1"/>
                  </a:lnTo>
                  <a:lnTo>
                    <a:pt x="447" y="1"/>
                  </a:lnTo>
                  <a:lnTo>
                    <a:pt x="450" y="1"/>
                  </a:lnTo>
                  <a:lnTo>
                    <a:pt x="448" y="1"/>
                  </a:lnTo>
                  <a:lnTo>
                    <a:pt x="443" y="1"/>
                  </a:lnTo>
                  <a:lnTo>
                    <a:pt x="433" y="1"/>
                  </a:lnTo>
                  <a:lnTo>
                    <a:pt x="420" y="1"/>
                  </a:lnTo>
                  <a:lnTo>
                    <a:pt x="404" y="1"/>
                  </a:lnTo>
                  <a:lnTo>
                    <a:pt x="385" y="2"/>
                  </a:lnTo>
                  <a:lnTo>
                    <a:pt x="364" y="2"/>
                  </a:lnTo>
                  <a:lnTo>
                    <a:pt x="340" y="2"/>
                  </a:lnTo>
                  <a:lnTo>
                    <a:pt x="315" y="2"/>
                  </a:lnTo>
                  <a:lnTo>
                    <a:pt x="288" y="2"/>
                  </a:lnTo>
                  <a:lnTo>
                    <a:pt x="260" y="2"/>
                  </a:lnTo>
                  <a:lnTo>
                    <a:pt x="232" y="2"/>
                  </a:lnTo>
                  <a:lnTo>
                    <a:pt x="187" y="2"/>
                  </a:lnTo>
                  <a:lnTo>
                    <a:pt x="159" y="2"/>
                  </a:lnTo>
                  <a:lnTo>
                    <a:pt x="132" y="2"/>
                  </a:lnTo>
                  <a:lnTo>
                    <a:pt x="107" y="2"/>
                  </a:lnTo>
                  <a:lnTo>
                    <a:pt x="83" y="2"/>
                  </a:lnTo>
                  <a:lnTo>
                    <a:pt x="62" y="2"/>
                  </a:lnTo>
                  <a:lnTo>
                    <a:pt x="44" y="2"/>
                  </a:lnTo>
                  <a:lnTo>
                    <a:pt x="28" y="2"/>
                  </a:lnTo>
                  <a:lnTo>
                    <a:pt x="16" y="2"/>
                  </a:lnTo>
                  <a:lnTo>
                    <a:pt x="6" y="1"/>
                  </a:lnTo>
                  <a:lnTo>
                    <a:pt x="2" y="1"/>
                  </a:lnTo>
                  <a:lnTo>
                    <a:pt x="0" y="1"/>
                  </a:lnTo>
                  <a:lnTo>
                    <a:pt x="4" y="1"/>
                  </a:lnTo>
                  <a:lnTo>
                    <a:pt x="10" y="1"/>
                  </a:lnTo>
                  <a:lnTo>
                    <a:pt x="21" y="1"/>
                  </a:lnTo>
                  <a:lnTo>
                    <a:pt x="34" y="1"/>
                  </a:lnTo>
                  <a:lnTo>
                    <a:pt x="50" y="1"/>
                  </a:lnTo>
                  <a:lnTo>
                    <a:pt x="69" y="0"/>
                  </a:lnTo>
                  <a:lnTo>
                    <a:pt x="90" y="0"/>
                  </a:lnTo>
                  <a:lnTo>
                    <a:pt x="114" y="0"/>
                  </a:lnTo>
                  <a:lnTo>
                    <a:pt x="139" y="0"/>
                  </a:lnTo>
                  <a:lnTo>
                    <a:pt x="166" y="0"/>
                  </a:lnTo>
                  <a:lnTo>
                    <a:pt x="193" y="0"/>
                  </a:lnTo>
                  <a:lnTo>
                    <a:pt x="220" y="0"/>
                  </a:lnTo>
                  <a:lnTo>
                    <a:pt x="263" y="0"/>
                  </a:lnTo>
                  <a:close/>
                </a:path>
              </a:pathLst>
            </a:custGeom>
            <a:noFill/>
            <a:ln w="12700">
              <a:solidFill>
                <a:srgbClr val="000000"/>
              </a:solidFill>
              <a:prstDash val="solid"/>
              <a:round/>
              <a:headEnd/>
              <a:tailEnd/>
            </a:ln>
          </p:spPr>
          <p:txBody>
            <a:bodyPr/>
            <a:lstStyle/>
            <a:p>
              <a:endParaRPr lang="en-US"/>
            </a:p>
          </p:txBody>
        </p:sp>
        <p:sp>
          <p:nvSpPr>
            <p:cNvPr id="1551413" name="Line 53"/>
            <p:cNvSpPr>
              <a:spLocks noChangeShapeType="1"/>
            </p:cNvSpPr>
            <p:nvPr/>
          </p:nvSpPr>
          <p:spPr bwMode="auto">
            <a:xfrm flipH="1" flipV="1">
              <a:off x="1891" y="1005"/>
              <a:ext cx="23" cy="1816"/>
            </a:xfrm>
            <a:prstGeom prst="line">
              <a:avLst/>
            </a:prstGeom>
            <a:noFill/>
            <a:ln w="12700">
              <a:solidFill>
                <a:srgbClr val="000000"/>
              </a:solidFill>
              <a:round/>
              <a:headEnd/>
              <a:tailEnd/>
            </a:ln>
          </p:spPr>
          <p:txBody>
            <a:bodyPr/>
            <a:lstStyle/>
            <a:p>
              <a:endParaRPr lang="en-US"/>
            </a:p>
          </p:txBody>
        </p:sp>
        <p:sp>
          <p:nvSpPr>
            <p:cNvPr id="1551414" name="Line 54"/>
            <p:cNvSpPr>
              <a:spLocks noChangeShapeType="1"/>
            </p:cNvSpPr>
            <p:nvPr/>
          </p:nvSpPr>
          <p:spPr bwMode="auto">
            <a:xfrm flipH="1" flipV="1">
              <a:off x="1441" y="1005"/>
              <a:ext cx="29" cy="1832"/>
            </a:xfrm>
            <a:prstGeom prst="line">
              <a:avLst/>
            </a:prstGeom>
            <a:noFill/>
            <a:ln w="12700">
              <a:solidFill>
                <a:srgbClr val="000000"/>
              </a:solidFill>
              <a:round/>
              <a:headEnd/>
              <a:tailEnd/>
            </a:ln>
          </p:spPr>
          <p:txBody>
            <a:bodyPr/>
            <a:lstStyle/>
            <a:p>
              <a:endParaRPr lang="en-US"/>
            </a:p>
          </p:txBody>
        </p:sp>
        <p:sp>
          <p:nvSpPr>
            <p:cNvPr id="1551415" name="Freeform 55"/>
            <p:cNvSpPr>
              <a:spLocks/>
            </p:cNvSpPr>
            <p:nvPr/>
          </p:nvSpPr>
          <p:spPr bwMode="auto">
            <a:xfrm>
              <a:off x="2334" y="1102"/>
              <a:ext cx="16" cy="1727"/>
            </a:xfrm>
            <a:custGeom>
              <a:avLst/>
              <a:gdLst/>
              <a:ahLst/>
              <a:cxnLst>
                <a:cxn ang="0">
                  <a:pos x="16" y="1719"/>
                </a:cxn>
                <a:cxn ang="0">
                  <a:pos x="16" y="1727"/>
                </a:cxn>
                <a:cxn ang="0">
                  <a:pos x="0" y="1"/>
                </a:cxn>
                <a:cxn ang="0">
                  <a:pos x="1" y="0"/>
                </a:cxn>
                <a:cxn ang="0">
                  <a:pos x="16" y="1719"/>
                </a:cxn>
              </a:cxnLst>
              <a:rect l="0" t="0" r="r" b="b"/>
              <a:pathLst>
                <a:path w="16" h="1727">
                  <a:moveTo>
                    <a:pt x="16" y="1719"/>
                  </a:moveTo>
                  <a:lnTo>
                    <a:pt x="16" y="1727"/>
                  </a:lnTo>
                  <a:lnTo>
                    <a:pt x="0" y="1"/>
                  </a:lnTo>
                  <a:lnTo>
                    <a:pt x="1" y="0"/>
                  </a:lnTo>
                  <a:lnTo>
                    <a:pt x="16" y="1719"/>
                  </a:lnTo>
                  <a:close/>
                </a:path>
              </a:pathLst>
            </a:custGeom>
            <a:solidFill>
              <a:srgbClr val="1C388D"/>
            </a:solidFill>
            <a:ln w="9525">
              <a:noFill/>
              <a:round/>
              <a:headEnd/>
              <a:tailEnd/>
            </a:ln>
          </p:spPr>
          <p:txBody>
            <a:bodyPr/>
            <a:lstStyle/>
            <a:p>
              <a:endParaRPr lang="en-US"/>
            </a:p>
          </p:txBody>
        </p:sp>
        <p:sp>
          <p:nvSpPr>
            <p:cNvPr id="1551416" name="Freeform 56"/>
            <p:cNvSpPr>
              <a:spLocks/>
            </p:cNvSpPr>
            <p:nvPr/>
          </p:nvSpPr>
          <p:spPr bwMode="auto">
            <a:xfrm>
              <a:off x="2329" y="1103"/>
              <a:ext cx="21" cy="1731"/>
            </a:xfrm>
            <a:custGeom>
              <a:avLst/>
              <a:gdLst/>
              <a:ahLst/>
              <a:cxnLst>
                <a:cxn ang="0">
                  <a:pos x="21" y="1726"/>
                </a:cxn>
                <a:cxn ang="0">
                  <a:pos x="17" y="1731"/>
                </a:cxn>
                <a:cxn ang="0">
                  <a:pos x="0" y="0"/>
                </a:cxn>
                <a:cxn ang="0">
                  <a:pos x="5" y="0"/>
                </a:cxn>
                <a:cxn ang="0">
                  <a:pos x="21" y="1726"/>
                </a:cxn>
              </a:cxnLst>
              <a:rect l="0" t="0" r="r" b="b"/>
              <a:pathLst>
                <a:path w="21" h="1731">
                  <a:moveTo>
                    <a:pt x="21" y="1726"/>
                  </a:moveTo>
                  <a:lnTo>
                    <a:pt x="17" y="1731"/>
                  </a:lnTo>
                  <a:lnTo>
                    <a:pt x="0" y="0"/>
                  </a:lnTo>
                  <a:lnTo>
                    <a:pt x="5" y="0"/>
                  </a:lnTo>
                  <a:lnTo>
                    <a:pt x="21" y="1726"/>
                  </a:lnTo>
                  <a:close/>
                </a:path>
              </a:pathLst>
            </a:custGeom>
            <a:solidFill>
              <a:srgbClr val="1E3B94"/>
            </a:solidFill>
            <a:ln w="9525">
              <a:noFill/>
              <a:round/>
              <a:headEnd/>
              <a:tailEnd/>
            </a:ln>
          </p:spPr>
          <p:txBody>
            <a:bodyPr/>
            <a:lstStyle/>
            <a:p>
              <a:endParaRPr lang="en-US"/>
            </a:p>
          </p:txBody>
        </p:sp>
        <p:sp>
          <p:nvSpPr>
            <p:cNvPr id="1551417" name="Freeform 57"/>
            <p:cNvSpPr>
              <a:spLocks/>
            </p:cNvSpPr>
            <p:nvPr/>
          </p:nvSpPr>
          <p:spPr bwMode="auto">
            <a:xfrm>
              <a:off x="2321" y="1103"/>
              <a:ext cx="25" cy="1736"/>
            </a:xfrm>
            <a:custGeom>
              <a:avLst/>
              <a:gdLst/>
              <a:ahLst/>
              <a:cxnLst>
                <a:cxn ang="0">
                  <a:pos x="25" y="1731"/>
                </a:cxn>
                <a:cxn ang="0">
                  <a:pos x="16" y="1736"/>
                </a:cxn>
                <a:cxn ang="0">
                  <a:pos x="0" y="1"/>
                </a:cxn>
                <a:cxn ang="0">
                  <a:pos x="8" y="0"/>
                </a:cxn>
                <a:cxn ang="0">
                  <a:pos x="25" y="1731"/>
                </a:cxn>
              </a:cxnLst>
              <a:rect l="0" t="0" r="r" b="b"/>
              <a:pathLst>
                <a:path w="25" h="1736">
                  <a:moveTo>
                    <a:pt x="25" y="1731"/>
                  </a:moveTo>
                  <a:lnTo>
                    <a:pt x="16" y="1736"/>
                  </a:lnTo>
                  <a:lnTo>
                    <a:pt x="0" y="1"/>
                  </a:lnTo>
                  <a:lnTo>
                    <a:pt x="8" y="0"/>
                  </a:lnTo>
                  <a:lnTo>
                    <a:pt x="25" y="1731"/>
                  </a:lnTo>
                  <a:close/>
                </a:path>
              </a:pathLst>
            </a:custGeom>
            <a:solidFill>
              <a:srgbClr val="1F3E9A"/>
            </a:solidFill>
            <a:ln w="9525">
              <a:noFill/>
              <a:round/>
              <a:headEnd/>
              <a:tailEnd/>
            </a:ln>
          </p:spPr>
          <p:txBody>
            <a:bodyPr/>
            <a:lstStyle/>
            <a:p>
              <a:endParaRPr lang="en-US"/>
            </a:p>
          </p:txBody>
        </p:sp>
        <p:sp>
          <p:nvSpPr>
            <p:cNvPr id="1551418" name="Freeform 58"/>
            <p:cNvSpPr>
              <a:spLocks/>
            </p:cNvSpPr>
            <p:nvPr/>
          </p:nvSpPr>
          <p:spPr bwMode="auto">
            <a:xfrm>
              <a:off x="2309" y="1104"/>
              <a:ext cx="28" cy="1740"/>
            </a:xfrm>
            <a:custGeom>
              <a:avLst/>
              <a:gdLst/>
              <a:ahLst/>
              <a:cxnLst>
                <a:cxn ang="0">
                  <a:pos x="28" y="1735"/>
                </a:cxn>
                <a:cxn ang="0">
                  <a:pos x="17" y="1740"/>
                </a:cxn>
                <a:cxn ang="0">
                  <a:pos x="0" y="0"/>
                </a:cxn>
                <a:cxn ang="0">
                  <a:pos x="12" y="0"/>
                </a:cxn>
                <a:cxn ang="0">
                  <a:pos x="28" y="1735"/>
                </a:cxn>
              </a:cxnLst>
              <a:rect l="0" t="0" r="r" b="b"/>
              <a:pathLst>
                <a:path w="28" h="1740">
                  <a:moveTo>
                    <a:pt x="28" y="1735"/>
                  </a:moveTo>
                  <a:lnTo>
                    <a:pt x="17" y="1740"/>
                  </a:lnTo>
                  <a:lnTo>
                    <a:pt x="0" y="0"/>
                  </a:lnTo>
                  <a:lnTo>
                    <a:pt x="12" y="0"/>
                  </a:lnTo>
                  <a:lnTo>
                    <a:pt x="28" y="1735"/>
                  </a:lnTo>
                  <a:close/>
                </a:path>
              </a:pathLst>
            </a:custGeom>
            <a:solidFill>
              <a:srgbClr val="2040A1"/>
            </a:solidFill>
            <a:ln w="9525">
              <a:noFill/>
              <a:round/>
              <a:headEnd/>
              <a:tailEnd/>
            </a:ln>
          </p:spPr>
          <p:txBody>
            <a:bodyPr/>
            <a:lstStyle/>
            <a:p>
              <a:endParaRPr lang="en-US"/>
            </a:p>
          </p:txBody>
        </p:sp>
        <p:sp>
          <p:nvSpPr>
            <p:cNvPr id="1551419" name="Freeform 59"/>
            <p:cNvSpPr>
              <a:spLocks/>
            </p:cNvSpPr>
            <p:nvPr/>
          </p:nvSpPr>
          <p:spPr bwMode="auto">
            <a:xfrm>
              <a:off x="2295" y="1104"/>
              <a:ext cx="31" cy="1745"/>
            </a:xfrm>
            <a:custGeom>
              <a:avLst/>
              <a:gdLst/>
              <a:ahLst/>
              <a:cxnLst>
                <a:cxn ang="0">
                  <a:pos x="31" y="1740"/>
                </a:cxn>
                <a:cxn ang="0">
                  <a:pos x="16" y="1745"/>
                </a:cxn>
                <a:cxn ang="0">
                  <a:pos x="0" y="1"/>
                </a:cxn>
                <a:cxn ang="0">
                  <a:pos x="14" y="0"/>
                </a:cxn>
                <a:cxn ang="0">
                  <a:pos x="31" y="1740"/>
                </a:cxn>
              </a:cxnLst>
              <a:rect l="0" t="0" r="r" b="b"/>
              <a:pathLst>
                <a:path w="31" h="1745">
                  <a:moveTo>
                    <a:pt x="31" y="1740"/>
                  </a:moveTo>
                  <a:lnTo>
                    <a:pt x="16" y="1745"/>
                  </a:lnTo>
                  <a:lnTo>
                    <a:pt x="0" y="1"/>
                  </a:lnTo>
                  <a:lnTo>
                    <a:pt x="14" y="0"/>
                  </a:lnTo>
                  <a:lnTo>
                    <a:pt x="31" y="1740"/>
                  </a:lnTo>
                  <a:close/>
                </a:path>
              </a:pathLst>
            </a:custGeom>
            <a:solidFill>
              <a:srgbClr val="2243A8"/>
            </a:solidFill>
            <a:ln w="9525">
              <a:noFill/>
              <a:round/>
              <a:headEnd/>
              <a:tailEnd/>
            </a:ln>
          </p:spPr>
          <p:txBody>
            <a:bodyPr/>
            <a:lstStyle/>
            <a:p>
              <a:endParaRPr lang="en-US"/>
            </a:p>
          </p:txBody>
        </p:sp>
        <p:sp>
          <p:nvSpPr>
            <p:cNvPr id="1551420" name="Freeform 60"/>
            <p:cNvSpPr>
              <a:spLocks/>
            </p:cNvSpPr>
            <p:nvPr/>
          </p:nvSpPr>
          <p:spPr bwMode="auto">
            <a:xfrm>
              <a:off x="2277" y="1105"/>
              <a:ext cx="34" cy="1748"/>
            </a:xfrm>
            <a:custGeom>
              <a:avLst/>
              <a:gdLst/>
              <a:ahLst/>
              <a:cxnLst>
                <a:cxn ang="0">
                  <a:pos x="34" y="1744"/>
                </a:cxn>
                <a:cxn ang="0">
                  <a:pos x="17" y="1748"/>
                </a:cxn>
                <a:cxn ang="0">
                  <a:pos x="0" y="0"/>
                </a:cxn>
                <a:cxn ang="0">
                  <a:pos x="18" y="0"/>
                </a:cxn>
                <a:cxn ang="0">
                  <a:pos x="34" y="1744"/>
                </a:cxn>
              </a:cxnLst>
              <a:rect l="0" t="0" r="r" b="b"/>
              <a:pathLst>
                <a:path w="34" h="1748">
                  <a:moveTo>
                    <a:pt x="34" y="1744"/>
                  </a:moveTo>
                  <a:lnTo>
                    <a:pt x="17" y="1748"/>
                  </a:lnTo>
                  <a:lnTo>
                    <a:pt x="0" y="0"/>
                  </a:lnTo>
                  <a:lnTo>
                    <a:pt x="18" y="0"/>
                  </a:lnTo>
                  <a:lnTo>
                    <a:pt x="34" y="1744"/>
                  </a:lnTo>
                  <a:close/>
                </a:path>
              </a:pathLst>
            </a:custGeom>
            <a:solidFill>
              <a:srgbClr val="2346AE"/>
            </a:solidFill>
            <a:ln w="9525">
              <a:noFill/>
              <a:round/>
              <a:headEnd/>
              <a:tailEnd/>
            </a:ln>
          </p:spPr>
          <p:txBody>
            <a:bodyPr/>
            <a:lstStyle/>
            <a:p>
              <a:endParaRPr lang="en-US"/>
            </a:p>
          </p:txBody>
        </p:sp>
        <p:sp>
          <p:nvSpPr>
            <p:cNvPr id="1551421" name="Freeform 61"/>
            <p:cNvSpPr>
              <a:spLocks/>
            </p:cNvSpPr>
            <p:nvPr/>
          </p:nvSpPr>
          <p:spPr bwMode="auto">
            <a:xfrm>
              <a:off x="2257" y="1105"/>
              <a:ext cx="37" cy="1752"/>
            </a:xfrm>
            <a:custGeom>
              <a:avLst/>
              <a:gdLst/>
              <a:ahLst/>
              <a:cxnLst>
                <a:cxn ang="0">
                  <a:pos x="37" y="1748"/>
                </a:cxn>
                <a:cxn ang="0">
                  <a:pos x="17" y="1752"/>
                </a:cxn>
                <a:cxn ang="0">
                  <a:pos x="0" y="1"/>
                </a:cxn>
                <a:cxn ang="0">
                  <a:pos x="20" y="0"/>
                </a:cxn>
                <a:cxn ang="0">
                  <a:pos x="37" y="1748"/>
                </a:cxn>
              </a:cxnLst>
              <a:rect l="0" t="0" r="r" b="b"/>
              <a:pathLst>
                <a:path w="37" h="1752">
                  <a:moveTo>
                    <a:pt x="37" y="1748"/>
                  </a:moveTo>
                  <a:lnTo>
                    <a:pt x="17" y="1752"/>
                  </a:lnTo>
                  <a:lnTo>
                    <a:pt x="0" y="1"/>
                  </a:lnTo>
                  <a:lnTo>
                    <a:pt x="20" y="0"/>
                  </a:lnTo>
                  <a:lnTo>
                    <a:pt x="37" y="1748"/>
                  </a:lnTo>
                  <a:close/>
                </a:path>
              </a:pathLst>
            </a:custGeom>
            <a:solidFill>
              <a:srgbClr val="2448B5"/>
            </a:solidFill>
            <a:ln w="9525">
              <a:noFill/>
              <a:round/>
              <a:headEnd/>
              <a:tailEnd/>
            </a:ln>
          </p:spPr>
          <p:txBody>
            <a:bodyPr/>
            <a:lstStyle/>
            <a:p>
              <a:endParaRPr lang="en-US"/>
            </a:p>
          </p:txBody>
        </p:sp>
        <p:sp>
          <p:nvSpPr>
            <p:cNvPr id="1551422" name="Freeform 62"/>
            <p:cNvSpPr>
              <a:spLocks/>
            </p:cNvSpPr>
            <p:nvPr/>
          </p:nvSpPr>
          <p:spPr bwMode="auto">
            <a:xfrm>
              <a:off x="2234" y="1106"/>
              <a:ext cx="40" cy="1754"/>
            </a:xfrm>
            <a:custGeom>
              <a:avLst/>
              <a:gdLst/>
              <a:ahLst/>
              <a:cxnLst>
                <a:cxn ang="0">
                  <a:pos x="40" y="1751"/>
                </a:cxn>
                <a:cxn ang="0">
                  <a:pos x="17" y="1754"/>
                </a:cxn>
                <a:cxn ang="0">
                  <a:pos x="0" y="0"/>
                </a:cxn>
                <a:cxn ang="0">
                  <a:pos x="23" y="0"/>
                </a:cxn>
                <a:cxn ang="0">
                  <a:pos x="40" y="1751"/>
                </a:cxn>
              </a:cxnLst>
              <a:rect l="0" t="0" r="r" b="b"/>
              <a:pathLst>
                <a:path w="40" h="1754">
                  <a:moveTo>
                    <a:pt x="40" y="1751"/>
                  </a:moveTo>
                  <a:lnTo>
                    <a:pt x="17" y="1754"/>
                  </a:lnTo>
                  <a:lnTo>
                    <a:pt x="0" y="0"/>
                  </a:lnTo>
                  <a:lnTo>
                    <a:pt x="23" y="0"/>
                  </a:lnTo>
                  <a:lnTo>
                    <a:pt x="40" y="1751"/>
                  </a:lnTo>
                  <a:close/>
                </a:path>
              </a:pathLst>
            </a:custGeom>
            <a:solidFill>
              <a:srgbClr val="264BBC"/>
            </a:solidFill>
            <a:ln w="9525">
              <a:noFill/>
              <a:round/>
              <a:headEnd/>
              <a:tailEnd/>
            </a:ln>
          </p:spPr>
          <p:txBody>
            <a:bodyPr/>
            <a:lstStyle/>
            <a:p>
              <a:endParaRPr lang="en-US"/>
            </a:p>
          </p:txBody>
        </p:sp>
        <p:sp>
          <p:nvSpPr>
            <p:cNvPr id="1551423" name="Freeform 63"/>
            <p:cNvSpPr>
              <a:spLocks/>
            </p:cNvSpPr>
            <p:nvPr/>
          </p:nvSpPr>
          <p:spPr bwMode="auto">
            <a:xfrm>
              <a:off x="2209" y="1106"/>
              <a:ext cx="42" cy="1758"/>
            </a:xfrm>
            <a:custGeom>
              <a:avLst/>
              <a:gdLst/>
              <a:ahLst/>
              <a:cxnLst>
                <a:cxn ang="0">
                  <a:pos x="42" y="1754"/>
                </a:cxn>
                <a:cxn ang="0">
                  <a:pos x="18" y="1758"/>
                </a:cxn>
                <a:cxn ang="0">
                  <a:pos x="0" y="0"/>
                </a:cxn>
                <a:cxn ang="0">
                  <a:pos x="25" y="0"/>
                </a:cxn>
                <a:cxn ang="0">
                  <a:pos x="42" y="1754"/>
                </a:cxn>
              </a:cxnLst>
              <a:rect l="0" t="0" r="r" b="b"/>
              <a:pathLst>
                <a:path w="42" h="1758">
                  <a:moveTo>
                    <a:pt x="42" y="1754"/>
                  </a:moveTo>
                  <a:lnTo>
                    <a:pt x="18" y="1758"/>
                  </a:lnTo>
                  <a:lnTo>
                    <a:pt x="0" y="0"/>
                  </a:lnTo>
                  <a:lnTo>
                    <a:pt x="25" y="0"/>
                  </a:lnTo>
                  <a:lnTo>
                    <a:pt x="42" y="1754"/>
                  </a:lnTo>
                  <a:close/>
                </a:path>
              </a:pathLst>
            </a:custGeom>
            <a:solidFill>
              <a:srgbClr val="274EC3"/>
            </a:solidFill>
            <a:ln w="9525">
              <a:noFill/>
              <a:round/>
              <a:headEnd/>
              <a:tailEnd/>
            </a:ln>
          </p:spPr>
          <p:txBody>
            <a:bodyPr/>
            <a:lstStyle/>
            <a:p>
              <a:endParaRPr lang="en-US"/>
            </a:p>
          </p:txBody>
        </p:sp>
        <p:sp>
          <p:nvSpPr>
            <p:cNvPr id="1551424" name="Freeform 64"/>
            <p:cNvSpPr>
              <a:spLocks/>
            </p:cNvSpPr>
            <p:nvPr/>
          </p:nvSpPr>
          <p:spPr bwMode="auto">
            <a:xfrm>
              <a:off x="2183" y="1106"/>
              <a:ext cx="44" cy="1760"/>
            </a:xfrm>
            <a:custGeom>
              <a:avLst/>
              <a:gdLst/>
              <a:ahLst/>
              <a:cxnLst>
                <a:cxn ang="0">
                  <a:pos x="44" y="1758"/>
                </a:cxn>
                <a:cxn ang="0">
                  <a:pos x="18" y="1760"/>
                </a:cxn>
                <a:cxn ang="0">
                  <a:pos x="0" y="1"/>
                </a:cxn>
                <a:cxn ang="0">
                  <a:pos x="26" y="0"/>
                </a:cxn>
                <a:cxn ang="0">
                  <a:pos x="44" y="1758"/>
                </a:cxn>
              </a:cxnLst>
              <a:rect l="0" t="0" r="r" b="b"/>
              <a:pathLst>
                <a:path w="44" h="1760">
                  <a:moveTo>
                    <a:pt x="44" y="1758"/>
                  </a:moveTo>
                  <a:lnTo>
                    <a:pt x="18" y="1760"/>
                  </a:lnTo>
                  <a:lnTo>
                    <a:pt x="0" y="1"/>
                  </a:lnTo>
                  <a:lnTo>
                    <a:pt x="26" y="0"/>
                  </a:lnTo>
                  <a:lnTo>
                    <a:pt x="44" y="1758"/>
                  </a:lnTo>
                  <a:close/>
                </a:path>
              </a:pathLst>
            </a:custGeom>
            <a:solidFill>
              <a:srgbClr val="2851C9"/>
            </a:solidFill>
            <a:ln w="9525">
              <a:noFill/>
              <a:round/>
              <a:headEnd/>
              <a:tailEnd/>
            </a:ln>
          </p:spPr>
          <p:txBody>
            <a:bodyPr/>
            <a:lstStyle/>
            <a:p>
              <a:endParaRPr lang="en-US"/>
            </a:p>
          </p:txBody>
        </p:sp>
        <p:sp>
          <p:nvSpPr>
            <p:cNvPr id="1551425" name="Freeform 65"/>
            <p:cNvSpPr>
              <a:spLocks/>
            </p:cNvSpPr>
            <p:nvPr/>
          </p:nvSpPr>
          <p:spPr bwMode="auto">
            <a:xfrm>
              <a:off x="2156" y="1107"/>
              <a:ext cx="45" cy="1761"/>
            </a:xfrm>
            <a:custGeom>
              <a:avLst/>
              <a:gdLst/>
              <a:ahLst/>
              <a:cxnLst>
                <a:cxn ang="0">
                  <a:pos x="45" y="1759"/>
                </a:cxn>
                <a:cxn ang="0">
                  <a:pos x="18" y="1761"/>
                </a:cxn>
                <a:cxn ang="0">
                  <a:pos x="0" y="0"/>
                </a:cxn>
                <a:cxn ang="0">
                  <a:pos x="27" y="0"/>
                </a:cxn>
                <a:cxn ang="0">
                  <a:pos x="45" y="1759"/>
                </a:cxn>
              </a:cxnLst>
              <a:rect l="0" t="0" r="r" b="b"/>
              <a:pathLst>
                <a:path w="45" h="1761">
                  <a:moveTo>
                    <a:pt x="45" y="1759"/>
                  </a:moveTo>
                  <a:lnTo>
                    <a:pt x="18" y="1761"/>
                  </a:lnTo>
                  <a:lnTo>
                    <a:pt x="0" y="0"/>
                  </a:lnTo>
                  <a:lnTo>
                    <a:pt x="27" y="0"/>
                  </a:lnTo>
                  <a:lnTo>
                    <a:pt x="45" y="1759"/>
                  </a:lnTo>
                  <a:close/>
                </a:path>
              </a:pathLst>
            </a:custGeom>
            <a:solidFill>
              <a:srgbClr val="2A53D0"/>
            </a:solidFill>
            <a:ln w="9525">
              <a:noFill/>
              <a:round/>
              <a:headEnd/>
              <a:tailEnd/>
            </a:ln>
          </p:spPr>
          <p:txBody>
            <a:bodyPr/>
            <a:lstStyle/>
            <a:p>
              <a:endParaRPr lang="en-US"/>
            </a:p>
          </p:txBody>
        </p:sp>
        <p:sp>
          <p:nvSpPr>
            <p:cNvPr id="1551426" name="Freeform 66"/>
            <p:cNvSpPr>
              <a:spLocks/>
            </p:cNvSpPr>
            <p:nvPr/>
          </p:nvSpPr>
          <p:spPr bwMode="auto">
            <a:xfrm>
              <a:off x="2128" y="1107"/>
              <a:ext cx="46" cy="1762"/>
            </a:xfrm>
            <a:custGeom>
              <a:avLst/>
              <a:gdLst/>
              <a:ahLst/>
              <a:cxnLst>
                <a:cxn ang="0">
                  <a:pos x="46" y="1761"/>
                </a:cxn>
                <a:cxn ang="0">
                  <a:pos x="18" y="1762"/>
                </a:cxn>
                <a:cxn ang="0">
                  <a:pos x="0" y="0"/>
                </a:cxn>
                <a:cxn ang="0">
                  <a:pos x="28" y="0"/>
                </a:cxn>
                <a:cxn ang="0">
                  <a:pos x="46" y="1761"/>
                </a:cxn>
              </a:cxnLst>
              <a:rect l="0" t="0" r="r" b="b"/>
              <a:pathLst>
                <a:path w="46" h="1762">
                  <a:moveTo>
                    <a:pt x="46" y="1761"/>
                  </a:moveTo>
                  <a:lnTo>
                    <a:pt x="18" y="1762"/>
                  </a:lnTo>
                  <a:lnTo>
                    <a:pt x="0" y="0"/>
                  </a:lnTo>
                  <a:lnTo>
                    <a:pt x="28" y="0"/>
                  </a:lnTo>
                  <a:lnTo>
                    <a:pt x="46" y="1761"/>
                  </a:lnTo>
                  <a:close/>
                </a:path>
              </a:pathLst>
            </a:custGeom>
            <a:solidFill>
              <a:srgbClr val="2B56D7"/>
            </a:solidFill>
            <a:ln w="9525">
              <a:noFill/>
              <a:round/>
              <a:headEnd/>
              <a:tailEnd/>
            </a:ln>
          </p:spPr>
          <p:txBody>
            <a:bodyPr/>
            <a:lstStyle/>
            <a:p>
              <a:endParaRPr lang="en-US"/>
            </a:p>
          </p:txBody>
        </p:sp>
        <p:sp>
          <p:nvSpPr>
            <p:cNvPr id="1551427" name="Freeform 67"/>
            <p:cNvSpPr>
              <a:spLocks/>
            </p:cNvSpPr>
            <p:nvPr/>
          </p:nvSpPr>
          <p:spPr bwMode="auto">
            <a:xfrm>
              <a:off x="2083" y="1107"/>
              <a:ext cx="63" cy="1763"/>
            </a:xfrm>
            <a:custGeom>
              <a:avLst/>
              <a:gdLst/>
              <a:ahLst/>
              <a:cxnLst>
                <a:cxn ang="0">
                  <a:pos x="63" y="1762"/>
                </a:cxn>
                <a:cxn ang="0">
                  <a:pos x="19" y="1763"/>
                </a:cxn>
                <a:cxn ang="0">
                  <a:pos x="0" y="0"/>
                </a:cxn>
                <a:cxn ang="0">
                  <a:pos x="45" y="0"/>
                </a:cxn>
                <a:cxn ang="0">
                  <a:pos x="63" y="1762"/>
                </a:cxn>
              </a:cxnLst>
              <a:rect l="0" t="0" r="r" b="b"/>
              <a:pathLst>
                <a:path w="63" h="1763">
                  <a:moveTo>
                    <a:pt x="63" y="1762"/>
                  </a:moveTo>
                  <a:lnTo>
                    <a:pt x="19" y="1763"/>
                  </a:lnTo>
                  <a:lnTo>
                    <a:pt x="0" y="0"/>
                  </a:lnTo>
                  <a:lnTo>
                    <a:pt x="45" y="0"/>
                  </a:lnTo>
                  <a:lnTo>
                    <a:pt x="63" y="1762"/>
                  </a:lnTo>
                  <a:close/>
                </a:path>
              </a:pathLst>
            </a:custGeom>
            <a:solidFill>
              <a:srgbClr val="2C59DD"/>
            </a:solidFill>
            <a:ln w="9525">
              <a:noFill/>
              <a:round/>
              <a:headEnd/>
              <a:tailEnd/>
            </a:ln>
          </p:spPr>
          <p:txBody>
            <a:bodyPr/>
            <a:lstStyle/>
            <a:p>
              <a:endParaRPr lang="en-US"/>
            </a:p>
          </p:txBody>
        </p:sp>
        <p:sp>
          <p:nvSpPr>
            <p:cNvPr id="1551428" name="Freeform 68"/>
            <p:cNvSpPr>
              <a:spLocks/>
            </p:cNvSpPr>
            <p:nvPr/>
          </p:nvSpPr>
          <p:spPr bwMode="auto">
            <a:xfrm>
              <a:off x="2055" y="1107"/>
              <a:ext cx="47" cy="1763"/>
            </a:xfrm>
            <a:custGeom>
              <a:avLst/>
              <a:gdLst/>
              <a:ahLst/>
              <a:cxnLst>
                <a:cxn ang="0">
                  <a:pos x="47" y="1763"/>
                </a:cxn>
                <a:cxn ang="0">
                  <a:pos x="19" y="1763"/>
                </a:cxn>
                <a:cxn ang="0">
                  <a:pos x="0" y="0"/>
                </a:cxn>
                <a:cxn ang="0">
                  <a:pos x="28" y="0"/>
                </a:cxn>
                <a:cxn ang="0">
                  <a:pos x="47" y="1763"/>
                </a:cxn>
              </a:cxnLst>
              <a:rect l="0" t="0" r="r" b="b"/>
              <a:pathLst>
                <a:path w="47" h="1763">
                  <a:moveTo>
                    <a:pt x="47" y="1763"/>
                  </a:moveTo>
                  <a:lnTo>
                    <a:pt x="19" y="1763"/>
                  </a:lnTo>
                  <a:lnTo>
                    <a:pt x="0" y="0"/>
                  </a:lnTo>
                  <a:lnTo>
                    <a:pt x="28" y="0"/>
                  </a:lnTo>
                  <a:lnTo>
                    <a:pt x="47" y="1763"/>
                  </a:lnTo>
                  <a:close/>
                </a:path>
              </a:pathLst>
            </a:custGeom>
            <a:solidFill>
              <a:srgbClr val="2E5BE4"/>
            </a:solidFill>
            <a:ln w="9525">
              <a:noFill/>
              <a:round/>
              <a:headEnd/>
              <a:tailEnd/>
            </a:ln>
          </p:spPr>
          <p:txBody>
            <a:bodyPr/>
            <a:lstStyle/>
            <a:p>
              <a:endParaRPr lang="en-US"/>
            </a:p>
          </p:txBody>
        </p:sp>
        <p:sp>
          <p:nvSpPr>
            <p:cNvPr id="1551429" name="Freeform 69"/>
            <p:cNvSpPr>
              <a:spLocks/>
            </p:cNvSpPr>
            <p:nvPr/>
          </p:nvSpPr>
          <p:spPr bwMode="auto">
            <a:xfrm>
              <a:off x="2028" y="1107"/>
              <a:ext cx="46" cy="1763"/>
            </a:xfrm>
            <a:custGeom>
              <a:avLst/>
              <a:gdLst/>
              <a:ahLst/>
              <a:cxnLst>
                <a:cxn ang="0">
                  <a:pos x="46" y="1763"/>
                </a:cxn>
                <a:cxn ang="0">
                  <a:pos x="20" y="1762"/>
                </a:cxn>
                <a:cxn ang="0">
                  <a:pos x="0" y="0"/>
                </a:cxn>
                <a:cxn ang="0">
                  <a:pos x="27" y="0"/>
                </a:cxn>
                <a:cxn ang="0">
                  <a:pos x="46" y="1763"/>
                </a:cxn>
              </a:cxnLst>
              <a:rect l="0" t="0" r="r" b="b"/>
              <a:pathLst>
                <a:path w="46" h="1763">
                  <a:moveTo>
                    <a:pt x="46" y="1763"/>
                  </a:moveTo>
                  <a:lnTo>
                    <a:pt x="20" y="1762"/>
                  </a:lnTo>
                  <a:lnTo>
                    <a:pt x="0" y="0"/>
                  </a:lnTo>
                  <a:lnTo>
                    <a:pt x="27" y="0"/>
                  </a:lnTo>
                  <a:lnTo>
                    <a:pt x="46" y="1763"/>
                  </a:lnTo>
                  <a:close/>
                </a:path>
              </a:pathLst>
            </a:custGeom>
            <a:solidFill>
              <a:srgbClr val="2F5EEB"/>
            </a:solidFill>
            <a:ln w="9525">
              <a:noFill/>
              <a:round/>
              <a:headEnd/>
              <a:tailEnd/>
            </a:ln>
          </p:spPr>
          <p:txBody>
            <a:bodyPr/>
            <a:lstStyle/>
            <a:p>
              <a:endParaRPr lang="en-US"/>
            </a:p>
          </p:txBody>
        </p:sp>
        <p:sp>
          <p:nvSpPr>
            <p:cNvPr id="1551430" name="Freeform 70"/>
            <p:cNvSpPr>
              <a:spLocks/>
            </p:cNvSpPr>
            <p:nvPr/>
          </p:nvSpPr>
          <p:spPr bwMode="auto">
            <a:xfrm>
              <a:off x="2002" y="1107"/>
              <a:ext cx="46" cy="1762"/>
            </a:xfrm>
            <a:custGeom>
              <a:avLst/>
              <a:gdLst/>
              <a:ahLst/>
              <a:cxnLst>
                <a:cxn ang="0">
                  <a:pos x="46" y="1762"/>
                </a:cxn>
                <a:cxn ang="0">
                  <a:pos x="21" y="1760"/>
                </a:cxn>
                <a:cxn ang="0">
                  <a:pos x="0" y="0"/>
                </a:cxn>
                <a:cxn ang="0">
                  <a:pos x="26" y="0"/>
                </a:cxn>
                <a:cxn ang="0">
                  <a:pos x="46" y="1762"/>
                </a:cxn>
              </a:cxnLst>
              <a:rect l="0" t="0" r="r" b="b"/>
              <a:pathLst>
                <a:path w="46" h="1762">
                  <a:moveTo>
                    <a:pt x="46" y="1762"/>
                  </a:moveTo>
                  <a:lnTo>
                    <a:pt x="21" y="1760"/>
                  </a:lnTo>
                  <a:lnTo>
                    <a:pt x="0" y="0"/>
                  </a:lnTo>
                  <a:lnTo>
                    <a:pt x="26" y="0"/>
                  </a:lnTo>
                  <a:lnTo>
                    <a:pt x="46" y="1762"/>
                  </a:lnTo>
                  <a:close/>
                </a:path>
              </a:pathLst>
            </a:custGeom>
            <a:solidFill>
              <a:srgbClr val="3061F2"/>
            </a:solidFill>
            <a:ln w="9525">
              <a:noFill/>
              <a:round/>
              <a:headEnd/>
              <a:tailEnd/>
            </a:ln>
          </p:spPr>
          <p:txBody>
            <a:bodyPr/>
            <a:lstStyle/>
            <a:p>
              <a:endParaRPr lang="en-US"/>
            </a:p>
          </p:txBody>
        </p:sp>
        <p:sp>
          <p:nvSpPr>
            <p:cNvPr id="1551431" name="Freeform 71"/>
            <p:cNvSpPr>
              <a:spLocks/>
            </p:cNvSpPr>
            <p:nvPr/>
          </p:nvSpPr>
          <p:spPr bwMode="auto">
            <a:xfrm>
              <a:off x="1978" y="1107"/>
              <a:ext cx="45" cy="1760"/>
            </a:xfrm>
            <a:custGeom>
              <a:avLst/>
              <a:gdLst/>
              <a:ahLst/>
              <a:cxnLst>
                <a:cxn ang="0">
                  <a:pos x="45" y="1760"/>
                </a:cxn>
                <a:cxn ang="0">
                  <a:pos x="21" y="1758"/>
                </a:cxn>
                <a:cxn ang="0">
                  <a:pos x="0" y="0"/>
                </a:cxn>
                <a:cxn ang="0">
                  <a:pos x="24" y="0"/>
                </a:cxn>
                <a:cxn ang="0">
                  <a:pos x="45" y="1760"/>
                </a:cxn>
              </a:cxnLst>
              <a:rect l="0" t="0" r="r" b="b"/>
              <a:pathLst>
                <a:path w="45" h="1760">
                  <a:moveTo>
                    <a:pt x="45" y="1760"/>
                  </a:moveTo>
                  <a:lnTo>
                    <a:pt x="21" y="1758"/>
                  </a:lnTo>
                  <a:lnTo>
                    <a:pt x="0" y="0"/>
                  </a:lnTo>
                  <a:lnTo>
                    <a:pt x="24" y="0"/>
                  </a:lnTo>
                  <a:lnTo>
                    <a:pt x="45" y="1760"/>
                  </a:lnTo>
                  <a:close/>
                </a:path>
              </a:pathLst>
            </a:custGeom>
            <a:solidFill>
              <a:srgbClr val="3263F8"/>
            </a:solidFill>
            <a:ln w="9525">
              <a:noFill/>
              <a:round/>
              <a:headEnd/>
              <a:tailEnd/>
            </a:ln>
          </p:spPr>
          <p:txBody>
            <a:bodyPr/>
            <a:lstStyle/>
            <a:p>
              <a:endParaRPr lang="en-US"/>
            </a:p>
          </p:txBody>
        </p:sp>
        <p:sp>
          <p:nvSpPr>
            <p:cNvPr id="1551432" name="Freeform 72"/>
            <p:cNvSpPr>
              <a:spLocks/>
            </p:cNvSpPr>
            <p:nvPr/>
          </p:nvSpPr>
          <p:spPr bwMode="auto">
            <a:xfrm>
              <a:off x="1956" y="1106"/>
              <a:ext cx="43" cy="1759"/>
            </a:xfrm>
            <a:custGeom>
              <a:avLst/>
              <a:gdLst/>
              <a:ahLst/>
              <a:cxnLst>
                <a:cxn ang="0">
                  <a:pos x="43" y="1759"/>
                </a:cxn>
                <a:cxn ang="0">
                  <a:pos x="22" y="1756"/>
                </a:cxn>
                <a:cxn ang="0">
                  <a:pos x="0" y="0"/>
                </a:cxn>
                <a:cxn ang="0">
                  <a:pos x="22" y="1"/>
                </a:cxn>
                <a:cxn ang="0">
                  <a:pos x="43" y="1759"/>
                </a:cxn>
              </a:cxnLst>
              <a:rect l="0" t="0" r="r" b="b"/>
              <a:pathLst>
                <a:path w="43" h="1759">
                  <a:moveTo>
                    <a:pt x="43" y="1759"/>
                  </a:moveTo>
                  <a:lnTo>
                    <a:pt x="22" y="1756"/>
                  </a:lnTo>
                  <a:lnTo>
                    <a:pt x="0" y="0"/>
                  </a:lnTo>
                  <a:lnTo>
                    <a:pt x="22" y="1"/>
                  </a:lnTo>
                  <a:lnTo>
                    <a:pt x="43" y="1759"/>
                  </a:lnTo>
                  <a:close/>
                </a:path>
              </a:pathLst>
            </a:custGeom>
            <a:solidFill>
              <a:srgbClr val="3366FF"/>
            </a:solidFill>
            <a:ln w="9525">
              <a:noFill/>
              <a:round/>
              <a:headEnd/>
              <a:tailEnd/>
            </a:ln>
          </p:spPr>
          <p:txBody>
            <a:bodyPr/>
            <a:lstStyle/>
            <a:p>
              <a:endParaRPr lang="en-US"/>
            </a:p>
          </p:txBody>
        </p:sp>
        <p:sp>
          <p:nvSpPr>
            <p:cNvPr id="1551433" name="Freeform 73"/>
            <p:cNvSpPr>
              <a:spLocks/>
            </p:cNvSpPr>
            <p:nvPr/>
          </p:nvSpPr>
          <p:spPr bwMode="auto">
            <a:xfrm>
              <a:off x="1937" y="1106"/>
              <a:ext cx="41" cy="1756"/>
            </a:xfrm>
            <a:custGeom>
              <a:avLst/>
              <a:gdLst/>
              <a:ahLst/>
              <a:cxnLst>
                <a:cxn ang="0">
                  <a:pos x="41" y="1756"/>
                </a:cxn>
                <a:cxn ang="0">
                  <a:pos x="22" y="1753"/>
                </a:cxn>
                <a:cxn ang="0">
                  <a:pos x="0" y="0"/>
                </a:cxn>
                <a:cxn ang="0">
                  <a:pos x="19" y="0"/>
                </a:cxn>
                <a:cxn ang="0">
                  <a:pos x="41" y="1756"/>
                </a:cxn>
              </a:cxnLst>
              <a:rect l="0" t="0" r="r" b="b"/>
              <a:pathLst>
                <a:path w="41" h="1756">
                  <a:moveTo>
                    <a:pt x="41" y="1756"/>
                  </a:moveTo>
                  <a:lnTo>
                    <a:pt x="22" y="1753"/>
                  </a:lnTo>
                  <a:lnTo>
                    <a:pt x="0" y="0"/>
                  </a:lnTo>
                  <a:lnTo>
                    <a:pt x="19" y="0"/>
                  </a:lnTo>
                  <a:lnTo>
                    <a:pt x="41" y="1756"/>
                  </a:lnTo>
                  <a:close/>
                </a:path>
              </a:pathLst>
            </a:custGeom>
            <a:solidFill>
              <a:srgbClr val="3366FF"/>
            </a:solidFill>
            <a:ln w="9525">
              <a:noFill/>
              <a:round/>
              <a:headEnd/>
              <a:tailEnd/>
            </a:ln>
          </p:spPr>
          <p:txBody>
            <a:bodyPr/>
            <a:lstStyle/>
            <a:p>
              <a:endParaRPr lang="en-US"/>
            </a:p>
          </p:txBody>
        </p:sp>
        <p:sp>
          <p:nvSpPr>
            <p:cNvPr id="1551434" name="Freeform 74"/>
            <p:cNvSpPr>
              <a:spLocks/>
            </p:cNvSpPr>
            <p:nvPr/>
          </p:nvSpPr>
          <p:spPr bwMode="auto">
            <a:xfrm>
              <a:off x="1921" y="1106"/>
              <a:ext cx="38" cy="1753"/>
            </a:xfrm>
            <a:custGeom>
              <a:avLst/>
              <a:gdLst/>
              <a:ahLst/>
              <a:cxnLst>
                <a:cxn ang="0">
                  <a:pos x="38" y="1753"/>
                </a:cxn>
                <a:cxn ang="0">
                  <a:pos x="22" y="1749"/>
                </a:cxn>
                <a:cxn ang="0">
                  <a:pos x="0" y="0"/>
                </a:cxn>
                <a:cxn ang="0">
                  <a:pos x="16" y="0"/>
                </a:cxn>
                <a:cxn ang="0">
                  <a:pos x="38" y="1753"/>
                </a:cxn>
              </a:cxnLst>
              <a:rect l="0" t="0" r="r" b="b"/>
              <a:pathLst>
                <a:path w="38" h="1753">
                  <a:moveTo>
                    <a:pt x="38" y="1753"/>
                  </a:moveTo>
                  <a:lnTo>
                    <a:pt x="22" y="1749"/>
                  </a:lnTo>
                  <a:lnTo>
                    <a:pt x="0" y="0"/>
                  </a:lnTo>
                  <a:lnTo>
                    <a:pt x="16" y="0"/>
                  </a:lnTo>
                  <a:lnTo>
                    <a:pt x="38" y="1753"/>
                  </a:lnTo>
                  <a:close/>
                </a:path>
              </a:pathLst>
            </a:custGeom>
            <a:solidFill>
              <a:srgbClr val="3263F8"/>
            </a:solidFill>
            <a:ln w="9525">
              <a:noFill/>
              <a:round/>
              <a:headEnd/>
              <a:tailEnd/>
            </a:ln>
          </p:spPr>
          <p:txBody>
            <a:bodyPr/>
            <a:lstStyle/>
            <a:p>
              <a:endParaRPr lang="en-US"/>
            </a:p>
          </p:txBody>
        </p:sp>
        <p:sp>
          <p:nvSpPr>
            <p:cNvPr id="1551435" name="Freeform 75"/>
            <p:cNvSpPr>
              <a:spLocks/>
            </p:cNvSpPr>
            <p:nvPr/>
          </p:nvSpPr>
          <p:spPr bwMode="auto">
            <a:xfrm>
              <a:off x="1907" y="1105"/>
              <a:ext cx="36" cy="1750"/>
            </a:xfrm>
            <a:custGeom>
              <a:avLst/>
              <a:gdLst/>
              <a:ahLst/>
              <a:cxnLst>
                <a:cxn ang="0">
                  <a:pos x="36" y="1750"/>
                </a:cxn>
                <a:cxn ang="0">
                  <a:pos x="22" y="1746"/>
                </a:cxn>
                <a:cxn ang="0">
                  <a:pos x="0" y="0"/>
                </a:cxn>
                <a:cxn ang="0">
                  <a:pos x="14" y="1"/>
                </a:cxn>
                <a:cxn ang="0">
                  <a:pos x="36" y="1750"/>
                </a:cxn>
              </a:cxnLst>
              <a:rect l="0" t="0" r="r" b="b"/>
              <a:pathLst>
                <a:path w="36" h="1750">
                  <a:moveTo>
                    <a:pt x="36" y="1750"/>
                  </a:moveTo>
                  <a:lnTo>
                    <a:pt x="22" y="1746"/>
                  </a:lnTo>
                  <a:lnTo>
                    <a:pt x="0" y="0"/>
                  </a:lnTo>
                  <a:lnTo>
                    <a:pt x="14" y="1"/>
                  </a:lnTo>
                  <a:lnTo>
                    <a:pt x="36" y="1750"/>
                  </a:lnTo>
                  <a:close/>
                </a:path>
              </a:pathLst>
            </a:custGeom>
            <a:solidFill>
              <a:srgbClr val="3061F2"/>
            </a:solidFill>
            <a:ln w="9525">
              <a:noFill/>
              <a:round/>
              <a:headEnd/>
              <a:tailEnd/>
            </a:ln>
          </p:spPr>
          <p:txBody>
            <a:bodyPr/>
            <a:lstStyle/>
            <a:p>
              <a:endParaRPr lang="en-US"/>
            </a:p>
          </p:txBody>
        </p:sp>
        <p:sp>
          <p:nvSpPr>
            <p:cNvPr id="1551436" name="Freeform 76"/>
            <p:cNvSpPr>
              <a:spLocks/>
            </p:cNvSpPr>
            <p:nvPr/>
          </p:nvSpPr>
          <p:spPr bwMode="auto">
            <a:xfrm>
              <a:off x="1898" y="1105"/>
              <a:ext cx="31" cy="1746"/>
            </a:xfrm>
            <a:custGeom>
              <a:avLst/>
              <a:gdLst/>
              <a:ahLst/>
              <a:cxnLst>
                <a:cxn ang="0">
                  <a:pos x="31" y="1746"/>
                </a:cxn>
                <a:cxn ang="0">
                  <a:pos x="22" y="1742"/>
                </a:cxn>
                <a:cxn ang="0">
                  <a:pos x="0" y="0"/>
                </a:cxn>
                <a:cxn ang="0">
                  <a:pos x="9" y="0"/>
                </a:cxn>
                <a:cxn ang="0">
                  <a:pos x="31" y="1746"/>
                </a:cxn>
              </a:cxnLst>
              <a:rect l="0" t="0" r="r" b="b"/>
              <a:pathLst>
                <a:path w="31" h="1746">
                  <a:moveTo>
                    <a:pt x="31" y="1746"/>
                  </a:moveTo>
                  <a:lnTo>
                    <a:pt x="22" y="1742"/>
                  </a:lnTo>
                  <a:lnTo>
                    <a:pt x="0" y="0"/>
                  </a:lnTo>
                  <a:lnTo>
                    <a:pt x="9" y="0"/>
                  </a:lnTo>
                  <a:lnTo>
                    <a:pt x="31" y="1746"/>
                  </a:lnTo>
                  <a:close/>
                </a:path>
              </a:pathLst>
            </a:custGeom>
            <a:solidFill>
              <a:srgbClr val="2F5EEB"/>
            </a:solidFill>
            <a:ln w="9525">
              <a:noFill/>
              <a:round/>
              <a:headEnd/>
              <a:tailEnd/>
            </a:ln>
          </p:spPr>
          <p:txBody>
            <a:bodyPr/>
            <a:lstStyle/>
            <a:p>
              <a:endParaRPr lang="en-US"/>
            </a:p>
          </p:txBody>
        </p:sp>
        <p:sp>
          <p:nvSpPr>
            <p:cNvPr id="1551437" name="Freeform 77"/>
            <p:cNvSpPr>
              <a:spLocks/>
            </p:cNvSpPr>
            <p:nvPr/>
          </p:nvSpPr>
          <p:spPr bwMode="auto">
            <a:xfrm>
              <a:off x="1891" y="1104"/>
              <a:ext cx="29" cy="1743"/>
            </a:xfrm>
            <a:custGeom>
              <a:avLst/>
              <a:gdLst/>
              <a:ahLst/>
              <a:cxnLst>
                <a:cxn ang="0">
                  <a:pos x="29" y="1743"/>
                </a:cxn>
                <a:cxn ang="0">
                  <a:pos x="22" y="1738"/>
                </a:cxn>
                <a:cxn ang="0">
                  <a:pos x="0" y="0"/>
                </a:cxn>
                <a:cxn ang="0">
                  <a:pos x="7" y="1"/>
                </a:cxn>
                <a:cxn ang="0">
                  <a:pos x="29" y="1743"/>
                </a:cxn>
              </a:cxnLst>
              <a:rect l="0" t="0" r="r" b="b"/>
              <a:pathLst>
                <a:path w="29" h="1743">
                  <a:moveTo>
                    <a:pt x="29" y="1743"/>
                  </a:moveTo>
                  <a:lnTo>
                    <a:pt x="22" y="1738"/>
                  </a:lnTo>
                  <a:lnTo>
                    <a:pt x="0" y="0"/>
                  </a:lnTo>
                  <a:lnTo>
                    <a:pt x="7" y="1"/>
                  </a:lnTo>
                  <a:lnTo>
                    <a:pt x="29" y="1743"/>
                  </a:lnTo>
                  <a:close/>
                </a:path>
              </a:pathLst>
            </a:custGeom>
            <a:solidFill>
              <a:srgbClr val="2E5BE4"/>
            </a:solidFill>
            <a:ln w="9525">
              <a:noFill/>
              <a:round/>
              <a:headEnd/>
              <a:tailEnd/>
            </a:ln>
          </p:spPr>
          <p:txBody>
            <a:bodyPr/>
            <a:lstStyle/>
            <a:p>
              <a:endParaRPr lang="en-US"/>
            </a:p>
          </p:txBody>
        </p:sp>
        <p:sp>
          <p:nvSpPr>
            <p:cNvPr id="1551438" name="Freeform 78"/>
            <p:cNvSpPr>
              <a:spLocks/>
            </p:cNvSpPr>
            <p:nvPr/>
          </p:nvSpPr>
          <p:spPr bwMode="auto">
            <a:xfrm>
              <a:off x="1888" y="1104"/>
              <a:ext cx="25" cy="1738"/>
            </a:xfrm>
            <a:custGeom>
              <a:avLst/>
              <a:gdLst/>
              <a:ahLst/>
              <a:cxnLst>
                <a:cxn ang="0">
                  <a:pos x="25" y="1738"/>
                </a:cxn>
                <a:cxn ang="0">
                  <a:pos x="22" y="1733"/>
                </a:cxn>
                <a:cxn ang="0">
                  <a:pos x="0" y="0"/>
                </a:cxn>
                <a:cxn ang="0">
                  <a:pos x="3" y="0"/>
                </a:cxn>
                <a:cxn ang="0">
                  <a:pos x="25" y="1738"/>
                </a:cxn>
              </a:cxnLst>
              <a:rect l="0" t="0" r="r" b="b"/>
              <a:pathLst>
                <a:path w="25" h="1738">
                  <a:moveTo>
                    <a:pt x="25" y="1738"/>
                  </a:moveTo>
                  <a:lnTo>
                    <a:pt x="22" y="1733"/>
                  </a:lnTo>
                  <a:lnTo>
                    <a:pt x="0" y="0"/>
                  </a:lnTo>
                  <a:lnTo>
                    <a:pt x="3" y="0"/>
                  </a:lnTo>
                  <a:lnTo>
                    <a:pt x="25" y="1738"/>
                  </a:lnTo>
                  <a:close/>
                </a:path>
              </a:pathLst>
            </a:custGeom>
            <a:solidFill>
              <a:srgbClr val="2C59DD"/>
            </a:solidFill>
            <a:ln w="9525">
              <a:noFill/>
              <a:round/>
              <a:headEnd/>
              <a:tailEnd/>
            </a:ln>
          </p:spPr>
          <p:txBody>
            <a:bodyPr/>
            <a:lstStyle/>
            <a:p>
              <a:endParaRPr lang="en-US"/>
            </a:p>
          </p:txBody>
        </p:sp>
        <p:sp>
          <p:nvSpPr>
            <p:cNvPr id="1551439" name="Freeform 79"/>
            <p:cNvSpPr>
              <a:spLocks/>
            </p:cNvSpPr>
            <p:nvPr/>
          </p:nvSpPr>
          <p:spPr bwMode="auto">
            <a:xfrm>
              <a:off x="1888" y="1100"/>
              <a:ext cx="447" cy="7"/>
            </a:xfrm>
            <a:custGeom>
              <a:avLst/>
              <a:gdLst/>
              <a:ahLst/>
              <a:cxnLst>
                <a:cxn ang="0">
                  <a:pos x="252" y="0"/>
                </a:cxn>
                <a:cxn ang="0">
                  <a:pos x="279" y="0"/>
                </a:cxn>
                <a:cxn ang="0">
                  <a:pos x="306" y="0"/>
                </a:cxn>
                <a:cxn ang="0">
                  <a:pos x="331" y="0"/>
                </a:cxn>
                <a:cxn ang="0">
                  <a:pos x="354" y="0"/>
                </a:cxn>
                <a:cxn ang="0">
                  <a:pos x="375" y="1"/>
                </a:cxn>
                <a:cxn ang="0">
                  <a:pos x="395" y="1"/>
                </a:cxn>
                <a:cxn ang="0">
                  <a:pos x="411" y="1"/>
                </a:cxn>
                <a:cxn ang="0">
                  <a:pos x="424" y="1"/>
                </a:cxn>
                <a:cxn ang="0">
                  <a:pos x="436" y="2"/>
                </a:cxn>
                <a:cxn ang="0">
                  <a:pos x="442" y="2"/>
                </a:cxn>
                <a:cxn ang="0">
                  <a:pos x="447" y="2"/>
                </a:cxn>
                <a:cxn ang="0">
                  <a:pos x="446" y="3"/>
                </a:cxn>
                <a:cxn ang="0">
                  <a:pos x="441" y="3"/>
                </a:cxn>
                <a:cxn ang="0">
                  <a:pos x="433" y="4"/>
                </a:cxn>
                <a:cxn ang="0">
                  <a:pos x="421" y="4"/>
                </a:cxn>
                <a:cxn ang="0">
                  <a:pos x="407" y="5"/>
                </a:cxn>
                <a:cxn ang="0">
                  <a:pos x="389" y="5"/>
                </a:cxn>
                <a:cxn ang="0">
                  <a:pos x="369" y="6"/>
                </a:cxn>
                <a:cxn ang="0">
                  <a:pos x="346" y="6"/>
                </a:cxn>
                <a:cxn ang="0">
                  <a:pos x="321" y="6"/>
                </a:cxn>
                <a:cxn ang="0">
                  <a:pos x="295" y="7"/>
                </a:cxn>
                <a:cxn ang="0">
                  <a:pos x="268" y="7"/>
                </a:cxn>
                <a:cxn ang="0">
                  <a:pos x="240" y="7"/>
                </a:cxn>
                <a:cxn ang="0">
                  <a:pos x="195" y="7"/>
                </a:cxn>
                <a:cxn ang="0">
                  <a:pos x="167" y="7"/>
                </a:cxn>
                <a:cxn ang="0">
                  <a:pos x="140" y="7"/>
                </a:cxn>
                <a:cxn ang="0">
                  <a:pos x="114" y="7"/>
                </a:cxn>
                <a:cxn ang="0">
                  <a:pos x="90" y="7"/>
                </a:cxn>
                <a:cxn ang="0">
                  <a:pos x="68" y="6"/>
                </a:cxn>
                <a:cxn ang="0">
                  <a:pos x="49" y="6"/>
                </a:cxn>
                <a:cxn ang="0">
                  <a:pos x="33" y="6"/>
                </a:cxn>
                <a:cxn ang="0">
                  <a:pos x="19" y="5"/>
                </a:cxn>
                <a:cxn ang="0">
                  <a:pos x="10" y="5"/>
                </a:cxn>
                <a:cxn ang="0">
                  <a:pos x="3" y="4"/>
                </a:cxn>
                <a:cxn ang="0">
                  <a:pos x="0" y="4"/>
                </a:cxn>
                <a:cxn ang="0">
                  <a:pos x="2" y="3"/>
                </a:cxn>
                <a:cxn ang="0">
                  <a:pos x="8" y="3"/>
                </a:cxn>
                <a:cxn ang="0">
                  <a:pos x="18" y="2"/>
                </a:cxn>
                <a:cxn ang="0">
                  <a:pos x="30" y="2"/>
                </a:cxn>
                <a:cxn ang="0">
                  <a:pos x="45" y="2"/>
                </a:cxn>
                <a:cxn ang="0">
                  <a:pos x="62" y="1"/>
                </a:cxn>
                <a:cxn ang="0">
                  <a:pos x="83" y="1"/>
                </a:cxn>
                <a:cxn ang="0">
                  <a:pos x="105" y="1"/>
                </a:cxn>
                <a:cxn ang="0">
                  <a:pos x="130" y="0"/>
                </a:cxn>
                <a:cxn ang="0">
                  <a:pos x="156" y="0"/>
                </a:cxn>
                <a:cxn ang="0">
                  <a:pos x="183" y="0"/>
                </a:cxn>
                <a:cxn ang="0">
                  <a:pos x="209" y="0"/>
                </a:cxn>
                <a:cxn ang="0">
                  <a:pos x="252" y="0"/>
                </a:cxn>
              </a:cxnLst>
              <a:rect l="0" t="0" r="r" b="b"/>
              <a:pathLst>
                <a:path w="447" h="7">
                  <a:moveTo>
                    <a:pt x="252" y="0"/>
                  </a:moveTo>
                  <a:lnTo>
                    <a:pt x="279" y="0"/>
                  </a:lnTo>
                  <a:lnTo>
                    <a:pt x="306" y="0"/>
                  </a:lnTo>
                  <a:lnTo>
                    <a:pt x="331" y="0"/>
                  </a:lnTo>
                  <a:lnTo>
                    <a:pt x="354" y="0"/>
                  </a:lnTo>
                  <a:lnTo>
                    <a:pt x="375" y="1"/>
                  </a:lnTo>
                  <a:lnTo>
                    <a:pt x="395" y="1"/>
                  </a:lnTo>
                  <a:lnTo>
                    <a:pt x="411" y="1"/>
                  </a:lnTo>
                  <a:lnTo>
                    <a:pt x="424" y="1"/>
                  </a:lnTo>
                  <a:lnTo>
                    <a:pt x="436" y="2"/>
                  </a:lnTo>
                  <a:lnTo>
                    <a:pt x="442" y="2"/>
                  </a:lnTo>
                  <a:lnTo>
                    <a:pt x="447" y="2"/>
                  </a:lnTo>
                  <a:lnTo>
                    <a:pt x="446" y="3"/>
                  </a:lnTo>
                  <a:lnTo>
                    <a:pt x="441" y="3"/>
                  </a:lnTo>
                  <a:lnTo>
                    <a:pt x="433" y="4"/>
                  </a:lnTo>
                  <a:lnTo>
                    <a:pt x="421" y="4"/>
                  </a:lnTo>
                  <a:lnTo>
                    <a:pt x="407" y="5"/>
                  </a:lnTo>
                  <a:lnTo>
                    <a:pt x="389" y="5"/>
                  </a:lnTo>
                  <a:lnTo>
                    <a:pt x="369" y="6"/>
                  </a:lnTo>
                  <a:lnTo>
                    <a:pt x="346" y="6"/>
                  </a:lnTo>
                  <a:lnTo>
                    <a:pt x="321" y="6"/>
                  </a:lnTo>
                  <a:lnTo>
                    <a:pt x="295" y="7"/>
                  </a:lnTo>
                  <a:lnTo>
                    <a:pt x="268" y="7"/>
                  </a:lnTo>
                  <a:lnTo>
                    <a:pt x="240" y="7"/>
                  </a:lnTo>
                  <a:lnTo>
                    <a:pt x="195" y="7"/>
                  </a:lnTo>
                  <a:lnTo>
                    <a:pt x="167" y="7"/>
                  </a:lnTo>
                  <a:lnTo>
                    <a:pt x="140" y="7"/>
                  </a:lnTo>
                  <a:lnTo>
                    <a:pt x="114" y="7"/>
                  </a:lnTo>
                  <a:lnTo>
                    <a:pt x="90" y="7"/>
                  </a:lnTo>
                  <a:lnTo>
                    <a:pt x="68" y="6"/>
                  </a:lnTo>
                  <a:lnTo>
                    <a:pt x="49" y="6"/>
                  </a:lnTo>
                  <a:lnTo>
                    <a:pt x="33" y="6"/>
                  </a:lnTo>
                  <a:lnTo>
                    <a:pt x="19" y="5"/>
                  </a:lnTo>
                  <a:lnTo>
                    <a:pt x="10" y="5"/>
                  </a:lnTo>
                  <a:lnTo>
                    <a:pt x="3" y="4"/>
                  </a:lnTo>
                  <a:lnTo>
                    <a:pt x="0" y="4"/>
                  </a:lnTo>
                  <a:lnTo>
                    <a:pt x="2" y="3"/>
                  </a:lnTo>
                  <a:lnTo>
                    <a:pt x="8" y="3"/>
                  </a:lnTo>
                  <a:lnTo>
                    <a:pt x="18" y="2"/>
                  </a:lnTo>
                  <a:lnTo>
                    <a:pt x="30" y="2"/>
                  </a:lnTo>
                  <a:lnTo>
                    <a:pt x="45" y="2"/>
                  </a:lnTo>
                  <a:lnTo>
                    <a:pt x="62" y="1"/>
                  </a:lnTo>
                  <a:lnTo>
                    <a:pt x="83" y="1"/>
                  </a:lnTo>
                  <a:lnTo>
                    <a:pt x="105" y="1"/>
                  </a:lnTo>
                  <a:lnTo>
                    <a:pt x="130" y="0"/>
                  </a:lnTo>
                  <a:lnTo>
                    <a:pt x="156" y="0"/>
                  </a:lnTo>
                  <a:lnTo>
                    <a:pt x="183" y="0"/>
                  </a:lnTo>
                  <a:lnTo>
                    <a:pt x="209" y="0"/>
                  </a:lnTo>
                  <a:lnTo>
                    <a:pt x="252" y="0"/>
                  </a:lnTo>
                  <a:close/>
                </a:path>
              </a:pathLst>
            </a:custGeom>
            <a:solidFill>
              <a:srgbClr val="264DBF"/>
            </a:solidFill>
            <a:ln w="9525">
              <a:noFill/>
              <a:round/>
              <a:headEnd/>
              <a:tailEnd/>
            </a:ln>
          </p:spPr>
          <p:txBody>
            <a:bodyPr/>
            <a:lstStyle/>
            <a:p>
              <a:endParaRPr lang="en-US"/>
            </a:p>
          </p:txBody>
        </p:sp>
        <p:sp>
          <p:nvSpPr>
            <p:cNvPr id="1551440" name="Freeform 80"/>
            <p:cNvSpPr>
              <a:spLocks/>
            </p:cNvSpPr>
            <p:nvPr/>
          </p:nvSpPr>
          <p:spPr bwMode="auto">
            <a:xfrm>
              <a:off x="1910" y="2821"/>
              <a:ext cx="440" cy="49"/>
            </a:xfrm>
            <a:custGeom>
              <a:avLst/>
              <a:gdLst/>
              <a:ahLst/>
              <a:cxnLst>
                <a:cxn ang="0">
                  <a:pos x="440" y="0"/>
                </a:cxn>
                <a:cxn ang="0">
                  <a:pos x="440" y="8"/>
                </a:cxn>
                <a:cxn ang="0">
                  <a:pos x="436" y="13"/>
                </a:cxn>
                <a:cxn ang="0">
                  <a:pos x="427" y="18"/>
                </a:cxn>
                <a:cxn ang="0">
                  <a:pos x="416" y="23"/>
                </a:cxn>
                <a:cxn ang="0">
                  <a:pos x="401" y="28"/>
                </a:cxn>
                <a:cxn ang="0">
                  <a:pos x="384" y="32"/>
                </a:cxn>
                <a:cxn ang="0">
                  <a:pos x="364" y="36"/>
                </a:cxn>
                <a:cxn ang="0">
                  <a:pos x="341" y="39"/>
                </a:cxn>
                <a:cxn ang="0">
                  <a:pos x="317" y="43"/>
                </a:cxn>
                <a:cxn ang="0">
                  <a:pos x="291" y="45"/>
                </a:cxn>
                <a:cxn ang="0">
                  <a:pos x="264" y="47"/>
                </a:cxn>
                <a:cxn ang="0">
                  <a:pos x="236" y="48"/>
                </a:cxn>
                <a:cxn ang="0">
                  <a:pos x="192" y="49"/>
                </a:cxn>
                <a:cxn ang="0">
                  <a:pos x="164" y="49"/>
                </a:cxn>
                <a:cxn ang="0">
                  <a:pos x="138" y="48"/>
                </a:cxn>
                <a:cxn ang="0">
                  <a:pos x="113" y="46"/>
                </a:cxn>
                <a:cxn ang="0">
                  <a:pos x="89" y="44"/>
                </a:cxn>
                <a:cxn ang="0">
                  <a:pos x="68" y="41"/>
                </a:cxn>
                <a:cxn ang="0">
                  <a:pos x="49" y="38"/>
                </a:cxn>
                <a:cxn ang="0">
                  <a:pos x="33" y="34"/>
                </a:cxn>
                <a:cxn ang="0">
                  <a:pos x="19" y="30"/>
                </a:cxn>
                <a:cxn ang="0">
                  <a:pos x="10" y="26"/>
                </a:cxn>
                <a:cxn ang="0">
                  <a:pos x="3" y="21"/>
                </a:cxn>
                <a:cxn ang="0">
                  <a:pos x="0" y="16"/>
                </a:cxn>
              </a:cxnLst>
              <a:rect l="0" t="0" r="r" b="b"/>
              <a:pathLst>
                <a:path w="440" h="49">
                  <a:moveTo>
                    <a:pt x="440" y="0"/>
                  </a:moveTo>
                  <a:lnTo>
                    <a:pt x="440" y="8"/>
                  </a:lnTo>
                  <a:lnTo>
                    <a:pt x="436" y="13"/>
                  </a:lnTo>
                  <a:lnTo>
                    <a:pt x="427" y="18"/>
                  </a:lnTo>
                  <a:lnTo>
                    <a:pt x="416" y="23"/>
                  </a:lnTo>
                  <a:lnTo>
                    <a:pt x="401" y="28"/>
                  </a:lnTo>
                  <a:lnTo>
                    <a:pt x="384" y="32"/>
                  </a:lnTo>
                  <a:lnTo>
                    <a:pt x="364" y="36"/>
                  </a:lnTo>
                  <a:lnTo>
                    <a:pt x="341" y="39"/>
                  </a:lnTo>
                  <a:lnTo>
                    <a:pt x="317" y="43"/>
                  </a:lnTo>
                  <a:lnTo>
                    <a:pt x="291" y="45"/>
                  </a:lnTo>
                  <a:lnTo>
                    <a:pt x="264" y="47"/>
                  </a:lnTo>
                  <a:lnTo>
                    <a:pt x="236" y="48"/>
                  </a:lnTo>
                  <a:lnTo>
                    <a:pt x="192" y="49"/>
                  </a:lnTo>
                  <a:lnTo>
                    <a:pt x="164" y="49"/>
                  </a:lnTo>
                  <a:lnTo>
                    <a:pt x="138" y="48"/>
                  </a:lnTo>
                  <a:lnTo>
                    <a:pt x="113" y="46"/>
                  </a:lnTo>
                  <a:lnTo>
                    <a:pt x="89" y="44"/>
                  </a:lnTo>
                  <a:lnTo>
                    <a:pt x="68" y="41"/>
                  </a:lnTo>
                  <a:lnTo>
                    <a:pt x="49" y="38"/>
                  </a:lnTo>
                  <a:lnTo>
                    <a:pt x="33" y="34"/>
                  </a:lnTo>
                  <a:lnTo>
                    <a:pt x="19" y="30"/>
                  </a:lnTo>
                  <a:lnTo>
                    <a:pt x="10" y="26"/>
                  </a:lnTo>
                  <a:lnTo>
                    <a:pt x="3" y="21"/>
                  </a:lnTo>
                  <a:lnTo>
                    <a:pt x="0" y="16"/>
                  </a:lnTo>
                </a:path>
              </a:pathLst>
            </a:custGeom>
            <a:noFill/>
            <a:ln w="12700">
              <a:solidFill>
                <a:srgbClr val="000000"/>
              </a:solidFill>
              <a:prstDash val="solid"/>
              <a:round/>
              <a:headEnd/>
              <a:tailEnd/>
            </a:ln>
          </p:spPr>
          <p:txBody>
            <a:bodyPr/>
            <a:lstStyle/>
            <a:p>
              <a:endParaRPr lang="en-US"/>
            </a:p>
          </p:txBody>
        </p:sp>
        <p:sp>
          <p:nvSpPr>
            <p:cNvPr id="1551441" name="Freeform 81"/>
            <p:cNvSpPr>
              <a:spLocks/>
            </p:cNvSpPr>
            <p:nvPr/>
          </p:nvSpPr>
          <p:spPr bwMode="auto">
            <a:xfrm>
              <a:off x="1888" y="1100"/>
              <a:ext cx="447" cy="7"/>
            </a:xfrm>
            <a:custGeom>
              <a:avLst/>
              <a:gdLst/>
              <a:ahLst/>
              <a:cxnLst>
                <a:cxn ang="0">
                  <a:pos x="252" y="0"/>
                </a:cxn>
                <a:cxn ang="0">
                  <a:pos x="279" y="0"/>
                </a:cxn>
                <a:cxn ang="0">
                  <a:pos x="306" y="0"/>
                </a:cxn>
                <a:cxn ang="0">
                  <a:pos x="331" y="0"/>
                </a:cxn>
                <a:cxn ang="0">
                  <a:pos x="354" y="0"/>
                </a:cxn>
                <a:cxn ang="0">
                  <a:pos x="375" y="1"/>
                </a:cxn>
                <a:cxn ang="0">
                  <a:pos x="395" y="1"/>
                </a:cxn>
                <a:cxn ang="0">
                  <a:pos x="411" y="1"/>
                </a:cxn>
                <a:cxn ang="0">
                  <a:pos x="424" y="1"/>
                </a:cxn>
                <a:cxn ang="0">
                  <a:pos x="436" y="2"/>
                </a:cxn>
                <a:cxn ang="0">
                  <a:pos x="442" y="2"/>
                </a:cxn>
                <a:cxn ang="0">
                  <a:pos x="447" y="2"/>
                </a:cxn>
                <a:cxn ang="0">
                  <a:pos x="446" y="3"/>
                </a:cxn>
                <a:cxn ang="0">
                  <a:pos x="441" y="3"/>
                </a:cxn>
                <a:cxn ang="0">
                  <a:pos x="433" y="4"/>
                </a:cxn>
                <a:cxn ang="0">
                  <a:pos x="421" y="4"/>
                </a:cxn>
                <a:cxn ang="0">
                  <a:pos x="407" y="5"/>
                </a:cxn>
                <a:cxn ang="0">
                  <a:pos x="389" y="5"/>
                </a:cxn>
                <a:cxn ang="0">
                  <a:pos x="369" y="6"/>
                </a:cxn>
                <a:cxn ang="0">
                  <a:pos x="346" y="6"/>
                </a:cxn>
                <a:cxn ang="0">
                  <a:pos x="321" y="6"/>
                </a:cxn>
                <a:cxn ang="0">
                  <a:pos x="295" y="7"/>
                </a:cxn>
                <a:cxn ang="0">
                  <a:pos x="268" y="7"/>
                </a:cxn>
                <a:cxn ang="0">
                  <a:pos x="240" y="7"/>
                </a:cxn>
                <a:cxn ang="0">
                  <a:pos x="195" y="7"/>
                </a:cxn>
                <a:cxn ang="0">
                  <a:pos x="167" y="7"/>
                </a:cxn>
                <a:cxn ang="0">
                  <a:pos x="140" y="7"/>
                </a:cxn>
                <a:cxn ang="0">
                  <a:pos x="114" y="7"/>
                </a:cxn>
                <a:cxn ang="0">
                  <a:pos x="90" y="7"/>
                </a:cxn>
                <a:cxn ang="0">
                  <a:pos x="68" y="6"/>
                </a:cxn>
                <a:cxn ang="0">
                  <a:pos x="49" y="6"/>
                </a:cxn>
                <a:cxn ang="0">
                  <a:pos x="33" y="6"/>
                </a:cxn>
                <a:cxn ang="0">
                  <a:pos x="19" y="5"/>
                </a:cxn>
                <a:cxn ang="0">
                  <a:pos x="10" y="5"/>
                </a:cxn>
                <a:cxn ang="0">
                  <a:pos x="3" y="4"/>
                </a:cxn>
                <a:cxn ang="0">
                  <a:pos x="0" y="4"/>
                </a:cxn>
                <a:cxn ang="0">
                  <a:pos x="2" y="3"/>
                </a:cxn>
                <a:cxn ang="0">
                  <a:pos x="8" y="3"/>
                </a:cxn>
                <a:cxn ang="0">
                  <a:pos x="18" y="2"/>
                </a:cxn>
                <a:cxn ang="0">
                  <a:pos x="30" y="2"/>
                </a:cxn>
                <a:cxn ang="0">
                  <a:pos x="45" y="2"/>
                </a:cxn>
                <a:cxn ang="0">
                  <a:pos x="62" y="1"/>
                </a:cxn>
                <a:cxn ang="0">
                  <a:pos x="83" y="1"/>
                </a:cxn>
                <a:cxn ang="0">
                  <a:pos x="105" y="1"/>
                </a:cxn>
                <a:cxn ang="0">
                  <a:pos x="130" y="0"/>
                </a:cxn>
                <a:cxn ang="0">
                  <a:pos x="156" y="0"/>
                </a:cxn>
                <a:cxn ang="0">
                  <a:pos x="183" y="0"/>
                </a:cxn>
                <a:cxn ang="0">
                  <a:pos x="209" y="0"/>
                </a:cxn>
                <a:cxn ang="0">
                  <a:pos x="252" y="0"/>
                </a:cxn>
              </a:cxnLst>
              <a:rect l="0" t="0" r="r" b="b"/>
              <a:pathLst>
                <a:path w="447" h="7">
                  <a:moveTo>
                    <a:pt x="252" y="0"/>
                  </a:moveTo>
                  <a:lnTo>
                    <a:pt x="279" y="0"/>
                  </a:lnTo>
                  <a:lnTo>
                    <a:pt x="306" y="0"/>
                  </a:lnTo>
                  <a:lnTo>
                    <a:pt x="331" y="0"/>
                  </a:lnTo>
                  <a:lnTo>
                    <a:pt x="354" y="0"/>
                  </a:lnTo>
                  <a:lnTo>
                    <a:pt x="375" y="1"/>
                  </a:lnTo>
                  <a:lnTo>
                    <a:pt x="395" y="1"/>
                  </a:lnTo>
                  <a:lnTo>
                    <a:pt x="411" y="1"/>
                  </a:lnTo>
                  <a:lnTo>
                    <a:pt x="424" y="1"/>
                  </a:lnTo>
                  <a:lnTo>
                    <a:pt x="436" y="2"/>
                  </a:lnTo>
                  <a:lnTo>
                    <a:pt x="442" y="2"/>
                  </a:lnTo>
                  <a:lnTo>
                    <a:pt x="447" y="2"/>
                  </a:lnTo>
                  <a:lnTo>
                    <a:pt x="446" y="3"/>
                  </a:lnTo>
                  <a:lnTo>
                    <a:pt x="441" y="3"/>
                  </a:lnTo>
                  <a:lnTo>
                    <a:pt x="433" y="4"/>
                  </a:lnTo>
                  <a:lnTo>
                    <a:pt x="421" y="4"/>
                  </a:lnTo>
                  <a:lnTo>
                    <a:pt x="407" y="5"/>
                  </a:lnTo>
                  <a:lnTo>
                    <a:pt x="389" y="5"/>
                  </a:lnTo>
                  <a:lnTo>
                    <a:pt x="369" y="6"/>
                  </a:lnTo>
                  <a:lnTo>
                    <a:pt x="346" y="6"/>
                  </a:lnTo>
                  <a:lnTo>
                    <a:pt x="321" y="6"/>
                  </a:lnTo>
                  <a:lnTo>
                    <a:pt x="295" y="7"/>
                  </a:lnTo>
                  <a:lnTo>
                    <a:pt x="268" y="7"/>
                  </a:lnTo>
                  <a:lnTo>
                    <a:pt x="240" y="7"/>
                  </a:lnTo>
                  <a:lnTo>
                    <a:pt x="195" y="7"/>
                  </a:lnTo>
                  <a:lnTo>
                    <a:pt x="167" y="7"/>
                  </a:lnTo>
                  <a:lnTo>
                    <a:pt x="140" y="7"/>
                  </a:lnTo>
                  <a:lnTo>
                    <a:pt x="114" y="7"/>
                  </a:lnTo>
                  <a:lnTo>
                    <a:pt x="90" y="7"/>
                  </a:lnTo>
                  <a:lnTo>
                    <a:pt x="68" y="6"/>
                  </a:lnTo>
                  <a:lnTo>
                    <a:pt x="49" y="6"/>
                  </a:lnTo>
                  <a:lnTo>
                    <a:pt x="33" y="6"/>
                  </a:lnTo>
                  <a:lnTo>
                    <a:pt x="19" y="5"/>
                  </a:lnTo>
                  <a:lnTo>
                    <a:pt x="10" y="5"/>
                  </a:lnTo>
                  <a:lnTo>
                    <a:pt x="3" y="4"/>
                  </a:lnTo>
                  <a:lnTo>
                    <a:pt x="0" y="4"/>
                  </a:lnTo>
                  <a:lnTo>
                    <a:pt x="2" y="3"/>
                  </a:lnTo>
                  <a:lnTo>
                    <a:pt x="8" y="3"/>
                  </a:lnTo>
                  <a:lnTo>
                    <a:pt x="18" y="2"/>
                  </a:lnTo>
                  <a:lnTo>
                    <a:pt x="30" y="2"/>
                  </a:lnTo>
                  <a:lnTo>
                    <a:pt x="45" y="2"/>
                  </a:lnTo>
                  <a:lnTo>
                    <a:pt x="62" y="1"/>
                  </a:lnTo>
                  <a:lnTo>
                    <a:pt x="83" y="1"/>
                  </a:lnTo>
                  <a:lnTo>
                    <a:pt x="105" y="1"/>
                  </a:lnTo>
                  <a:lnTo>
                    <a:pt x="130" y="0"/>
                  </a:lnTo>
                  <a:lnTo>
                    <a:pt x="156" y="0"/>
                  </a:lnTo>
                  <a:lnTo>
                    <a:pt x="183" y="0"/>
                  </a:lnTo>
                  <a:lnTo>
                    <a:pt x="209" y="0"/>
                  </a:lnTo>
                  <a:lnTo>
                    <a:pt x="252" y="0"/>
                  </a:lnTo>
                  <a:close/>
                </a:path>
              </a:pathLst>
            </a:custGeom>
            <a:noFill/>
            <a:ln w="12700">
              <a:solidFill>
                <a:srgbClr val="000000"/>
              </a:solidFill>
              <a:prstDash val="solid"/>
              <a:round/>
              <a:headEnd/>
              <a:tailEnd/>
            </a:ln>
          </p:spPr>
          <p:txBody>
            <a:bodyPr/>
            <a:lstStyle/>
            <a:p>
              <a:endParaRPr lang="en-US"/>
            </a:p>
          </p:txBody>
        </p:sp>
        <p:sp>
          <p:nvSpPr>
            <p:cNvPr id="1551442" name="Line 82"/>
            <p:cNvSpPr>
              <a:spLocks noChangeShapeType="1"/>
            </p:cNvSpPr>
            <p:nvPr/>
          </p:nvSpPr>
          <p:spPr bwMode="auto">
            <a:xfrm flipH="1" flipV="1">
              <a:off x="2335" y="1102"/>
              <a:ext cx="15" cy="1719"/>
            </a:xfrm>
            <a:prstGeom prst="line">
              <a:avLst/>
            </a:prstGeom>
            <a:noFill/>
            <a:ln w="12700">
              <a:solidFill>
                <a:srgbClr val="000000"/>
              </a:solidFill>
              <a:round/>
              <a:headEnd/>
              <a:tailEnd/>
            </a:ln>
          </p:spPr>
          <p:txBody>
            <a:bodyPr/>
            <a:lstStyle/>
            <a:p>
              <a:endParaRPr lang="en-US"/>
            </a:p>
          </p:txBody>
        </p:sp>
        <p:sp>
          <p:nvSpPr>
            <p:cNvPr id="1551443" name="Line 83"/>
            <p:cNvSpPr>
              <a:spLocks noChangeShapeType="1"/>
            </p:cNvSpPr>
            <p:nvPr/>
          </p:nvSpPr>
          <p:spPr bwMode="auto">
            <a:xfrm flipH="1" flipV="1">
              <a:off x="1888" y="1104"/>
              <a:ext cx="22" cy="1733"/>
            </a:xfrm>
            <a:prstGeom prst="line">
              <a:avLst/>
            </a:prstGeom>
            <a:noFill/>
            <a:ln w="12700">
              <a:solidFill>
                <a:srgbClr val="000000"/>
              </a:solidFill>
              <a:round/>
              <a:headEnd/>
              <a:tailEnd/>
            </a:ln>
          </p:spPr>
          <p:txBody>
            <a:bodyPr/>
            <a:lstStyle/>
            <a:p>
              <a:endParaRPr lang="en-US"/>
            </a:p>
          </p:txBody>
        </p:sp>
        <p:sp>
          <p:nvSpPr>
            <p:cNvPr id="1551444" name="Rectangle 84"/>
            <p:cNvSpPr>
              <a:spLocks noChangeArrowheads="1"/>
            </p:cNvSpPr>
            <p:nvPr/>
          </p:nvSpPr>
          <p:spPr bwMode="auto">
            <a:xfrm>
              <a:off x="1488" y="672"/>
              <a:ext cx="398" cy="242"/>
            </a:xfrm>
            <a:prstGeom prst="rect">
              <a:avLst/>
            </a:prstGeom>
            <a:noFill/>
            <a:ln w="9525">
              <a:noFill/>
              <a:miter lim="800000"/>
              <a:headEnd/>
              <a:tailEnd/>
            </a:ln>
          </p:spPr>
          <p:txBody>
            <a:bodyPr wrap="none" lIns="0" tIns="0" rIns="0" bIns="0">
              <a:spAutoFit/>
            </a:bodyPr>
            <a:lstStyle/>
            <a:p>
              <a:r>
                <a:rPr lang="en-US" sz="2500" dirty="0">
                  <a:solidFill>
                    <a:srgbClr val="000000"/>
                  </a:solidFill>
                </a:rPr>
                <a:t>94%</a:t>
              </a:r>
              <a:endParaRPr lang="en-US" sz="2800" dirty="0"/>
            </a:p>
          </p:txBody>
        </p:sp>
        <p:sp>
          <p:nvSpPr>
            <p:cNvPr id="1551445" name="Rectangle 85"/>
            <p:cNvSpPr>
              <a:spLocks noChangeArrowheads="1"/>
            </p:cNvSpPr>
            <p:nvPr/>
          </p:nvSpPr>
          <p:spPr bwMode="auto">
            <a:xfrm>
              <a:off x="2025" y="672"/>
              <a:ext cx="398" cy="242"/>
            </a:xfrm>
            <a:prstGeom prst="rect">
              <a:avLst/>
            </a:prstGeom>
            <a:noFill/>
            <a:ln w="9525">
              <a:noFill/>
              <a:miter lim="800000"/>
              <a:headEnd/>
              <a:tailEnd/>
            </a:ln>
          </p:spPr>
          <p:txBody>
            <a:bodyPr wrap="none" lIns="0" tIns="0" rIns="0" bIns="0">
              <a:spAutoFit/>
            </a:bodyPr>
            <a:lstStyle/>
            <a:p>
              <a:r>
                <a:rPr lang="en-US" sz="2500" dirty="0">
                  <a:solidFill>
                    <a:srgbClr val="000000"/>
                  </a:solidFill>
                </a:rPr>
                <a:t>95%</a:t>
              </a:r>
              <a:endParaRPr lang="en-US" sz="2800" dirty="0"/>
            </a:p>
          </p:txBody>
        </p:sp>
        <p:sp>
          <p:nvSpPr>
            <p:cNvPr id="1551446" name="Freeform 86"/>
            <p:cNvSpPr>
              <a:spLocks/>
            </p:cNvSpPr>
            <p:nvPr/>
          </p:nvSpPr>
          <p:spPr bwMode="auto">
            <a:xfrm>
              <a:off x="5416" y="2801"/>
              <a:ext cx="4" cy="43"/>
            </a:xfrm>
            <a:custGeom>
              <a:avLst/>
              <a:gdLst/>
              <a:ahLst/>
              <a:cxnLst>
                <a:cxn ang="0">
                  <a:pos x="4" y="38"/>
                </a:cxn>
                <a:cxn ang="0">
                  <a:pos x="0" y="43"/>
                </a:cxn>
                <a:cxn ang="0">
                  <a:pos x="0" y="5"/>
                </a:cxn>
                <a:cxn ang="0">
                  <a:pos x="4" y="0"/>
                </a:cxn>
                <a:cxn ang="0">
                  <a:pos x="4" y="38"/>
                </a:cxn>
              </a:cxnLst>
              <a:rect l="0" t="0" r="r" b="b"/>
              <a:pathLst>
                <a:path w="4" h="43">
                  <a:moveTo>
                    <a:pt x="4" y="38"/>
                  </a:moveTo>
                  <a:lnTo>
                    <a:pt x="0" y="43"/>
                  </a:lnTo>
                  <a:lnTo>
                    <a:pt x="0" y="5"/>
                  </a:lnTo>
                  <a:lnTo>
                    <a:pt x="4" y="0"/>
                  </a:lnTo>
                  <a:lnTo>
                    <a:pt x="4" y="38"/>
                  </a:lnTo>
                  <a:close/>
                </a:path>
              </a:pathLst>
            </a:custGeom>
            <a:solidFill>
              <a:srgbClr val="2040A1"/>
            </a:solidFill>
            <a:ln w="9525">
              <a:noFill/>
              <a:round/>
              <a:headEnd/>
              <a:tailEnd/>
            </a:ln>
          </p:spPr>
          <p:txBody>
            <a:bodyPr/>
            <a:lstStyle/>
            <a:p>
              <a:endParaRPr lang="en-US"/>
            </a:p>
          </p:txBody>
        </p:sp>
        <p:sp>
          <p:nvSpPr>
            <p:cNvPr id="1551447" name="Freeform 87"/>
            <p:cNvSpPr>
              <a:spLocks/>
            </p:cNvSpPr>
            <p:nvPr/>
          </p:nvSpPr>
          <p:spPr bwMode="auto">
            <a:xfrm>
              <a:off x="5409" y="2806"/>
              <a:ext cx="7" cy="43"/>
            </a:xfrm>
            <a:custGeom>
              <a:avLst/>
              <a:gdLst/>
              <a:ahLst/>
              <a:cxnLst>
                <a:cxn ang="0">
                  <a:pos x="7" y="38"/>
                </a:cxn>
                <a:cxn ang="0">
                  <a:pos x="0" y="43"/>
                </a:cxn>
                <a:cxn ang="0">
                  <a:pos x="0" y="4"/>
                </a:cxn>
                <a:cxn ang="0">
                  <a:pos x="7" y="0"/>
                </a:cxn>
                <a:cxn ang="0">
                  <a:pos x="7" y="38"/>
                </a:cxn>
              </a:cxnLst>
              <a:rect l="0" t="0" r="r" b="b"/>
              <a:pathLst>
                <a:path w="7" h="43">
                  <a:moveTo>
                    <a:pt x="7" y="38"/>
                  </a:moveTo>
                  <a:lnTo>
                    <a:pt x="0" y="43"/>
                  </a:lnTo>
                  <a:lnTo>
                    <a:pt x="0" y="4"/>
                  </a:lnTo>
                  <a:lnTo>
                    <a:pt x="7" y="0"/>
                  </a:lnTo>
                  <a:lnTo>
                    <a:pt x="7" y="38"/>
                  </a:lnTo>
                  <a:close/>
                </a:path>
              </a:pathLst>
            </a:custGeom>
            <a:solidFill>
              <a:srgbClr val="2243A8"/>
            </a:solidFill>
            <a:ln w="9525">
              <a:noFill/>
              <a:round/>
              <a:headEnd/>
              <a:tailEnd/>
            </a:ln>
          </p:spPr>
          <p:txBody>
            <a:bodyPr/>
            <a:lstStyle/>
            <a:p>
              <a:endParaRPr lang="en-US"/>
            </a:p>
          </p:txBody>
        </p:sp>
        <p:sp>
          <p:nvSpPr>
            <p:cNvPr id="1551448" name="Freeform 88"/>
            <p:cNvSpPr>
              <a:spLocks/>
            </p:cNvSpPr>
            <p:nvPr/>
          </p:nvSpPr>
          <p:spPr bwMode="auto">
            <a:xfrm>
              <a:off x="5399" y="2810"/>
              <a:ext cx="10" cy="43"/>
            </a:xfrm>
            <a:custGeom>
              <a:avLst/>
              <a:gdLst/>
              <a:ahLst/>
              <a:cxnLst>
                <a:cxn ang="0">
                  <a:pos x="10" y="39"/>
                </a:cxn>
                <a:cxn ang="0">
                  <a:pos x="0" y="43"/>
                </a:cxn>
                <a:cxn ang="0">
                  <a:pos x="0" y="4"/>
                </a:cxn>
                <a:cxn ang="0">
                  <a:pos x="10" y="0"/>
                </a:cxn>
                <a:cxn ang="0">
                  <a:pos x="10" y="39"/>
                </a:cxn>
              </a:cxnLst>
              <a:rect l="0" t="0" r="r" b="b"/>
              <a:pathLst>
                <a:path w="10" h="43">
                  <a:moveTo>
                    <a:pt x="10" y="39"/>
                  </a:moveTo>
                  <a:lnTo>
                    <a:pt x="0" y="43"/>
                  </a:lnTo>
                  <a:lnTo>
                    <a:pt x="0" y="4"/>
                  </a:lnTo>
                  <a:lnTo>
                    <a:pt x="10" y="0"/>
                  </a:lnTo>
                  <a:lnTo>
                    <a:pt x="10" y="39"/>
                  </a:lnTo>
                  <a:close/>
                </a:path>
              </a:pathLst>
            </a:custGeom>
            <a:solidFill>
              <a:srgbClr val="2346AE"/>
            </a:solidFill>
            <a:ln w="9525">
              <a:noFill/>
              <a:round/>
              <a:headEnd/>
              <a:tailEnd/>
            </a:ln>
          </p:spPr>
          <p:txBody>
            <a:bodyPr/>
            <a:lstStyle/>
            <a:p>
              <a:endParaRPr lang="en-US"/>
            </a:p>
          </p:txBody>
        </p:sp>
        <p:sp>
          <p:nvSpPr>
            <p:cNvPr id="1551449" name="Freeform 89"/>
            <p:cNvSpPr>
              <a:spLocks/>
            </p:cNvSpPr>
            <p:nvPr/>
          </p:nvSpPr>
          <p:spPr bwMode="auto">
            <a:xfrm>
              <a:off x="5386" y="2814"/>
              <a:ext cx="13" cy="43"/>
            </a:xfrm>
            <a:custGeom>
              <a:avLst/>
              <a:gdLst/>
              <a:ahLst/>
              <a:cxnLst>
                <a:cxn ang="0">
                  <a:pos x="13" y="39"/>
                </a:cxn>
                <a:cxn ang="0">
                  <a:pos x="0" y="43"/>
                </a:cxn>
                <a:cxn ang="0">
                  <a:pos x="0" y="4"/>
                </a:cxn>
                <a:cxn ang="0">
                  <a:pos x="13" y="0"/>
                </a:cxn>
                <a:cxn ang="0">
                  <a:pos x="13" y="39"/>
                </a:cxn>
              </a:cxnLst>
              <a:rect l="0" t="0" r="r" b="b"/>
              <a:pathLst>
                <a:path w="13" h="43">
                  <a:moveTo>
                    <a:pt x="13" y="39"/>
                  </a:moveTo>
                  <a:lnTo>
                    <a:pt x="0" y="43"/>
                  </a:lnTo>
                  <a:lnTo>
                    <a:pt x="0" y="4"/>
                  </a:lnTo>
                  <a:lnTo>
                    <a:pt x="13" y="0"/>
                  </a:lnTo>
                  <a:lnTo>
                    <a:pt x="13" y="39"/>
                  </a:lnTo>
                  <a:close/>
                </a:path>
              </a:pathLst>
            </a:custGeom>
            <a:solidFill>
              <a:srgbClr val="2448B5"/>
            </a:solidFill>
            <a:ln w="9525">
              <a:noFill/>
              <a:round/>
              <a:headEnd/>
              <a:tailEnd/>
            </a:ln>
          </p:spPr>
          <p:txBody>
            <a:bodyPr/>
            <a:lstStyle/>
            <a:p>
              <a:endParaRPr lang="en-US"/>
            </a:p>
          </p:txBody>
        </p:sp>
        <p:sp>
          <p:nvSpPr>
            <p:cNvPr id="1551450" name="Freeform 90"/>
            <p:cNvSpPr>
              <a:spLocks/>
            </p:cNvSpPr>
            <p:nvPr/>
          </p:nvSpPr>
          <p:spPr bwMode="auto">
            <a:xfrm>
              <a:off x="5368" y="2818"/>
              <a:ext cx="18" cy="42"/>
            </a:xfrm>
            <a:custGeom>
              <a:avLst/>
              <a:gdLst/>
              <a:ahLst/>
              <a:cxnLst>
                <a:cxn ang="0">
                  <a:pos x="18" y="39"/>
                </a:cxn>
                <a:cxn ang="0">
                  <a:pos x="0" y="42"/>
                </a:cxn>
                <a:cxn ang="0">
                  <a:pos x="0" y="4"/>
                </a:cxn>
                <a:cxn ang="0">
                  <a:pos x="18" y="0"/>
                </a:cxn>
                <a:cxn ang="0">
                  <a:pos x="18" y="39"/>
                </a:cxn>
              </a:cxnLst>
              <a:rect l="0" t="0" r="r" b="b"/>
              <a:pathLst>
                <a:path w="18" h="42">
                  <a:moveTo>
                    <a:pt x="18" y="39"/>
                  </a:moveTo>
                  <a:lnTo>
                    <a:pt x="0" y="42"/>
                  </a:lnTo>
                  <a:lnTo>
                    <a:pt x="0" y="4"/>
                  </a:lnTo>
                  <a:lnTo>
                    <a:pt x="18" y="0"/>
                  </a:lnTo>
                  <a:lnTo>
                    <a:pt x="18" y="39"/>
                  </a:lnTo>
                  <a:close/>
                </a:path>
              </a:pathLst>
            </a:custGeom>
            <a:solidFill>
              <a:srgbClr val="264BBC"/>
            </a:solidFill>
            <a:ln w="9525">
              <a:noFill/>
              <a:round/>
              <a:headEnd/>
              <a:tailEnd/>
            </a:ln>
          </p:spPr>
          <p:txBody>
            <a:bodyPr/>
            <a:lstStyle/>
            <a:p>
              <a:endParaRPr lang="en-US"/>
            </a:p>
          </p:txBody>
        </p:sp>
        <p:sp>
          <p:nvSpPr>
            <p:cNvPr id="1551451" name="Freeform 91"/>
            <p:cNvSpPr>
              <a:spLocks/>
            </p:cNvSpPr>
            <p:nvPr/>
          </p:nvSpPr>
          <p:spPr bwMode="auto">
            <a:xfrm>
              <a:off x="5349" y="2822"/>
              <a:ext cx="19" cy="42"/>
            </a:xfrm>
            <a:custGeom>
              <a:avLst/>
              <a:gdLst/>
              <a:ahLst/>
              <a:cxnLst>
                <a:cxn ang="0">
                  <a:pos x="19" y="38"/>
                </a:cxn>
                <a:cxn ang="0">
                  <a:pos x="0" y="42"/>
                </a:cxn>
                <a:cxn ang="0">
                  <a:pos x="0" y="3"/>
                </a:cxn>
                <a:cxn ang="0">
                  <a:pos x="19" y="0"/>
                </a:cxn>
                <a:cxn ang="0">
                  <a:pos x="19" y="38"/>
                </a:cxn>
              </a:cxnLst>
              <a:rect l="0" t="0" r="r" b="b"/>
              <a:pathLst>
                <a:path w="19" h="42">
                  <a:moveTo>
                    <a:pt x="19" y="38"/>
                  </a:moveTo>
                  <a:lnTo>
                    <a:pt x="0" y="42"/>
                  </a:lnTo>
                  <a:lnTo>
                    <a:pt x="0" y="3"/>
                  </a:lnTo>
                  <a:lnTo>
                    <a:pt x="19" y="0"/>
                  </a:lnTo>
                  <a:lnTo>
                    <a:pt x="19" y="38"/>
                  </a:lnTo>
                  <a:close/>
                </a:path>
              </a:pathLst>
            </a:custGeom>
            <a:solidFill>
              <a:srgbClr val="274EC3"/>
            </a:solidFill>
            <a:ln w="9525">
              <a:noFill/>
              <a:round/>
              <a:headEnd/>
              <a:tailEnd/>
            </a:ln>
          </p:spPr>
          <p:txBody>
            <a:bodyPr/>
            <a:lstStyle/>
            <a:p>
              <a:endParaRPr lang="en-US"/>
            </a:p>
          </p:txBody>
        </p:sp>
        <p:sp>
          <p:nvSpPr>
            <p:cNvPr id="1551452" name="Freeform 92"/>
            <p:cNvSpPr>
              <a:spLocks/>
            </p:cNvSpPr>
            <p:nvPr/>
          </p:nvSpPr>
          <p:spPr bwMode="auto">
            <a:xfrm>
              <a:off x="5327" y="2825"/>
              <a:ext cx="22" cy="41"/>
            </a:xfrm>
            <a:custGeom>
              <a:avLst/>
              <a:gdLst/>
              <a:ahLst/>
              <a:cxnLst>
                <a:cxn ang="0">
                  <a:pos x="22" y="39"/>
                </a:cxn>
                <a:cxn ang="0">
                  <a:pos x="0" y="41"/>
                </a:cxn>
                <a:cxn ang="0">
                  <a:pos x="0" y="2"/>
                </a:cxn>
                <a:cxn ang="0">
                  <a:pos x="22" y="0"/>
                </a:cxn>
                <a:cxn ang="0">
                  <a:pos x="22" y="39"/>
                </a:cxn>
              </a:cxnLst>
              <a:rect l="0" t="0" r="r" b="b"/>
              <a:pathLst>
                <a:path w="22" h="41">
                  <a:moveTo>
                    <a:pt x="22" y="39"/>
                  </a:moveTo>
                  <a:lnTo>
                    <a:pt x="0" y="41"/>
                  </a:lnTo>
                  <a:lnTo>
                    <a:pt x="0" y="2"/>
                  </a:lnTo>
                  <a:lnTo>
                    <a:pt x="22" y="0"/>
                  </a:lnTo>
                  <a:lnTo>
                    <a:pt x="22" y="39"/>
                  </a:lnTo>
                  <a:close/>
                </a:path>
              </a:pathLst>
            </a:custGeom>
            <a:solidFill>
              <a:srgbClr val="2851C9"/>
            </a:solidFill>
            <a:ln w="9525">
              <a:noFill/>
              <a:round/>
              <a:headEnd/>
              <a:tailEnd/>
            </a:ln>
          </p:spPr>
          <p:txBody>
            <a:bodyPr/>
            <a:lstStyle/>
            <a:p>
              <a:endParaRPr lang="en-US"/>
            </a:p>
          </p:txBody>
        </p:sp>
        <p:sp>
          <p:nvSpPr>
            <p:cNvPr id="1551453" name="Freeform 93"/>
            <p:cNvSpPr>
              <a:spLocks/>
            </p:cNvSpPr>
            <p:nvPr/>
          </p:nvSpPr>
          <p:spPr bwMode="auto">
            <a:xfrm>
              <a:off x="5304" y="2827"/>
              <a:ext cx="23" cy="41"/>
            </a:xfrm>
            <a:custGeom>
              <a:avLst/>
              <a:gdLst/>
              <a:ahLst/>
              <a:cxnLst>
                <a:cxn ang="0">
                  <a:pos x="23" y="39"/>
                </a:cxn>
                <a:cxn ang="0">
                  <a:pos x="0" y="41"/>
                </a:cxn>
                <a:cxn ang="0">
                  <a:pos x="0" y="2"/>
                </a:cxn>
                <a:cxn ang="0">
                  <a:pos x="23" y="0"/>
                </a:cxn>
                <a:cxn ang="0">
                  <a:pos x="23" y="39"/>
                </a:cxn>
              </a:cxnLst>
              <a:rect l="0" t="0" r="r" b="b"/>
              <a:pathLst>
                <a:path w="23" h="41">
                  <a:moveTo>
                    <a:pt x="23" y="39"/>
                  </a:moveTo>
                  <a:lnTo>
                    <a:pt x="0" y="41"/>
                  </a:lnTo>
                  <a:lnTo>
                    <a:pt x="0" y="2"/>
                  </a:lnTo>
                  <a:lnTo>
                    <a:pt x="23" y="0"/>
                  </a:lnTo>
                  <a:lnTo>
                    <a:pt x="23" y="39"/>
                  </a:lnTo>
                  <a:close/>
                </a:path>
              </a:pathLst>
            </a:custGeom>
            <a:solidFill>
              <a:srgbClr val="2A53D0"/>
            </a:solidFill>
            <a:ln w="9525">
              <a:noFill/>
              <a:round/>
              <a:headEnd/>
              <a:tailEnd/>
            </a:ln>
          </p:spPr>
          <p:txBody>
            <a:bodyPr/>
            <a:lstStyle/>
            <a:p>
              <a:endParaRPr lang="en-US"/>
            </a:p>
          </p:txBody>
        </p:sp>
        <p:sp>
          <p:nvSpPr>
            <p:cNvPr id="1551454" name="Freeform 94"/>
            <p:cNvSpPr>
              <a:spLocks/>
            </p:cNvSpPr>
            <p:nvPr/>
          </p:nvSpPr>
          <p:spPr bwMode="auto">
            <a:xfrm>
              <a:off x="5278" y="2829"/>
              <a:ext cx="26" cy="40"/>
            </a:xfrm>
            <a:custGeom>
              <a:avLst/>
              <a:gdLst/>
              <a:ahLst/>
              <a:cxnLst>
                <a:cxn ang="0">
                  <a:pos x="26" y="39"/>
                </a:cxn>
                <a:cxn ang="0">
                  <a:pos x="0" y="40"/>
                </a:cxn>
                <a:cxn ang="0">
                  <a:pos x="0" y="1"/>
                </a:cxn>
                <a:cxn ang="0">
                  <a:pos x="26" y="0"/>
                </a:cxn>
                <a:cxn ang="0">
                  <a:pos x="26" y="39"/>
                </a:cxn>
              </a:cxnLst>
              <a:rect l="0" t="0" r="r" b="b"/>
              <a:pathLst>
                <a:path w="26" h="40">
                  <a:moveTo>
                    <a:pt x="26" y="39"/>
                  </a:moveTo>
                  <a:lnTo>
                    <a:pt x="0" y="40"/>
                  </a:lnTo>
                  <a:lnTo>
                    <a:pt x="0" y="1"/>
                  </a:lnTo>
                  <a:lnTo>
                    <a:pt x="26" y="0"/>
                  </a:lnTo>
                  <a:lnTo>
                    <a:pt x="26" y="39"/>
                  </a:lnTo>
                  <a:close/>
                </a:path>
              </a:pathLst>
            </a:custGeom>
            <a:solidFill>
              <a:srgbClr val="2B56D7"/>
            </a:solidFill>
            <a:ln w="9525">
              <a:noFill/>
              <a:round/>
              <a:headEnd/>
              <a:tailEnd/>
            </a:ln>
          </p:spPr>
          <p:txBody>
            <a:bodyPr/>
            <a:lstStyle/>
            <a:p>
              <a:endParaRPr lang="en-US"/>
            </a:p>
          </p:txBody>
        </p:sp>
        <p:sp>
          <p:nvSpPr>
            <p:cNvPr id="1551455" name="Freeform 95"/>
            <p:cNvSpPr>
              <a:spLocks/>
            </p:cNvSpPr>
            <p:nvPr/>
          </p:nvSpPr>
          <p:spPr bwMode="auto">
            <a:xfrm>
              <a:off x="5235" y="2830"/>
              <a:ext cx="43" cy="40"/>
            </a:xfrm>
            <a:custGeom>
              <a:avLst/>
              <a:gdLst/>
              <a:ahLst/>
              <a:cxnLst>
                <a:cxn ang="0">
                  <a:pos x="43" y="39"/>
                </a:cxn>
                <a:cxn ang="0">
                  <a:pos x="0" y="40"/>
                </a:cxn>
                <a:cxn ang="0">
                  <a:pos x="1" y="1"/>
                </a:cxn>
                <a:cxn ang="0">
                  <a:pos x="43" y="0"/>
                </a:cxn>
                <a:cxn ang="0">
                  <a:pos x="43" y="39"/>
                </a:cxn>
              </a:cxnLst>
              <a:rect l="0" t="0" r="r" b="b"/>
              <a:pathLst>
                <a:path w="43" h="40">
                  <a:moveTo>
                    <a:pt x="43" y="39"/>
                  </a:moveTo>
                  <a:lnTo>
                    <a:pt x="0" y="40"/>
                  </a:lnTo>
                  <a:lnTo>
                    <a:pt x="1" y="1"/>
                  </a:lnTo>
                  <a:lnTo>
                    <a:pt x="43" y="0"/>
                  </a:lnTo>
                  <a:lnTo>
                    <a:pt x="43" y="39"/>
                  </a:lnTo>
                  <a:close/>
                </a:path>
              </a:pathLst>
            </a:custGeom>
            <a:solidFill>
              <a:srgbClr val="2C59DD"/>
            </a:solidFill>
            <a:ln w="9525">
              <a:noFill/>
              <a:round/>
              <a:headEnd/>
              <a:tailEnd/>
            </a:ln>
          </p:spPr>
          <p:txBody>
            <a:bodyPr/>
            <a:lstStyle/>
            <a:p>
              <a:endParaRPr lang="en-US"/>
            </a:p>
          </p:txBody>
        </p:sp>
        <p:sp>
          <p:nvSpPr>
            <p:cNvPr id="1551456" name="Freeform 96"/>
            <p:cNvSpPr>
              <a:spLocks/>
            </p:cNvSpPr>
            <p:nvPr/>
          </p:nvSpPr>
          <p:spPr bwMode="auto">
            <a:xfrm>
              <a:off x="5207" y="2831"/>
              <a:ext cx="29" cy="39"/>
            </a:xfrm>
            <a:custGeom>
              <a:avLst/>
              <a:gdLst/>
              <a:ahLst/>
              <a:cxnLst>
                <a:cxn ang="0">
                  <a:pos x="28" y="39"/>
                </a:cxn>
                <a:cxn ang="0">
                  <a:pos x="0" y="39"/>
                </a:cxn>
                <a:cxn ang="0">
                  <a:pos x="0" y="0"/>
                </a:cxn>
                <a:cxn ang="0">
                  <a:pos x="29" y="0"/>
                </a:cxn>
                <a:cxn ang="0">
                  <a:pos x="28" y="39"/>
                </a:cxn>
              </a:cxnLst>
              <a:rect l="0" t="0" r="r" b="b"/>
              <a:pathLst>
                <a:path w="29" h="39">
                  <a:moveTo>
                    <a:pt x="28" y="39"/>
                  </a:moveTo>
                  <a:lnTo>
                    <a:pt x="0" y="39"/>
                  </a:lnTo>
                  <a:lnTo>
                    <a:pt x="0" y="0"/>
                  </a:lnTo>
                  <a:lnTo>
                    <a:pt x="29" y="0"/>
                  </a:lnTo>
                  <a:lnTo>
                    <a:pt x="28" y="39"/>
                  </a:lnTo>
                  <a:close/>
                </a:path>
              </a:pathLst>
            </a:custGeom>
            <a:solidFill>
              <a:srgbClr val="2E5BE4"/>
            </a:solidFill>
            <a:ln w="9525">
              <a:noFill/>
              <a:round/>
              <a:headEnd/>
              <a:tailEnd/>
            </a:ln>
          </p:spPr>
          <p:txBody>
            <a:bodyPr/>
            <a:lstStyle/>
            <a:p>
              <a:endParaRPr lang="en-US"/>
            </a:p>
          </p:txBody>
        </p:sp>
        <p:sp>
          <p:nvSpPr>
            <p:cNvPr id="1551457" name="Freeform 97"/>
            <p:cNvSpPr>
              <a:spLocks/>
            </p:cNvSpPr>
            <p:nvPr/>
          </p:nvSpPr>
          <p:spPr bwMode="auto">
            <a:xfrm>
              <a:off x="5178" y="2830"/>
              <a:ext cx="29" cy="40"/>
            </a:xfrm>
            <a:custGeom>
              <a:avLst/>
              <a:gdLst/>
              <a:ahLst/>
              <a:cxnLst>
                <a:cxn ang="0">
                  <a:pos x="29" y="40"/>
                </a:cxn>
                <a:cxn ang="0">
                  <a:pos x="0" y="39"/>
                </a:cxn>
                <a:cxn ang="0">
                  <a:pos x="1" y="0"/>
                </a:cxn>
                <a:cxn ang="0">
                  <a:pos x="29" y="1"/>
                </a:cxn>
                <a:cxn ang="0">
                  <a:pos x="29" y="40"/>
                </a:cxn>
              </a:cxnLst>
              <a:rect l="0" t="0" r="r" b="b"/>
              <a:pathLst>
                <a:path w="29" h="40">
                  <a:moveTo>
                    <a:pt x="29" y="40"/>
                  </a:moveTo>
                  <a:lnTo>
                    <a:pt x="0" y="39"/>
                  </a:lnTo>
                  <a:lnTo>
                    <a:pt x="1" y="0"/>
                  </a:lnTo>
                  <a:lnTo>
                    <a:pt x="29" y="1"/>
                  </a:lnTo>
                  <a:lnTo>
                    <a:pt x="29" y="40"/>
                  </a:lnTo>
                  <a:close/>
                </a:path>
              </a:pathLst>
            </a:custGeom>
            <a:solidFill>
              <a:srgbClr val="2F5EEB"/>
            </a:solidFill>
            <a:ln w="9525">
              <a:noFill/>
              <a:round/>
              <a:headEnd/>
              <a:tailEnd/>
            </a:ln>
          </p:spPr>
          <p:txBody>
            <a:bodyPr/>
            <a:lstStyle/>
            <a:p>
              <a:endParaRPr lang="en-US"/>
            </a:p>
          </p:txBody>
        </p:sp>
        <p:sp>
          <p:nvSpPr>
            <p:cNvPr id="1551458" name="Freeform 98"/>
            <p:cNvSpPr>
              <a:spLocks/>
            </p:cNvSpPr>
            <p:nvPr/>
          </p:nvSpPr>
          <p:spPr bwMode="auto">
            <a:xfrm>
              <a:off x="5151" y="2828"/>
              <a:ext cx="28" cy="41"/>
            </a:xfrm>
            <a:custGeom>
              <a:avLst/>
              <a:gdLst/>
              <a:ahLst/>
              <a:cxnLst>
                <a:cxn ang="0">
                  <a:pos x="27" y="41"/>
                </a:cxn>
                <a:cxn ang="0">
                  <a:pos x="0" y="39"/>
                </a:cxn>
                <a:cxn ang="0">
                  <a:pos x="0" y="0"/>
                </a:cxn>
                <a:cxn ang="0">
                  <a:pos x="28" y="2"/>
                </a:cxn>
                <a:cxn ang="0">
                  <a:pos x="27" y="41"/>
                </a:cxn>
              </a:cxnLst>
              <a:rect l="0" t="0" r="r" b="b"/>
              <a:pathLst>
                <a:path w="28" h="41">
                  <a:moveTo>
                    <a:pt x="27" y="41"/>
                  </a:moveTo>
                  <a:lnTo>
                    <a:pt x="0" y="39"/>
                  </a:lnTo>
                  <a:lnTo>
                    <a:pt x="0" y="0"/>
                  </a:lnTo>
                  <a:lnTo>
                    <a:pt x="28" y="2"/>
                  </a:lnTo>
                  <a:lnTo>
                    <a:pt x="27" y="41"/>
                  </a:lnTo>
                  <a:close/>
                </a:path>
              </a:pathLst>
            </a:custGeom>
            <a:solidFill>
              <a:srgbClr val="3061F2"/>
            </a:solidFill>
            <a:ln w="9525">
              <a:noFill/>
              <a:round/>
              <a:headEnd/>
              <a:tailEnd/>
            </a:ln>
          </p:spPr>
          <p:txBody>
            <a:bodyPr/>
            <a:lstStyle/>
            <a:p>
              <a:endParaRPr lang="en-US"/>
            </a:p>
          </p:txBody>
        </p:sp>
        <p:sp>
          <p:nvSpPr>
            <p:cNvPr id="1551459" name="Freeform 99"/>
            <p:cNvSpPr>
              <a:spLocks/>
            </p:cNvSpPr>
            <p:nvPr/>
          </p:nvSpPr>
          <p:spPr bwMode="auto">
            <a:xfrm>
              <a:off x="5123" y="2826"/>
              <a:ext cx="28" cy="41"/>
            </a:xfrm>
            <a:custGeom>
              <a:avLst/>
              <a:gdLst/>
              <a:ahLst/>
              <a:cxnLst>
                <a:cxn ang="0">
                  <a:pos x="28" y="41"/>
                </a:cxn>
                <a:cxn ang="0">
                  <a:pos x="0" y="39"/>
                </a:cxn>
                <a:cxn ang="0">
                  <a:pos x="1" y="0"/>
                </a:cxn>
                <a:cxn ang="0">
                  <a:pos x="28" y="2"/>
                </a:cxn>
                <a:cxn ang="0">
                  <a:pos x="28" y="41"/>
                </a:cxn>
              </a:cxnLst>
              <a:rect l="0" t="0" r="r" b="b"/>
              <a:pathLst>
                <a:path w="28" h="41">
                  <a:moveTo>
                    <a:pt x="28" y="41"/>
                  </a:moveTo>
                  <a:lnTo>
                    <a:pt x="0" y="39"/>
                  </a:lnTo>
                  <a:lnTo>
                    <a:pt x="1" y="0"/>
                  </a:lnTo>
                  <a:lnTo>
                    <a:pt x="28" y="2"/>
                  </a:lnTo>
                  <a:lnTo>
                    <a:pt x="28" y="41"/>
                  </a:lnTo>
                  <a:close/>
                </a:path>
              </a:pathLst>
            </a:custGeom>
            <a:solidFill>
              <a:srgbClr val="3263F8"/>
            </a:solidFill>
            <a:ln w="9525">
              <a:noFill/>
              <a:round/>
              <a:headEnd/>
              <a:tailEnd/>
            </a:ln>
          </p:spPr>
          <p:txBody>
            <a:bodyPr/>
            <a:lstStyle/>
            <a:p>
              <a:endParaRPr lang="en-US"/>
            </a:p>
          </p:txBody>
        </p:sp>
        <p:sp>
          <p:nvSpPr>
            <p:cNvPr id="1551460" name="Freeform 100"/>
            <p:cNvSpPr>
              <a:spLocks/>
            </p:cNvSpPr>
            <p:nvPr/>
          </p:nvSpPr>
          <p:spPr bwMode="auto">
            <a:xfrm>
              <a:off x="5097" y="2823"/>
              <a:ext cx="27" cy="42"/>
            </a:xfrm>
            <a:custGeom>
              <a:avLst/>
              <a:gdLst/>
              <a:ahLst/>
              <a:cxnLst>
                <a:cxn ang="0">
                  <a:pos x="26" y="42"/>
                </a:cxn>
                <a:cxn ang="0">
                  <a:pos x="0" y="39"/>
                </a:cxn>
                <a:cxn ang="0">
                  <a:pos x="1" y="0"/>
                </a:cxn>
                <a:cxn ang="0">
                  <a:pos x="27" y="3"/>
                </a:cxn>
                <a:cxn ang="0">
                  <a:pos x="26" y="42"/>
                </a:cxn>
              </a:cxnLst>
              <a:rect l="0" t="0" r="r" b="b"/>
              <a:pathLst>
                <a:path w="27" h="42">
                  <a:moveTo>
                    <a:pt x="26" y="42"/>
                  </a:moveTo>
                  <a:lnTo>
                    <a:pt x="0" y="39"/>
                  </a:lnTo>
                  <a:lnTo>
                    <a:pt x="1" y="0"/>
                  </a:lnTo>
                  <a:lnTo>
                    <a:pt x="27" y="3"/>
                  </a:lnTo>
                  <a:lnTo>
                    <a:pt x="26" y="42"/>
                  </a:lnTo>
                  <a:close/>
                </a:path>
              </a:pathLst>
            </a:custGeom>
            <a:solidFill>
              <a:srgbClr val="3366FF"/>
            </a:solidFill>
            <a:ln w="9525">
              <a:noFill/>
              <a:round/>
              <a:headEnd/>
              <a:tailEnd/>
            </a:ln>
          </p:spPr>
          <p:txBody>
            <a:bodyPr/>
            <a:lstStyle/>
            <a:p>
              <a:endParaRPr lang="en-US"/>
            </a:p>
          </p:txBody>
        </p:sp>
        <p:sp>
          <p:nvSpPr>
            <p:cNvPr id="1551461" name="Freeform 101"/>
            <p:cNvSpPr>
              <a:spLocks/>
            </p:cNvSpPr>
            <p:nvPr/>
          </p:nvSpPr>
          <p:spPr bwMode="auto">
            <a:xfrm>
              <a:off x="5073" y="2820"/>
              <a:ext cx="25" cy="42"/>
            </a:xfrm>
            <a:custGeom>
              <a:avLst/>
              <a:gdLst/>
              <a:ahLst/>
              <a:cxnLst>
                <a:cxn ang="0">
                  <a:pos x="24" y="42"/>
                </a:cxn>
                <a:cxn ang="0">
                  <a:pos x="0" y="39"/>
                </a:cxn>
                <a:cxn ang="0">
                  <a:pos x="0" y="0"/>
                </a:cxn>
                <a:cxn ang="0">
                  <a:pos x="25" y="3"/>
                </a:cxn>
                <a:cxn ang="0">
                  <a:pos x="24" y="42"/>
                </a:cxn>
              </a:cxnLst>
              <a:rect l="0" t="0" r="r" b="b"/>
              <a:pathLst>
                <a:path w="25" h="42">
                  <a:moveTo>
                    <a:pt x="24" y="42"/>
                  </a:moveTo>
                  <a:lnTo>
                    <a:pt x="0" y="39"/>
                  </a:lnTo>
                  <a:lnTo>
                    <a:pt x="0" y="0"/>
                  </a:lnTo>
                  <a:lnTo>
                    <a:pt x="25" y="3"/>
                  </a:lnTo>
                  <a:lnTo>
                    <a:pt x="24" y="42"/>
                  </a:lnTo>
                  <a:close/>
                </a:path>
              </a:pathLst>
            </a:custGeom>
            <a:solidFill>
              <a:srgbClr val="3366FF"/>
            </a:solidFill>
            <a:ln w="9525">
              <a:noFill/>
              <a:round/>
              <a:headEnd/>
              <a:tailEnd/>
            </a:ln>
          </p:spPr>
          <p:txBody>
            <a:bodyPr/>
            <a:lstStyle/>
            <a:p>
              <a:endParaRPr lang="en-US"/>
            </a:p>
          </p:txBody>
        </p:sp>
        <p:sp>
          <p:nvSpPr>
            <p:cNvPr id="1551462" name="Freeform 102"/>
            <p:cNvSpPr>
              <a:spLocks/>
            </p:cNvSpPr>
            <p:nvPr/>
          </p:nvSpPr>
          <p:spPr bwMode="auto">
            <a:xfrm>
              <a:off x="5052" y="2817"/>
              <a:ext cx="21" cy="42"/>
            </a:xfrm>
            <a:custGeom>
              <a:avLst/>
              <a:gdLst/>
              <a:ahLst/>
              <a:cxnLst>
                <a:cxn ang="0">
                  <a:pos x="21" y="42"/>
                </a:cxn>
                <a:cxn ang="0">
                  <a:pos x="0" y="38"/>
                </a:cxn>
                <a:cxn ang="0">
                  <a:pos x="0" y="0"/>
                </a:cxn>
                <a:cxn ang="0">
                  <a:pos x="21" y="3"/>
                </a:cxn>
                <a:cxn ang="0">
                  <a:pos x="21" y="42"/>
                </a:cxn>
              </a:cxnLst>
              <a:rect l="0" t="0" r="r" b="b"/>
              <a:pathLst>
                <a:path w="21" h="42">
                  <a:moveTo>
                    <a:pt x="21" y="42"/>
                  </a:moveTo>
                  <a:lnTo>
                    <a:pt x="0" y="38"/>
                  </a:lnTo>
                  <a:lnTo>
                    <a:pt x="0" y="0"/>
                  </a:lnTo>
                  <a:lnTo>
                    <a:pt x="21" y="3"/>
                  </a:lnTo>
                  <a:lnTo>
                    <a:pt x="21" y="42"/>
                  </a:lnTo>
                  <a:close/>
                </a:path>
              </a:pathLst>
            </a:custGeom>
            <a:solidFill>
              <a:srgbClr val="3263F8"/>
            </a:solidFill>
            <a:ln w="9525">
              <a:noFill/>
              <a:round/>
              <a:headEnd/>
              <a:tailEnd/>
            </a:ln>
          </p:spPr>
          <p:txBody>
            <a:bodyPr/>
            <a:lstStyle/>
            <a:p>
              <a:endParaRPr lang="en-US"/>
            </a:p>
          </p:txBody>
        </p:sp>
        <p:sp>
          <p:nvSpPr>
            <p:cNvPr id="1551463" name="Freeform 103"/>
            <p:cNvSpPr>
              <a:spLocks/>
            </p:cNvSpPr>
            <p:nvPr/>
          </p:nvSpPr>
          <p:spPr bwMode="auto">
            <a:xfrm>
              <a:off x="5032" y="2813"/>
              <a:ext cx="20" cy="42"/>
            </a:xfrm>
            <a:custGeom>
              <a:avLst/>
              <a:gdLst/>
              <a:ahLst/>
              <a:cxnLst>
                <a:cxn ang="0">
                  <a:pos x="20" y="42"/>
                </a:cxn>
                <a:cxn ang="0">
                  <a:pos x="0" y="38"/>
                </a:cxn>
                <a:cxn ang="0">
                  <a:pos x="0" y="0"/>
                </a:cxn>
                <a:cxn ang="0">
                  <a:pos x="20" y="4"/>
                </a:cxn>
                <a:cxn ang="0">
                  <a:pos x="20" y="42"/>
                </a:cxn>
              </a:cxnLst>
              <a:rect l="0" t="0" r="r" b="b"/>
              <a:pathLst>
                <a:path w="20" h="42">
                  <a:moveTo>
                    <a:pt x="20" y="42"/>
                  </a:moveTo>
                  <a:lnTo>
                    <a:pt x="0" y="38"/>
                  </a:lnTo>
                  <a:lnTo>
                    <a:pt x="0" y="0"/>
                  </a:lnTo>
                  <a:lnTo>
                    <a:pt x="20" y="4"/>
                  </a:lnTo>
                  <a:lnTo>
                    <a:pt x="20" y="42"/>
                  </a:lnTo>
                  <a:close/>
                </a:path>
              </a:pathLst>
            </a:custGeom>
            <a:solidFill>
              <a:srgbClr val="3061F2"/>
            </a:solidFill>
            <a:ln w="9525">
              <a:noFill/>
              <a:round/>
              <a:headEnd/>
              <a:tailEnd/>
            </a:ln>
          </p:spPr>
          <p:txBody>
            <a:bodyPr/>
            <a:lstStyle/>
            <a:p>
              <a:endParaRPr lang="en-US"/>
            </a:p>
          </p:txBody>
        </p:sp>
        <p:sp>
          <p:nvSpPr>
            <p:cNvPr id="1551464" name="Freeform 104"/>
            <p:cNvSpPr>
              <a:spLocks/>
            </p:cNvSpPr>
            <p:nvPr/>
          </p:nvSpPr>
          <p:spPr bwMode="auto">
            <a:xfrm>
              <a:off x="5014" y="2808"/>
              <a:ext cx="18" cy="43"/>
            </a:xfrm>
            <a:custGeom>
              <a:avLst/>
              <a:gdLst/>
              <a:ahLst/>
              <a:cxnLst>
                <a:cxn ang="0">
                  <a:pos x="18" y="43"/>
                </a:cxn>
                <a:cxn ang="0">
                  <a:pos x="0" y="39"/>
                </a:cxn>
                <a:cxn ang="0">
                  <a:pos x="0" y="0"/>
                </a:cxn>
                <a:cxn ang="0">
                  <a:pos x="18" y="5"/>
                </a:cxn>
                <a:cxn ang="0">
                  <a:pos x="18" y="43"/>
                </a:cxn>
              </a:cxnLst>
              <a:rect l="0" t="0" r="r" b="b"/>
              <a:pathLst>
                <a:path w="18" h="43">
                  <a:moveTo>
                    <a:pt x="18" y="43"/>
                  </a:moveTo>
                  <a:lnTo>
                    <a:pt x="0" y="39"/>
                  </a:lnTo>
                  <a:lnTo>
                    <a:pt x="0" y="0"/>
                  </a:lnTo>
                  <a:lnTo>
                    <a:pt x="18" y="5"/>
                  </a:lnTo>
                  <a:lnTo>
                    <a:pt x="18" y="43"/>
                  </a:lnTo>
                  <a:close/>
                </a:path>
              </a:pathLst>
            </a:custGeom>
            <a:solidFill>
              <a:srgbClr val="2F5EEB"/>
            </a:solidFill>
            <a:ln w="9525">
              <a:noFill/>
              <a:round/>
              <a:headEnd/>
              <a:tailEnd/>
            </a:ln>
          </p:spPr>
          <p:txBody>
            <a:bodyPr/>
            <a:lstStyle/>
            <a:p>
              <a:endParaRPr lang="en-US"/>
            </a:p>
          </p:txBody>
        </p:sp>
        <p:sp>
          <p:nvSpPr>
            <p:cNvPr id="1551465" name="Freeform 105"/>
            <p:cNvSpPr>
              <a:spLocks/>
            </p:cNvSpPr>
            <p:nvPr/>
          </p:nvSpPr>
          <p:spPr bwMode="auto">
            <a:xfrm>
              <a:off x="5000" y="2804"/>
              <a:ext cx="14" cy="43"/>
            </a:xfrm>
            <a:custGeom>
              <a:avLst/>
              <a:gdLst/>
              <a:ahLst/>
              <a:cxnLst>
                <a:cxn ang="0">
                  <a:pos x="14" y="43"/>
                </a:cxn>
                <a:cxn ang="0">
                  <a:pos x="0" y="38"/>
                </a:cxn>
                <a:cxn ang="0">
                  <a:pos x="0" y="0"/>
                </a:cxn>
                <a:cxn ang="0">
                  <a:pos x="14" y="4"/>
                </a:cxn>
                <a:cxn ang="0">
                  <a:pos x="14" y="43"/>
                </a:cxn>
              </a:cxnLst>
              <a:rect l="0" t="0" r="r" b="b"/>
              <a:pathLst>
                <a:path w="14" h="43">
                  <a:moveTo>
                    <a:pt x="14" y="43"/>
                  </a:moveTo>
                  <a:lnTo>
                    <a:pt x="0" y="38"/>
                  </a:lnTo>
                  <a:lnTo>
                    <a:pt x="0" y="0"/>
                  </a:lnTo>
                  <a:lnTo>
                    <a:pt x="14" y="4"/>
                  </a:lnTo>
                  <a:lnTo>
                    <a:pt x="14" y="43"/>
                  </a:lnTo>
                  <a:close/>
                </a:path>
              </a:pathLst>
            </a:custGeom>
            <a:solidFill>
              <a:srgbClr val="2E5BE4"/>
            </a:solidFill>
            <a:ln w="9525">
              <a:noFill/>
              <a:round/>
              <a:headEnd/>
              <a:tailEnd/>
            </a:ln>
          </p:spPr>
          <p:txBody>
            <a:bodyPr/>
            <a:lstStyle/>
            <a:p>
              <a:endParaRPr lang="en-US"/>
            </a:p>
          </p:txBody>
        </p:sp>
        <p:sp>
          <p:nvSpPr>
            <p:cNvPr id="1551466" name="Freeform 106"/>
            <p:cNvSpPr>
              <a:spLocks/>
            </p:cNvSpPr>
            <p:nvPr/>
          </p:nvSpPr>
          <p:spPr bwMode="auto">
            <a:xfrm>
              <a:off x="4989" y="2799"/>
              <a:ext cx="11" cy="43"/>
            </a:xfrm>
            <a:custGeom>
              <a:avLst/>
              <a:gdLst/>
              <a:ahLst/>
              <a:cxnLst>
                <a:cxn ang="0">
                  <a:pos x="11" y="43"/>
                </a:cxn>
                <a:cxn ang="0">
                  <a:pos x="0" y="38"/>
                </a:cxn>
                <a:cxn ang="0">
                  <a:pos x="0" y="0"/>
                </a:cxn>
                <a:cxn ang="0">
                  <a:pos x="11" y="5"/>
                </a:cxn>
                <a:cxn ang="0">
                  <a:pos x="11" y="43"/>
                </a:cxn>
              </a:cxnLst>
              <a:rect l="0" t="0" r="r" b="b"/>
              <a:pathLst>
                <a:path w="11" h="43">
                  <a:moveTo>
                    <a:pt x="11" y="43"/>
                  </a:moveTo>
                  <a:lnTo>
                    <a:pt x="0" y="38"/>
                  </a:lnTo>
                  <a:lnTo>
                    <a:pt x="0" y="0"/>
                  </a:lnTo>
                  <a:lnTo>
                    <a:pt x="11" y="5"/>
                  </a:lnTo>
                  <a:lnTo>
                    <a:pt x="11" y="43"/>
                  </a:lnTo>
                  <a:close/>
                </a:path>
              </a:pathLst>
            </a:custGeom>
            <a:solidFill>
              <a:srgbClr val="2C59DD"/>
            </a:solidFill>
            <a:ln w="9525">
              <a:noFill/>
              <a:round/>
              <a:headEnd/>
              <a:tailEnd/>
            </a:ln>
          </p:spPr>
          <p:txBody>
            <a:bodyPr/>
            <a:lstStyle/>
            <a:p>
              <a:endParaRPr lang="en-US"/>
            </a:p>
          </p:txBody>
        </p:sp>
        <p:sp>
          <p:nvSpPr>
            <p:cNvPr id="1551467" name="Freeform 107"/>
            <p:cNvSpPr>
              <a:spLocks/>
            </p:cNvSpPr>
            <p:nvPr/>
          </p:nvSpPr>
          <p:spPr bwMode="auto">
            <a:xfrm>
              <a:off x="4978" y="2791"/>
              <a:ext cx="11" cy="46"/>
            </a:xfrm>
            <a:custGeom>
              <a:avLst/>
              <a:gdLst/>
              <a:ahLst/>
              <a:cxnLst>
                <a:cxn ang="0">
                  <a:pos x="11" y="46"/>
                </a:cxn>
                <a:cxn ang="0">
                  <a:pos x="0" y="38"/>
                </a:cxn>
                <a:cxn ang="0">
                  <a:pos x="0" y="0"/>
                </a:cxn>
                <a:cxn ang="0">
                  <a:pos x="11" y="8"/>
                </a:cxn>
                <a:cxn ang="0">
                  <a:pos x="11" y="46"/>
                </a:cxn>
              </a:cxnLst>
              <a:rect l="0" t="0" r="r" b="b"/>
              <a:pathLst>
                <a:path w="11" h="46">
                  <a:moveTo>
                    <a:pt x="11" y="46"/>
                  </a:moveTo>
                  <a:lnTo>
                    <a:pt x="0" y="38"/>
                  </a:lnTo>
                  <a:lnTo>
                    <a:pt x="0" y="0"/>
                  </a:lnTo>
                  <a:lnTo>
                    <a:pt x="11" y="8"/>
                  </a:lnTo>
                  <a:lnTo>
                    <a:pt x="11" y="46"/>
                  </a:lnTo>
                  <a:close/>
                </a:path>
              </a:pathLst>
            </a:custGeom>
            <a:solidFill>
              <a:srgbClr val="2B56D7"/>
            </a:solidFill>
            <a:ln w="9525">
              <a:noFill/>
              <a:round/>
              <a:headEnd/>
              <a:tailEnd/>
            </a:ln>
          </p:spPr>
          <p:txBody>
            <a:bodyPr/>
            <a:lstStyle/>
            <a:p>
              <a:endParaRPr lang="en-US"/>
            </a:p>
          </p:txBody>
        </p:sp>
        <p:sp>
          <p:nvSpPr>
            <p:cNvPr id="1551468" name="Freeform 108"/>
            <p:cNvSpPr>
              <a:spLocks/>
            </p:cNvSpPr>
            <p:nvPr/>
          </p:nvSpPr>
          <p:spPr bwMode="auto">
            <a:xfrm>
              <a:off x="4976" y="2786"/>
              <a:ext cx="2" cy="43"/>
            </a:xfrm>
            <a:custGeom>
              <a:avLst/>
              <a:gdLst/>
              <a:ahLst/>
              <a:cxnLst>
                <a:cxn ang="0">
                  <a:pos x="2" y="43"/>
                </a:cxn>
                <a:cxn ang="0">
                  <a:pos x="0" y="38"/>
                </a:cxn>
                <a:cxn ang="0">
                  <a:pos x="0" y="0"/>
                </a:cxn>
                <a:cxn ang="0">
                  <a:pos x="2" y="5"/>
                </a:cxn>
                <a:cxn ang="0">
                  <a:pos x="2" y="43"/>
                </a:cxn>
              </a:cxnLst>
              <a:rect l="0" t="0" r="r" b="b"/>
              <a:pathLst>
                <a:path w="2" h="43">
                  <a:moveTo>
                    <a:pt x="2" y="43"/>
                  </a:moveTo>
                  <a:lnTo>
                    <a:pt x="0" y="38"/>
                  </a:lnTo>
                  <a:lnTo>
                    <a:pt x="0" y="0"/>
                  </a:lnTo>
                  <a:lnTo>
                    <a:pt x="2" y="5"/>
                  </a:lnTo>
                  <a:lnTo>
                    <a:pt x="2" y="43"/>
                  </a:lnTo>
                  <a:close/>
                </a:path>
              </a:pathLst>
            </a:custGeom>
            <a:solidFill>
              <a:srgbClr val="2A53D0"/>
            </a:solidFill>
            <a:ln w="9525">
              <a:noFill/>
              <a:round/>
              <a:headEnd/>
              <a:tailEnd/>
            </a:ln>
          </p:spPr>
          <p:txBody>
            <a:bodyPr/>
            <a:lstStyle/>
            <a:p>
              <a:endParaRPr lang="en-US"/>
            </a:p>
          </p:txBody>
        </p:sp>
        <p:sp>
          <p:nvSpPr>
            <p:cNvPr id="1551469" name="Freeform 109"/>
            <p:cNvSpPr>
              <a:spLocks/>
            </p:cNvSpPr>
            <p:nvPr/>
          </p:nvSpPr>
          <p:spPr bwMode="auto">
            <a:xfrm>
              <a:off x="4976" y="2753"/>
              <a:ext cx="444" cy="78"/>
            </a:xfrm>
            <a:custGeom>
              <a:avLst/>
              <a:gdLst/>
              <a:ahLst/>
              <a:cxnLst>
                <a:cxn ang="0">
                  <a:pos x="185" y="0"/>
                </a:cxn>
                <a:cxn ang="0">
                  <a:pos x="212" y="0"/>
                </a:cxn>
                <a:cxn ang="0">
                  <a:pos x="240" y="1"/>
                </a:cxn>
                <a:cxn ang="0">
                  <a:pos x="266" y="3"/>
                </a:cxn>
                <a:cxn ang="0">
                  <a:pos x="293" y="5"/>
                </a:cxn>
                <a:cxn ang="0">
                  <a:pos x="318" y="7"/>
                </a:cxn>
                <a:cxn ang="0">
                  <a:pos x="342" y="10"/>
                </a:cxn>
                <a:cxn ang="0">
                  <a:pos x="364" y="14"/>
                </a:cxn>
                <a:cxn ang="0">
                  <a:pos x="384" y="17"/>
                </a:cxn>
                <a:cxn ang="0">
                  <a:pos x="402" y="21"/>
                </a:cxn>
                <a:cxn ang="0">
                  <a:pos x="416" y="26"/>
                </a:cxn>
                <a:cxn ang="0">
                  <a:pos x="428" y="30"/>
                </a:cxn>
                <a:cxn ang="0">
                  <a:pos x="440" y="38"/>
                </a:cxn>
                <a:cxn ang="0">
                  <a:pos x="444" y="43"/>
                </a:cxn>
                <a:cxn ang="0">
                  <a:pos x="444" y="48"/>
                </a:cxn>
                <a:cxn ang="0">
                  <a:pos x="440" y="53"/>
                </a:cxn>
                <a:cxn ang="0">
                  <a:pos x="433" y="57"/>
                </a:cxn>
                <a:cxn ang="0">
                  <a:pos x="423" y="61"/>
                </a:cxn>
                <a:cxn ang="0">
                  <a:pos x="410" y="65"/>
                </a:cxn>
                <a:cxn ang="0">
                  <a:pos x="392" y="69"/>
                </a:cxn>
                <a:cxn ang="0">
                  <a:pos x="373" y="72"/>
                </a:cxn>
                <a:cxn ang="0">
                  <a:pos x="351" y="74"/>
                </a:cxn>
                <a:cxn ang="0">
                  <a:pos x="328" y="76"/>
                </a:cxn>
                <a:cxn ang="0">
                  <a:pos x="302" y="77"/>
                </a:cxn>
                <a:cxn ang="0">
                  <a:pos x="260" y="78"/>
                </a:cxn>
                <a:cxn ang="0">
                  <a:pos x="231" y="78"/>
                </a:cxn>
                <a:cxn ang="0">
                  <a:pos x="203" y="77"/>
                </a:cxn>
                <a:cxn ang="0">
                  <a:pos x="175" y="75"/>
                </a:cxn>
                <a:cxn ang="0">
                  <a:pos x="148" y="73"/>
                </a:cxn>
                <a:cxn ang="0">
                  <a:pos x="122" y="70"/>
                </a:cxn>
                <a:cxn ang="0">
                  <a:pos x="97" y="67"/>
                </a:cxn>
                <a:cxn ang="0">
                  <a:pos x="76" y="64"/>
                </a:cxn>
                <a:cxn ang="0">
                  <a:pos x="56" y="60"/>
                </a:cxn>
                <a:cxn ang="0">
                  <a:pos x="38" y="55"/>
                </a:cxn>
                <a:cxn ang="0">
                  <a:pos x="24" y="51"/>
                </a:cxn>
                <a:cxn ang="0">
                  <a:pos x="13" y="46"/>
                </a:cxn>
                <a:cxn ang="0">
                  <a:pos x="2" y="38"/>
                </a:cxn>
                <a:cxn ang="0">
                  <a:pos x="0" y="33"/>
                </a:cxn>
                <a:cxn ang="0">
                  <a:pos x="1" y="28"/>
                </a:cxn>
                <a:cxn ang="0">
                  <a:pos x="6" y="24"/>
                </a:cxn>
                <a:cxn ang="0">
                  <a:pos x="14" y="19"/>
                </a:cxn>
                <a:cxn ang="0">
                  <a:pos x="24" y="15"/>
                </a:cxn>
                <a:cxn ang="0">
                  <a:pos x="38" y="12"/>
                </a:cxn>
                <a:cxn ang="0">
                  <a:pos x="56" y="9"/>
                </a:cxn>
                <a:cxn ang="0">
                  <a:pos x="75" y="6"/>
                </a:cxn>
                <a:cxn ang="0">
                  <a:pos x="96" y="4"/>
                </a:cxn>
                <a:cxn ang="0">
                  <a:pos x="119" y="2"/>
                </a:cxn>
                <a:cxn ang="0">
                  <a:pos x="144" y="1"/>
                </a:cxn>
                <a:cxn ang="0">
                  <a:pos x="185" y="0"/>
                </a:cxn>
              </a:cxnLst>
              <a:rect l="0" t="0" r="r" b="b"/>
              <a:pathLst>
                <a:path w="444" h="78">
                  <a:moveTo>
                    <a:pt x="185" y="0"/>
                  </a:moveTo>
                  <a:lnTo>
                    <a:pt x="212" y="0"/>
                  </a:lnTo>
                  <a:lnTo>
                    <a:pt x="240" y="1"/>
                  </a:lnTo>
                  <a:lnTo>
                    <a:pt x="266" y="3"/>
                  </a:lnTo>
                  <a:lnTo>
                    <a:pt x="293" y="5"/>
                  </a:lnTo>
                  <a:lnTo>
                    <a:pt x="318" y="7"/>
                  </a:lnTo>
                  <a:lnTo>
                    <a:pt x="342" y="10"/>
                  </a:lnTo>
                  <a:lnTo>
                    <a:pt x="364" y="14"/>
                  </a:lnTo>
                  <a:lnTo>
                    <a:pt x="384" y="17"/>
                  </a:lnTo>
                  <a:lnTo>
                    <a:pt x="402" y="21"/>
                  </a:lnTo>
                  <a:lnTo>
                    <a:pt x="416" y="26"/>
                  </a:lnTo>
                  <a:lnTo>
                    <a:pt x="428" y="30"/>
                  </a:lnTo>
                  <a:lnTo>
                    <a:pt x="440" y="38"/>
                  </a:lnTo>
                  <a:lnTo>
                    <a:pt x="444" y="43"/>
                  </a:lnTo>
                  <a:lnTo>
                    <a:pt x="444" y="48"/>
                  </a:lnTo>
                  <a:lnTo>
                    <a:pt x="440" y="53"/>
                  </a:lnTo>
                  <a:lnTo>
                    <a:pt x="433" y="57"/>
                  </a:lnTo>
                  <a:lnTo>
                    <a:pt x="423" y="61"/>
                  </a:lnTo>
                  <a:lnTo>
                    <a:pt x="410" y="65"/>
                  </a:lnTo>
                  <a:lnTo>
                    <a:pt x="392" y="69"/>
                  </a:lnTo>
                  <a:lnTo>
                    <a:pt x="373" y="72"/>
                  </a:lnTo>
                  <a:lnTo>
                    <a:pt x="351" y="74"/>
                  </a:lnTo>
                  <a:lnTo>
                    <a:pt x="328" y="76"/>
                  </a:lnTo>
                  <a:lnTo>
                    <a:pt x="302" y="77"/>
                  </a:lnTo>
                  <a:lnTo>
                    <a:pt x="260" y="78"/>
                  </a:lnTo>
                  <a:lnTo>
                    <a:pt x="231" y="78"/>
                  </a:lnTo>
                  <a:lnTo>
                    <a:pt x="203" y="77"/>
                  </a:lnTo>
                  <a:lnTo>
                    <a:pt x="175" y="75"/>
                  </a:lnTo>
                  <a:lnTo>
                    <a:pt x="148" y="73"/>
                  </a:lnTo>
                  <a:lnTo>
                    <a:pt x="122" y="70"/>
                  </a:lnTo>
                  <a:lnTo>
                    <a:pt x="97" y="67"/>
                  </a:lnTo>
                  <a:lnTo>
                    <a:pt x="76" y="64"/>
                  </a:lnTo>
                  <a:lnTo>
                    <a:pt x="56" y="60"/>
                  </a:lnTo>
                  <a:lnTo>
                    <a:pt x="38" y="55"/>
                  </a:lnTo>
                  <a:lnTo>
                    <a:pt x="24" y="51"/>
                  </a:lnTo>
                  <a:lnTo>
                    <a:pt x="13" y="46"/>
                  </a:lnTo>
                  <a:lnTo>
                    <a:pt x="2" y="38"/>
                  </a:lnTo>
                  <a:lnTo>
                    <a:pt x="0" y="33"/>
                  </a:lnTo>
                  <a:lnTo>
                    <a:pt x="1" y="28"/>
                  </a:lnTo>
                  <a:lnTo>
                    <a:pt x="6" y="24"/>
                  </a:lnTo>
                  <a:lnTo>
                    <a:pt x="14" y="19"/>
                  </a:lnTo>
                  <a:lnTo>
                    <a:pt x="24" y="15"/>
                  </a:lnTo>
                  <a:lnTo>
                    <a:pt x="38" y="12"/>
                  </a:lnTo>
                  <a:lnTo>
                    <a:pt x="56" y="9"/>
                  </a:lnTo>
                  <a:lnTo>
                    <a:pt x="75" y="6"/>
                  </a:lnTo>
                  <a:lnTo>
                    <a:pt x="96" y="4"/>
                  </a:lnTo>
                  <a:lnTo>
                    <a:pt x="119" y="2"/>
                  </a:lnTo>
                  <a:lnTo>
                    <a:pt x="144" y="1"/>
                  </a:lnTo>
                  <a:lnTo>
                    <a:pt x="185" y="0"/>
                  </a:lnTo>
                  <a:close/>
                </a:path>
              </a:pathLst>
            </a:custGeom>
            <a:solidFill>
              <a:srgbClr val="264DBF"/>
            </a:solidFill>
            <a:ln w="9525">
              <a:noFill/>
              <a:round/>
              <a:headEnd/>
              <a:tailEnd/>
            </a:ln>
          </p:spPr>
          <p:txBody>
            <a:bodyPr/>
            <a:lstStyle/>
            <a:p>
              <a:endParaRPr lang="en-US"/>
            </a:p>
          </p:txBody>
        </p:sp>
        <p:sp>
          <p:nvSpPr>
            <p:cNvPr id="1551470" name="Freeform 110"/>
            <p:cNvSpPr>
              <a:spLocks/>
            </p:cNvSpPr>
            <p:nvPr/>
          </p:nvSpPr>
          <p:spPr bwMode="auto">
            <a:xfrm>
              <a:off x="4976" y="2824"/>
              <a:ext cx="444" cy="46"/>
            </a:xfrm>
            <a:custGeom>
              <a:avLst/>
              <a:gdLst/>
              <a:ahLst/>
              <a:cxnLst>
                <a:cxn ang="0">
                  <a:pos x="444" y="15"/>
                </a:cxn>
                <a:cxn ang="0">
                  <a:pos x="440" y="20"/>
                </a:cxn>
                <a:cxn ang="0">
                  <a:pos x="433" y="25"/>
                </a:cxn>
                <a:cxn ang="0">
                  <a:pos x="423" y="29"/>
                </a:cxn>
                <a:cxn ang="0">
                  <a:pos x="410" y="33"/>
                </a:cxn>
                <a:cxn ang="0">
                  <a:pos x="392" y="36"/>
                </a:cxn>
                <a:cxn ang="0">
                  <a:pos x="373" y="40"/>
                </a:cxn>
                <a:cxn ang="0">
                  <a:pos x="351" y="42"/>
                </a:cxn>
                <a:cxn ang="0">
                  <a:pos x="328" y="44"/>
                </a:cxn>
                <a:cxn ang="0">
                  <a:pos x="302" y="45"/>
                </a:cxn>
                <a:cxn ang="0">
                  <a:pos x="259" y="46"/>
                </a:cxn>
                <a:cxn ang="0">
                  <a:pos x="231" y="46"/>
                </a:cxn>
                <a:cxn ang="0">
                  <a:pos x="202" y="45"/>
                </a:cxn>
                <a:cxn ang="0">
                  <a:pos x="175" y="43"/>
                </a:cxn>
                <a:cxn ang="0">
                  <a:pos x="147" y="41"/>
                </a:cxn>
                <a:cxn ang="0">
                  <a:pos x="121" y="38"/>
                </a:cxn>
                <a:cxn ang="0">
                  <a:pos x="97" y="35"/>
                </a:cxn>
                <a:cxn ang="0">
                  <a:pos x="76" y="31"/>
                </a:cxn>
                <a:cxn ang="0">
                  <a:pos x="56" y="27"/>
                </a:cxn>
                <a:cxn ang="0">
                  <a:pos x="38" y="23"/>
                </a:cxn>
                <a:cxn ang="0">
                  <a:pos x="24" y="18"/>
                </a:cxn>
                <a:cxn ang="0">
                  <a:pos x="13" y="13"/>
                </a:cxn>
                <a:cxn ang="0">
                  <a:pos x="2" y="5"/>
                </a:cxn>
                <a:cxn ang="0">
                  <a:pos x="0" y="0"/>
                </a:cxn>
              </a:cxnLst>
              <a:rect l="0" t="0" r="r" b="b"/>
              <a:pathLst>
                <a:path w="444" h="46">
                  <a:moveTo>
                    <a:pt x="444" y="15"/>
                  </a:moveTo>
                  <a:lnTo>
                    <a:pt x="440" y="20"/>
                  </a:lnTo>
                  <a:lnTo>
                    <a:pt x="433" y="25"/>
                  </a:lnTo>
                  <a:lnTo>
                    <a:pt x="423" y="29"/>
                  </a:lnTo>
                  <a:lnTo>
                    <a:pt x="410" y="33"/>
                  </a:lnTo>
                  <a:lnTo>
                    <a:pt x="392" y="36"/>
                  </a:lnTo>
                  <a:lnTo>
                    <a:pt x="373" y="40"/>
                  </a:lnTo>
                  <a:lnTo>
                    <a:pt x="351" y="42"/>
                  </a:lnTo>
                  <a:lnTo>
                    <a:pt x="328" y="44"/>
                  </a:lnTo>
                  <a:lnTo>
                    <a:pt x="302" y="45"/>
                  </a:lnTo>
                  <a:lnTo>
                    <a:pt x="259" y="46"/>
                  </a:lnTo>
                  <a:lnTo>
                    <a:pt x="231" y="46"/>
                  </a:lnTo>
                  <a:lnTo>
                    <a:pt x="202" y="45"/>
                  </a:lnTo>
                  <a:lnTo>
                    <a:pt x="175" y="43"/>
                  </a:lnTo>
                  <a:lnTo>
                    <a:pt x="147" y="41"/>
                  </a:lnTo>
                  <a:lnTo>
                    <a:pt x="121" y="38"/>
                  </a:lnTo>
                  <a:lnTo>
                    <a:pt x="97" y="35"/>
                  </a:lnTo>
                  <a:lnTo>
                    <a:pt x="76" y="31"/>
                  </a:lnTo>
                  <a:lnTo>
                    <a:pt x="56" y="27"/>
                  </a:lnTo>
                  <a:lnTo>
                    <a:pt x="38" y="23"/>
                  </a:lnTo>
                  <a:lnTo>
                    <a:pt x="24" y="18"/>
                  </a:lnTo>
                  <a:lnTo>
                    <a:pt x="13" y="13"/>
                  </a:lnTo>
                  <a:lnTo>
                    <a:pt x="2" y="5"/>
                  </a:lnTo>
                  <a:lnTo>
                    <a:pt x="0" y="0"/>
                  </a:lnTo>
                </a:path>
              </a:pathLst>
            </a:custGeom>
            <a:noFill/>
            <a:ln w="12700">
              <a:solidFill>
                <a:srgbClr val="000000"/>
              </a:solidFill>
              <a:prstDash val="solid"/>
              <a:round/>
              <a:headEnd/>
              <a:tailEnd/>
            </a:ln>
          </p:spPr>
          <p:txBody>
            <a:bodyPr/>
            <a:lstStyle/>
            <a:p>
              <a:endParaRPr lang="en-US"/>
            </a:p>
          </p:txBody>
        </p:sp>
        <p:sp>
          <p:nvSpPr>
            <p:cNvPr id="1551471" name="Freeform 111"/>
            <p:cNvSpPr>
              <a:spLocks/>
            </p:cNvSpPr>
            <p:nvPr/>
          </p:nvSpPr>
          <p:spPr bwMode="auto">
            <a:xfrm>
              <a:off x="4976" y="2753"/>
              <a:ext cx="444" cy="78"/>
            </a:xfrm>
            <a:custGeom>
              <a:avLst/>
              <a:gdLst/>
              <a:ahLst/>
              <a:cxnLst>
                <a:cxn ang="0">
                  <a:pos x="185" y="0"/>
                </a:cxn>
                <a:cxn ang="0">
                  <a:pos x="212" y="0"/>
                </a:cxn>
                <a:cxn ang="0">
                  <a:pos x="240" y="1"/>
                </a:cxn>
                <a:cxn ang="0">
                  <a:pos x="266" y="3"/>
                </a:cxn>
                <a:cxn ang="0">
                  <a:pos x="293" y="5"/>
                </a:cxn>
                <a:cxn ang="0">
                  <a:pos x="318" y="7"/>
                </a:cxn>
                <a:cxn ang="0">
                  <a:pos x="342" y="10"/>
                </a:cxn>
                <a:cxn ang="0">
                  <a:pos x="364" y="14"/>
                </a:cxn>
                <a:cxn ang="0">
                  <a:pos x="384" y="17"/>
                </a:cxn>
                <a:cxn ang="0">
                  <a:pos x="402" y="21"/>
                </a:cxn>
                <a:cxn ang="0">
                  <a:pos x="416" y="26"/>
                </a:cxn>
                <a:cxn ang="0">
                  <a:pos x="428" y="30"/>
                </a:cxn>
                <a:cxn ang="0">
                  <a:pos x="440" y="38"/>
                </a:cxn>
                <a:cxn ang="0">
                  <a:pos x="444" y="43"/>
                </a:cxn>
                <a:cxn ang="0">
                  <a:pos x="444" y="48"/>
                </a:cxn>
                <a:cxn ang="0">
                  <a:pos x="440" y="53"/>
                </a:cxn>
                <a:cxn ang="0">
                  <a:pos x="433" y="57"/>
                </a:cxn>
                <a:cxn ang="0">
                  <a:pos x="423" y="61"/>
                </a:cxn>
                <a:cxn ang="0">
                  <a:pos x="410" y="65"/>
                </a:cxn>
                <a:cxn ang="0">
                  <a:pos x="392" y="69"/>
                </a:cxn>
                <a:cxn ang="0">
                  <a:pos x="373" y="72"/>
                </a:cxn>
                <a:cxn ang="0">
                  <a:pos x="351" y="74"/>
                </a:cxn>
                <a:cxn ang="0">
                  <a:pos x="328" y="76"/>
                </a:cxn>
                <a:cxn ang="0">
                  <a:pos x="302" y="77"/>
                </a:cxn>
                <a:cxn ang="0">
                  <a:pos x="260" y="78"/>
                </a:cxn>
                <a:cxn ang="0">
                  <a:pos x="231" y="78"/>
                </a:cxn>
                <a:cxn ang="0">
                  <a:pos x="203" y="77"/>
                </a:cxn>
                <a:cxn ang="0">
                  <a:pos x="175" y="75"/>
                </a:cxn>
                <a:cxn ang="0">
                  <a:pos x="148" y="73"/>
                </a:cxn>
                <a:cxn ang="0">
                  <a:pos x="122" y="70"/>
                </a:cxn>
                <a:cxn ang="0">
                  <a:pos x="97" y="67"/>
                </a:cxn>
                <a:cxn ang="0">
                  <a:pos x="76" y="64"/>
                </a:cxn>
                <a:cxn ang="0">
                  <a:pos x="56" y="60"/>
                </a:cxn>
                <a:cxn ang="0">
                  <a:pos x="38" y="55"/>
                </a:cxn>
                <a:cxn ang="0">
                  <a:pos x="24" y="51"/>
                </a:cxn>
                <a:cxn ang="0">
                  <a:pos x="13" y="46"/>
                </a:cxn>
                <a:cxn ang="0">
                  <a:pos x="2" y="38"/>
                </a:cxn>
                <a:cxn ang="0">
                  <a:pos x="0" y="33"/>
                </a:cxn>
                <a:cxn ang="0">
                  <a:pos x="1" y="28"/>
                </a:cxn>
                <a:cxn ang="0">
                  <a:pos x="6" y="24"/>
                </a:cxn>
                <a:cxn ang="0">
                  <a:pos x="14" y="19"/>
                </a:cxn>
                <a:cxn ang="0">
                  <a:pos x="24" y="15"/>
                </a:cxn>
                <a:cxn ang="0">
                  <a:pos x="38" y="12"/>
                </a:cxn>
                <a:cxn ang="0">
                  <a:pos x="56" y="9"/>
                </a:cxn>
                <a:cxn ang="0">
                  <a:pos x="75" y="6"/>
                </a:cxn>
                <a:cxn ang="0">
                  <a:pos x="96" y="4"/>
                </a:cxn>
                <a:cxn ang="0">
                  <a:pos x="119" y="2"/>
                </a:cxn>
                <a:cxn ang="0">
                  <a:pos x="144" y="1"/>
                </a:cxn>
                <a:cxn ang="0">
                  <a:pos x="185" y="0"/>
                </a:cxn>
              </a:cxnLst>
              <a:rect l="0" t="0" r="r" b="b"/>
              <a:pathLst>
                <a:path w="444" h="78">
                  <a:moveTo>
                    <a:pt x="185" y="0"/>
                  </a:moveTo>
                  <a:lnTo>
                    <a:pt x="212" y="0"/>
                  </a:lnTo>
                  <a:lnTo>
                    <a:pt x="240" y="1"/>
                  </a:lnTo>
                  <a:lnTo>
                    <a:pt x="266" y="3"/>
                  </a:lnTo>
                  <a:lnTo>
                    <a:pt x="293" y="5"/>
                  </a:lnTo>
                  <a:lnTo>
                    <a:pt x="318" y="7"/>
                  </a:lnTo>
                  <a:lnTo>
                    <a:pt x="342" y="10"/>
                  </a:lnTo>
                  <a:lnTo>
                    <a:pt x="364" y="14"/>
                  </a:lnTo>
                  <a:lnTo>
                    <a:pt x="384" y="17"/>
                  </a:lnTo>
                  <a:lnTo>
                    <a:pt x="402" y="21"/>
                  </a:lnTo>
                  <a:lnTo>
                    <a:pt x="416" y="26"/>
                  </a:lnTo>
                  <a:lnTo>
                    <a:pt x="428" y="30"/>
                  </a:lnTo>
                  <a:lnTo>
                    <a:pt x="440" y="38"/>
                  </a:lnTo>
                  <a:lnTo>
                    <a:pt x="444" y="43"/>
                  </a:lnTo>
                  <a:lnTo>
                    <a:pt x="444" y="48"/>
                  </a:lnTo>
                  <a:lnTo>
                    <a:pt x="440" y="53"/>
                  </a:lnTo>
                  <a:lnTo>
                    <a:pt x="433" y="57"/>
                  </a:lnTo>
                  <a:lnTo>
                    <a:pt x="423" y="61"/>
                  </a:lnTo>
                  <a:lnTo>
                    <a:pt x="410" y="65"/>
                  </a:lnTo>
                  <a:lnTo>
                    <a:pt x="392" y="69"/>
                  </a:lnTo>
                  <a:lnTo>
                    <a:pt x="373" y="72"/>
                  </a:lnTo>
                  <a:lnTo>
                    <a:pt x="351" y="74"/>
                  </a:lnTo>
                  <a:lnTo>
                    <a:pt x="328" y="76"/>
                  </a:lnTo>
                  <a:lnTo>
                    <a:pt x="302" y="77"/>
                  </a:lnTo>
                  <a:lnTo>
                    <a:pt x="260" y="78"/>
                  </a:lnTo>
                  <a:lnTo>
                    <a:pt x="231" y="78"/>
                  </a:lnTo>
                  <a:lnTo>
                    <a:pt x="203" y="77"/>
                  </a:lnTo>
                  <a:lnTo>
                    <a:pt x="175" y="75"/>
                  </a:lnTo>
                  <a:lnTo>
                    <a:pt x="148" y="73"/>
                  </a:lnTo>
                  <a:lnTo>
                    <a:pt x="122" y="70"/>
                  </a:lnTo>
                  <a:lnTo>
                    <a:pt x="97" y="67"/>
                  </a:lnTo>
                  <a:lnTo>
                    <a:pt x="76" y="64"/>
                  </a:lnTo>
                  <a:lnTo>
                    <a:pt x="56" y="60"/>
                  </a:lnTo>
                  <a:lnTo>
                    <a:pt x="38" y="55"/>
                  </a:lnTo>
                  <a:lnTo>
                    <a:pt x="24" y="51"/>
                  </a:lnTo>
                  <a:lnTo>
                    <a:pt x="13" y="46"/>
                  </a:lnTo>
                  <a:lnTo>
                    <a:pt x="2" y="38"/>
                  </a:lnTo>
                  <a:lnTo>
                    <a:pt x="0" y="33"/>
                  </a:lnTo>
                  <a:lnTo>
                    <a:pt x="1" y="28"/>
                  </a:lnTo>
                  <a:lnTo>
                    <a:pt x="6" y="24"/>
                  </a:lnTo>
                  <a:lnTo>
                    <a:pt x="14" y="19"/>
                  </a:lnTo>
                  <a:lnTo>
                    <a:pt x="24" y="15"/>
                  </a:lnTo>
                  <a:lnTo>
                    <a:pt x="38" y="12"/>
                  </a:lnTo>
                  <a:lnTo>
                    <a:pt x="56" y="9"/>
                  </a:lnTo>
                  <a:lnTo>
                    <a:pt x="75" y="6"/>
                  </a:lnTo>
                  <a:lnTo>
                    <a:pt x="96" y="4"/>
                  </a:lnTo>
                  <a:lnTo>
                    <a:pt x="119" y="2"/>
                  </a:lnTo>
                  <a:lnTo>
                    <a:pt x="144" y="1"/>
                  </a:lnTo>
                  <a:lnTo>
                    <a:pt x="185" y="0"/>
                  </a:lnTo>
                  <a:close/>
                </a:path>
              </a:pathLst>
            </a:custGeom>
            <a:noFill/>
            <a:ln w="12700">
              <a:solidFill>
                <a:srgbClr val="000000"/>
              </a:solidFill>
              <a:prstDash val="solid"/>
              <a:round/>
              <a:headEnd/>
              <a:tailEnd/>
            </a:ln>
          </p:spPr>
          <p:txBody>
            <a:bodyPr/>
            <a:lstStyle/>
            <a:p>
              <a:endParaRPr lang="en-US"/>
            </a:p>
          </p:txBody>
        </p:sp>
        <p:sp>
          <p:nvSpPr>
            <p:cNvPr id="1551472" name="Line 112"/>
            <p:cNvSpPr>
              <a:spLocks noChangeShapeType="1"/>
            </p:cNvSpPr>
            <p:nvPr/>
          </p:nvSpPr>
          <p:spPr bwMode="auto">
            <a:xfrm flipV="1">
              <a:off x="5420" y="2801"/>
              <a:ext cx="1" cy="38"/>
            </a:xfrm>
            <a:prstGeom prst="line">
              <a:avLst/>
            </a:prstGeom>
            <a:noFill/>
            <a:ln w="12700">
              <a:solidFill>
                <a:srgbClr val="000000"/>
              </a:solidFill>
              <a:round/>
              <a:headEnd/>
              <a:tailEnd/>
            </a:ln>
          </p:spPr>
          <p:txBody>
            <a:bodyPr/>
            <a:lstStyle/>
            <a:p>
              <a:endParaRPr lang="en-US"/>
            </a:p>
          </p:txBody>
        </p:sp>
        <p:sp>
          <p:nvSpPr>
            <p:cNvPr id="1551473" name="Line 113"/>
            <p:cNvSpPr>
              <a:spLocks noChangeShapeType="1"/>
            </p:cNvSpPr>
            <p:nvPr/>
          </p:nvSpPr>
          <p:spPr bwMode="auto">
            <a:xfrm flipV="1">
              <a:off x="4976" y="2786"/>
              <a:ext cx="1" cy="38"/>
            </a:xfrm>
            <a:prstGeom prst="line">
              <a:avLst/>
            </a:prstGeom>
            <a:noFill/>
            <a:ln w="12700">
              <a:solidFill>
                <a:srgbClr val="000000"/>
              </a:solidFill>
              <a:round/>
              <a:headEnd/>
              <a:tailEnd/>
            </a:ln>
          </p:spPr>
          <p:txBody>
            <a:bodyPr/>
            <a:lstStyle/>
            <a:p>
              <a:endParaRPr lang="en-US"/>
            </a:p>
          </p:txBody>
        </p:sp>
        <p:sp>
          <p:nvSpPr>
            <p:cNvPr id="1551474" name="Freeform 114"/>
            <p:cNvSpPr>
              <a:spLocks/>
            </p:cNvSpPr>
            <p:nvPr/>
          </p:nvSpPr>
          <p:spPr bwMode="auto">
            <a:xfrm>
              <a:off x="4539" y="2789"/>
              <a:ext cx="442" cy="81"/>
            </a:xfrm>
            <a:custGeom>
              <a:avLst/>
              <a:gdLst/>
              <a:ahLst/>
              <a:cxnLst>
                <a:cxn ang="0">
                  <a:pos x="193" y="0"/>
                </a:cxn>
                <a:cxn ang="0">
                  <a:pos x="220" y="0"/>
                </a:cxn>
                <a:cxn ang="0">
                  <a:pos x="247" y="1"/>
                </a:cxn>
                <a:cxn ang="0">
                  <a:pos x="273" y="3"/>
                </a:cxn>
                <a:cxn ang="0">
                  <a:pos x="300" y="5"/>
                </a:cxn>
                <a:cxn ang="0">
                  <a:pos x="325" y="8"/>
                </a:cxn>
                <a:cxn ang="0">
                  <a:pos x="347" y="11"/>
                </a:cxn>
                <a:cxn ang="0">
                  <a:pos x="368" y="14"/>
                </a:cxn>
                <a:cxn ang="0">
                  <a:pos x="388" y="18"/>
                </a:cxn>
                <a:cxn ang="0">
                  <a:pos x="405" y="23"/>
                </a:cxn>
                <a:cxn ang="0">
                  <a:pos x="418" y="27"/>
                </a:cxn>
                <a:cxn ang="0">
                  <a:pos x="429" y="32"/>
                </a:cxn>
                <a:cxn ang="0">
                  <a:pos x="439" y="40"/>
                </a:cxn>
                <a:cxn ang="0">
                  <a:pos x="442" y="45"/>
                </a:cxn>
                <a:cxn ang="0">
                  <a:pos x="440" y="50"/>
                </a:cxn>
                <a:cxn ang="0">
                  <a:pos x="436" y="55"/>
                </a:cxn>
                <a:cxn ang="0">
                  <a:pos x="428" y="60"/>
                </a:cxn>
                <a:cxn ang="0">
                  <a:pos x="416" y="64"/>
                </a:cxn>
                <a:cxn ang="0">
                  <a:pos x="402" y="68"/>
                </a:cxn>
                <a:cxn ang="0">
                  <a:pos x="385" y="71"/>
                </a:cxn>
                <a:cxn ang="0">
                  <a:pos x="365" y="75"/>
                </a:cxn>
                <a:cxn ang="0">
                  <a:pos x="342" y="77"/>
                </a:cxn>
                <a:cxn ang="0">
                  <a:pos x="318" y="79"/>
                </a:cxn>
                <a:cxn ang="0">
                  <a:pos x="292" y="80"/>
                </a:cxn>
                <a:cxn ang="0">
                  <a:pos x="249" y="81"/>
                </a:cxn>
                <a:cxn ang="0">
                  <a:pos x="220" y="81"/>
                </a:cxn>
                <a:cxn ang="0">
                  <a:pos x="193" y="80"/>
                </a:cxn>
                <a:cxn ang="0">
                  <a:pos x="165" y="78"/>
                </a:cxn>
                <a:cxn ang="0">
                  <a:pos x="138" y="76"/>
                </a:cxn>
                <a:cxn ang="0">
                  <a:pos x="114" y="73"/>
                </a:cxn>
                <a:cxn ang="0">
                  <a:pos x="90" y="70"/>
                </a:cxn>
                <a:cxn ang="0">
                  <a:pos x="69" y="66"/>
                </a:cxn>
                <a:cxn ang="0">
                  <a:pos x="50" y="62"/>
                </a:cxn>
                <a:cxn ang="0">
                  <a:pos x="33" y="58"/>
                </a:cxn>
                <a:cxn ang="0">
                  <a:pos x="20" y="53"/>
                </a:cxn>
                <a:cxn ang="0">
                  <a:pos x="10" y="48"/>
                </a:cxn>
                <a:cxn ang="0">
                  <a:pos x="1" y="40"/>
                </a:cxn>
                <a:cxn ang="0">
                  <a:pos x="0" y="35"/>
                </a:cxn>
                <a:cxn ang="0">
                  <a:pos x="2" y="30"/>
                </a:cxn>
                <a:cxn ang="0">
                  <a:pos x="8" y="25"/>
                </a:cxn>
                <a:cxn ang="0">
                  <a:pos x="16" y="21"/>
                </a:cxn>
                <a:cxn ang="0">
                  <a:pos x="29" y="17"/>
                </a:cxn>
                <a:cxn ang="0">
                  <a:pos x="43" y="13"/>
                </a:cxn>
                <a:cxn ang="0">
                  <a:pos x="60" y="9"/>
                </a:cxn>
                <a:cxn ang="0">
                  <a:pos x="80" y="6"/>
                </a:cxn>
                <a:cxn ang="0">
                  <a:pos x="102" y="4"/>
                </a:cxn>
                <a:cxn ang="0">
                  <a:pos x="126" y="2"/>
                </a:cxn>
                <a:cxn ang="0">
                  <a:pos x="152" y="1"/>
                </a:cxn>
                <a:cxn ang="0">
                  <a:pos x="193" y="0"/>
                </a:cxn>
              </a:cxnLst>
              <a:rect l="0" t="0" r="r" b="b"/>
              <a:pathLst>
                <a:path w="442" h="81">
                  <a:moveTo>
                    <a:pt x="193" y="0"/>
                  </a:moveTo>
                  <a:lnTo>
                    <a:pt x="220" y="0"/>
                  </a:lnTo>
                  <a:lnTo>
                    <a:pt x="247" y="1"/>
                  </a:lnTo>
                  <a:lnTo>
                    <a:pt x="273" y="3"/>
                  </a:lnTo>
                  <a:lnTo>
                    <a:pt x="300" y="5"/>
                  </a:lnTo>
                  <a:lnTo>
                    <a:pt x="325" y="8"/>
                  </a:lnTo>
                  <a:lnTo>
                    <a:pt x="347" y="11"/>
                  </a:lnTo>
                  <a:lnTo>
                    <a:pt x="368" y="14"/>
                  </a:lnTo>
                  <a:lnTo>
                    <a:pt x="388" y="18"/>
                  </a:lnTo>
                  <a:lnTo>
                    <a:pt x="405" y="23"/>
                  </a:lnTo>
                  <a:lnTo>
                    <a:pt x="418" y="27"/>
                  </a:lnTo>
                  <a:lnTo>
                    <a:pt x="429" y="32"/>
                  </a:lnTo>
                  <a:lnTo>
                    <a:pt x="439" y="40"/>
                  </a:lnTo>
                  <a:lnTo>
                    <a:pt x="442" y="45"/>
                  </a:lnTo>
                  <a:lnTo>
                    <a:pt x="440" y="50"/>
                  </a:lnTo>
                  <a:lnTo>
                    <a:pt x="436" y="55"/>
                  </a:lnTo>
                  <a:lnTo>
                    <a:pt x="428" y="60"/>
                  </a:lnTo>
                  <a:lnTo>
                    <a:pt x="416" y="64"/>
                  </a:lnTo>
                  <a:lnTo>
                    <a:pt x="402" y="68"/>
                  </a:lnTo>
                  <a:lnTo>
                    <a:pt x="385" y="71"/>
                  </a:lnTo>
                  <a:lnTo>
                    <a:pt x="365" y="75"/>
                  </a:lnTo>
                  <a:lnTo>
                    <a:pt x="342" y="77"/>
                  </a:lnTo>
                  <a:lnTo>
                    <a:pt x="318" y="79"/>
                  </a:lnTo>
                  <a:lnTo>
                    <a:pt x="292" y="80"/>
                  </a:lnTo>
                  <a:lnTo>
                    <a:pt x="249" y="81"/>
                  </a:lnTo>
                  <a:lnTo>
                    <a:pt x="220" y="81"/>
                  </a:lnTo>
                  <a:lnTo>
                    <a:pt x="193" y="80"/>
                  </a:lnTo>
                  <a:lnTo>
                    <a:pt x="165" y="78"/>
                  </a:lnTo>
                  <a:lnTo>
                    <a:pt x="138" y="76"/>
                  </a:lnTo>
                  <a:lnTo>
                    <a:pt x="114" y="73"/>
                  </a:lnTo>
                  <a:lnTo>
                    <a:pt x="90" y="70"/>
                  </a:lnTo>
                  <a:lnTo>
                    <a:pt x="69" y="66"/>
                  </a:lnTo>
                  <a:lnTo>
                    <a:pt x="50" y="62"/>
                  </a:lnTo>
                  <a:lnTo>
                    <a:pt x="33" y="58"/>
                  </a:lnTo>
                  <a:lnTo>
                    <a:pt x="20" y="53"/>
                  </a:lnTo>
                  <a:lnTo>
                    <a:pt x="10" y="48"/>
                  </a:lnTo>
                  <a:lnTo>
                    <a:pt x="1" y="40"/>
                  </a:lnTo>
                  <a:lnTo>
                    <a:pt x="0" y="35"/>
                  </a:lnTo>
                  <a:lnTo>
                    <a:pt x="2" y="30"/>
                  </a:lnTo>
                  <a:lnTo>
                    <a:pt x="8" y="25"/>
                  </a:lnTo>
                  <a:lnTo>
                    <a:pt x="16" y="21"/>
                  </a:lnTo>
                  <a:lnTo>
                    <a:pt x="29" y="17"/>
                  </a:lnTo>
                  <a:lnTo>
                    <a:pt x="43" y="13"/>
                  </a:lnTo>
                  <a:lnTo>
                    <a:pt x="60" y="9"/>
                  </a:lnTo>
                  <a:lnTo>
                    <a:pt x="80" y="6"/>
                  </a:lnTo>
                  <a:lnTo>
                    <a:pt x="102" y="4"/>
                  </a:lnTo>
                  <a:lnTo>
                    <a:pt x="126" y="2"/>
                  </a:lnTo>
                  <a:lnTo>
                    <a:pt x="152" y="1"/>
                  </a:lnTo>
                  <a:lnTo>
                    <a:pt x="193" y="0"/>
                  </a:lnTo>
                  <a:close/>
                </a:path>
              </a:pathLst>
            </a:custGeom>
            <a:solidFill>
              <a:srgbClr val="00BF00"/>
            </a:solidFill>
            <a:ln w="9525">
              <a:noFill/>
              <a:round/>
              <a:headEnd/>
              <a:tailEnd/>
            </a:ln>
          </p:spPr>
          <p:txBody>
            <a:bodyPr/>
            <a:lstStyle/>
            <a:p>
              <a:endParaRPr lang="en-US"/>
            </a:p>
          </p:txBody>
        </p:sp>
        <p:sp>
          <p:nvSpPr>
            <p:cNvPr id="1551475" name="Freeform 115"/>
            <p:cNvSpPr>
              <a:spLocks/>
            </p:cNvSpPr>
            <p:nvPr/>
          </p:nvSpPr>
          <p:spPr bwMode="auto">
            <a:xfrm>
              <a:off x="4539" y="2789"/>
              <a:ext cx="442" cy="81"/>
            </a:xfrm>
            <a:custGeom>
              <a:avLst/>
              <a:gdLst/>
              <a:ahLst/>
              <a:cxnLst>
                <a:cxn ang="0">
                  <a:pos x="193" y="0"/>
                </a:cxn>
                <a:cxn ang="0">
                  <a:pos x="220" y="0"/>
                </a:cxn>
                <a:cxn ang="0">
                  <a:pos x="247" y="1"/>
                </a:cxn>
                <a:cxn ang="0">
                  <a:pos x="273" y="3"/>
                </a:cxn>
                <a:cxn ang="0">
                  <a:pos x="300" y="5"/>
                </a:cxn>
                <a:cxn ang="0">
                  <a:pos x="325" y="8"/>
                </a:cxn>
                <a:cxn ang="0">
                  <a:pos x="347" y="11"/>
                </a:cxn>
                <a:cxn ang="0">
                  <a:pos x="368" y="14"/>
                </a:cxn>
                <a:cxn ang="0">
                  <a:pos x="388" y="18"/>
                </a:cxn>
                <a:cxn ang="0">
                  <a:pos x="405" y="23"/>
                </a:cxn>
                <a:cxn ang="0">
                  <a:pos x="418" y="27"/>
                </a:cxn>
                <a:cxn ang="0">
                  <a:pos x="429" y="32"/>
                </a:cxn>
                <a:cxn ang="0">
                  <a:pos x="439" y="40"/>
                </a:cxn>
                <a:cxn ang="0">
                  <a:pos x="442" y="45"/>
                </a:cxn>
                <a:cxn ang="0">
                  <a:pos x="440" y="50"/>
                </a:cxn>
                <a:cxn ang="0">
                  <a:pos x="436" y="55"/>
                </a:cxn>
                <a:cxn ang="0">
                  <a:pos x="428" y="60"/>
                </a:cxn>
                <a:cxn ang="0">
                  <a:pos x="416" y="64"/>
                </a:cxn>
                <a:cxn ang="0">
                  <a:pos x="402" y="68"/>
                </a:cxn>
                <a:cxn ang="0">
                  <a:pos x="385" y="71"/>
                </a:cxn>
                <a:cxn ang="0">
                  <a:pos x="365" y="75"/>
                </a:cxn>
                <a:cxn ang="0">
                  <a:pos x="342" y="77"/>
                </a:cxn>
                <a:cxn ang="0">
                  <a:pos x="318" y="79"/>
                </a:cxn>
                <a:cxn ang="0">
                  <a:pos x="292" y="80"/>
                </a:cxn>
                <a:cxn ang="0">
                  <a:pos x="249" y="81"/>
                </a:cxn>
                <a:cxn ang="0">
                  <a:pos x="220" y="81"/>
                </a:cxn>
                <a:cxn ang="0">
                  <a:pos x="193" y="80"/>
                </a:cxn>
                <a:cxn ang="0">
                  <a:pos x="165" y="78"/>
                </a:cxn>
                <a:cxn ang="0">
                  <a:pos x="138" y="76"/>
                </a:cxn>
                <a:cxn ang="0">
                  <a:pos x="114" y="73"/>
                </a:cxn>
                <a:cxn ang="0">
                  <a:pos x="90" y="70"/>
                </a:cxn>
                <a:cxn ang="0">
                  <a:pos x="69" y="66"/>
                </a:cxn>
                <a:cxn ang="0">
                  <a:pos x="50" y="62"/>
                </a:cxn>
                <a:cxn ang="0">
                  <a:pos x="33" y="58"/>
                </a:cxn>
                <a:cxn ang="0">
                  <a:pos x="20" y="53"/>
                </a:cxn>
                <a:cxn ang="0">
                  <a:pos x="10" y="48"/>
                </a:cxn>
                <a:cxn ang="0">
                  <a:pos x="1" y="40"/>
                </a:cxn>
                <a:cxn ang="0">
                  <a:pos x="0" y="35"/>
                </a:cxn>
                <a:cxn ang="0">
                  <a:pos x="2" y="30"/>
                </a:cxn>
                <a:cxn ang="0">
                  <a:pos x="8" y="25"/>
                </a:cxn>
                <a:cxn ang="0">
                  <a:pos x="16" y="21"/>
                </a:cxn>
                <a:cxn ang="0">
                  <a:pos x="29" y="17"/>
                </a:cxn>
                <a:cxn ang="0">
                  <a:pos x="43" y="13"/>
                </a:cxn>
                <a:cxn ang="0">
                  <a:pos x="60" y="9"/>
                </a:cxn>
                <a:cxn ang="0">
                  <a:pos x="80" y="6"/>
                </a:cxn>
                <a:cxn ang="0">
                  <a:pos x="102" y="4"/>
                </a:cxn>
                <a:cxn ang="0">
                  <a:pos x="126" y="2"/>
                </a:cxn>
                <a:cxn ang="0">
                  <a:pos x="152" y="1"/>
                </a:cxn>
                <a:cxn ang="0">
                  <a:pos x="193" y="0"/>
                </a:cxn>
              </a:cxnLst>
              <a:rect l="0" t="0" r="r" b="b"/>
              <a:pathLst>
                <a:path w="442" h="81">
                  <a:moveTo>
                    <a:pt x="193" y="0"/>
                  </a:moveTo>
                  <a:lnTo>
                    <a:pt x="220" y="0"/>
                  </a:lnTo>
                  <a:lnTo>
                    <a:pt x="247" y="1"/>
                  </a:lnTo>
                  <a:lnTo>
                    <a:pt x="273" y="3"/>
                  </a:lnTo>
                  <a:lnTo>
                    <a:pt x="300" y="5"/>
                  </a:lnTo>
                  <a:lnTo>
                    <a:pt x="325" y="8"/>
                  </a:lnTo>
                  <a:lnTo>
                    <a:pt x="347" y="11"/>
                  </a:lnTo>
                  <a:lnTo>
                    <a:pt x="368" y="14"/>
                  </a:lnTo>
                  <a:lnTo>
                    <a:pt x="388" y="18"/>
                  </a:lnTo>
                  <a:lnTo>
                    <a:pt x="405" y="23"/>
                  </a:lnTo>
                  <a:lnTo>
                    <a:pt x="418" y="27"/>
                  </a:lnTo>
                  <a:lnTo>
                    <a:pt x="429" y="32"/>
                  </a:lnTo>
                  <a:lnTo>
                    <a:pt x="439" y="40"/>
                  </a:lnTo>
                  <a:lnTo>
                    <a:pt x="442" y="45"/>
                  </a:lnTo>
                  <a:lnTo>
                    <a:pt x="440" y="50"/>
                  </a:lnTo>
                  <a:lnTo>
                    <a:pt x="436" y="55"/>
                  </a:lnTo>
                  <a:lnTo>
                    <a:pt x="428" y="60"/>
                  </a:lnTo>
                  <a:lnTo>
                    <a:pt x="416" y="64"/>
                  </a:lnTo>
                  <a:lnTo>
                    <a:pt x="402" y="68"/>
                  </a:lnTo>
                  <a:lnTo>
                    <a:pt x="385" y="71"/>
                  </a:lnTo>
                  <a:lnTo>
                    <a:pt x="365" y="75"/>
                  </a:lnTo>
                  <a:lnTo>
                    <a:pt x="342" y="77"/>
                  </a:lnTo>
                  <a:lnTo>
                    <a:pt x="318" y="79"/>
                  </a:lnTo>
                  <a:lnTo>
                    <a:pt x="292" y="80"/>
                  </a:lnTo>
                  <a:lnTo>
                    <a:pt x="249" y="81"/>
                  </a:lnTo>
                  <a:lnTo>
                    <a:pt x="220" y="81"/>
                  </a:lnTo>
                  <a:lnTo>
                    <a:pt x="193" y="80"/>
                  </a:lnTo>
                  <a:lnTo>
                    <a:pt x="165" y="78"/>
                  </a:lnTo>
                  <a:lnTo>
                    <a:pt x="138" y="76"/>
                  </a:lnTo>
                  <a:lnTo>
                    <a:pt x="114" y="73"/>
                  </a:lnTo>
                  <a:lnTo>
                    <a:pt x="90" y="70"/>
                  </a:lnTo>
                  <a:lnTo>
                    <a:pt x="69" y="66"/>
                  </a:lnTo>
                  <a:lnTo>
                    <a:pt x="50" y="62"/>
                  </a:lnTo>
                  <a:lnTo>
                    <a:pt x="33" y="58"/>
                  </a:lnTo>
                  <a:lnTo>
                    <a:pt x="20" y="53"/>
                  </a:lnTo>
                  <a:lnTo>
                    <a:pt x="10" y="48"/>
                  </a:lnTo>
                  <a:lnTo>
                    <a:pt x="1" y="40"/>
                  </a:lnTo>
                  <a:lnTo>
                    <a:pt x="0" y="35"/>
                  </a:lnTo>
                  <a:lnTo>
                    <a:pt x="2" y="30"/>
                  </a:lnTo>
                  <a:lnTo>
                    <a:pt x="8" y="25"/>
                  </a:lnTo>
                  <a:lnTo>
                    <a:pt x="16" y="21"/>
                  </a:lnTo>
                  <a:lnTo>
                    <a:pt x="29" y="17"/>
                  </a:lnTo>
                  <a:lnTo>
                    <a:pt x="43" y="13"/>
                  </a:lnTo>
                  <a:lnTo>
                    <a:pt x="60" y="9"/>
                  </a:lnTo>
                  <a:lnTo>
                    <a:pt x="80" y="6"/>
                  </a:lnTo>
                  <a:lnTo>
                    <a:pt x="102" y="4"/>
                  </a:lnTo>
                  <a:lnTo>
                    <a:pt x="126" y="2"/>
                  </a:lnTo>
                  <a:lnTo>
                    <a:pt x="152" y="1"/>
                  </a:lnTo>
                  <a:lnTo>
                    <a:pt x="193" y="0"/>
                  </a:lnTo>
                  <a:close/>
                </a:path>
              </a:pathLst>
            </a:custGeom>
            <a:noFill/>
            <a:ln w="12700">
              <a:solidFill>
                <a:srgbClr val="000000"/>
              </a:solidFill>
              <a:prstDash val="solid"/>
              <a:round/>
              <a:headEnd/>
              <a:tailEnd/>
            </a:ln>
          </p:spPr>
          <p:txBody>
            <a:bodyPr/>
            <a:lstStyle/>
            <a:p>
              <a:endParaRPr lang="en-US"/>
            </a:p>
          </p:txBody>
        </p:sp>
        <p:sp>
          <p:nvSpPr>
            <p:cNvPr id="1551476" name="Rectangle 116"/>
            <p:cNvSpPr>
              <a:spLocks noChangeArrowheads="1"/>
            </p:cNvSpPr>
            <p:nvPr/>
          </p:nvSpPr>
          <p:spPr bwMode="auto">
            <a:xfrm>
              <a:off x="5152" y="2466"/>
              <a:ext cx="281" cy="242"/>
            </a:xfrm>
            <a:prstGeom prst="rect">
              <a:avLst/>
            </a:prstGeom>
            <a:noFill/>
            <a:ln w="9525">
              <a:noFill/>
              <a:miter lim="800000"/>
              <a:headEnd/>
              <a:tailEnd/>
            </a:ln>
          </p:spPr>
          <p:txBody>
            <a:bodyPr wrap="none" lIns="0" tIns="0" rIns="0" bIns="0">
              <a:spAutoFit/>
            </a:bodyPr>
            <a:lstStyle/>
            <a:p>
              <a:r>
                <a:rPr lang="en-US" sz="2500">
                  <a:solidFill>
                    <a:srgbClr val="000000"/>
                  </a:solidFill>
                </a:rPr>
                <a:t>2%</a:t>
              </a:r>
              <a:endParaRPr lang="en-US" sz="2800"/>
            </a:p>
          </p:txBody>
        </p:sp>
        <p:sp>
          <p:nvSpPr>
            <p:cNvPr id="1551477" name="Rectangle 117"/>
            <p:cNvSpPr>
              <a:spLocks noChangeArrowheads="1"/>
            </p:cNvSpPr>
            <p:nvPr/>
          </p:nvSpPr>
          <p:spPr bwMode="auto">
            <a:xfrm>
              <a:off x="4740" y="2503"/>
              <a:ext cx="281" cy="242"/>
            </a:xfrm>
            <a:prstGeom prst="rect">
              <a:avLst/>
            </a:prstGeom>
            <a:noFill/>
            <a:ln w="9525">
              <a:noFill/>
              <a:miter lim="800000"/>
              <a:headEnd/>
              <a:tailEnd/>
            </a:ln>
          </p:spPr>
          <p:txBody>
            <a:bodyPr wrap="none" lIns="0" tIns="0" rIns="0" bIns="0">
              <a:spAutoFit/>
            </a:bodyPr>
            <a:lstStyle/>
            <a:p>
              <a:r>
                <a:rPr lang="en-US" sz="2500">
                  <a:solidFill>
                    <a:srgbClr val="000000"/>
                  </a:solidFill>
                </a:rPr>
                <a:t>0%</a:t>
              </a:r>
              <a:endParaRPr lang="en-US" sz="2800"/>
            </a:p>
          </p:txBody>
        </p:sp>
        <p:sp>
          <p:nvSpPr>
            <p:cNvPr id="1551478" name="Freeform 118"/>
            <p:cNvSpPr>
              <a:spLocks/>
            </p:cNvSpPr>
            <p:nvPr/>
          </p:nvSpPr>
          <p:spPr bwMode="auto">
            <a:xfrm>
              <a:off x="3443" y="2819"/>
              <a:ext cx="2" cy="15"/>
            </a:xfrm>
            <a:custGeom>
              <a:avLst/>
              <a:gdLst/>
              <a:ahLst/>
              <a:cxnLst>
                <a:cxn ang="0">
                  <a:pos x="2" y="10"/>
                </a:cxn>
                <a:cxn ang="0">
                  <a:pos x="0" y="15"/>
                </a:cxn>
                <a:cxn ang="0">
                  <a:pos x="0" y="5"/>
                </a:cxn>
                <a:cxn ang="0">
                  <a:pos x="2" y="0"/>
                </a:cxn>
                <a:cxn ang="0">
                  <a:pos x="2" y="10"/>
                </a:cxn>
              </a:cxnLst>
              <a:rect l="0" t="0" r="r" b="b"/>
              <a:pathLst>
                <a:path w="2" h="15">
                  <a:moveTo>
                    <a:pt x="2" y="10"/>
                  </a:moveTo>
                  <a:lnTo>
                    <a:pt x="0" y="15"/>
                  </a:lnTo>
                  <a:lnTo>
                    <a:pt x="0" y="5"/>
                  </a:lnTo>
                  <a:lnTo>
                    <a:pt x="2" y="0"/>
                  </a:lnTo>
                  <a:lnTo>
                    <a:pt x="2" y="10"/>
                  </a:lnTo>
                  <a:close/>
                </a:path>
              </a:pathLst>
            </a:custGeom>
            <a:solidFill>
              <a:srgbClr val="009400"/>
            </a:solidFill>
            <a:ln w="9525">
              <a:noFill/>
              <a:round/>
              <a:headEnd/>
              <a:tailEnd/>
            </a:ln>
          </p:spPr>
          <p:txBody>
            <a:bodyPr/>
            <a:lstStyle/>
            <a:p>
              <a:endParaRPr lang="en-US"/>
            </a:p>
          </p:txBody>
        </p:sp>
        <p:sp>
          <p:nvSpPr>
            <p:cNvPr id="1551479" name="Freeform 119"/>
            <p:cNvSpPr>
              <a:spLocks/>
            </p:cNvSpPr>
            <p:nvPr/>
          </p:nvSpPr>
          <p:spPr bwMode="auto">
            <a:xfrm>
              <a:off x="3438" y="2824"/>
              <a:ext cx="5" cy="15"/>
            </a:xfrm>
            <a:custGeom>
              <a:avLst/>
              <a:gdLst/>
              <a:ahLst/>
              <a:cxnLst>
                <a:cxn ang="0">
                  <a:pos x="5" y="10"/>
                </a:cxn>
                <a:cxn ang="0">
                  <a:pos x="0" y="15"/>
                </a:cxn>
                <a:cxn ang="0">
                  <a:pos x="0" y="5"/>
                </a:cxn>
                <a:cxn ang="0">
                  <a:pos x="5" y="0"/>
                </a:cxn>
                <a:cxn ang="0">
                  <a:pos x="5" y="10"/>
                </a:cxn>
              </a:cxnLst>
              <a:rect l="0" t="0" r="r" b="b"/>
              <a:pathLst>
                <a:path w="5" h="15">
                  <a:moveTo>
                    <a:pt x="5" y="10"/>
                  </a:moveTo>
                  <a:lnTo>
                    <a:pt x="0" y="15"/>
                  </a:lnTo>
                  <a:lnTo>
                    <a:pt x="0" y="5"/>
                  </a:lnTo>
                  <a:lnTo>
                    <a:pt x="5" y="0"/>
                  </a:lnTo>
                  <a:lnTo>
                    <a:pt x="5" y="10"/>
                  </a:lnTo>
                  <a:close/>
                </a:path>
              </a:pathLst>
            </a:custGeom>
            <a:solidFill>
              <a:srgbClr val="009A00"/>
            </a:solidFill>
            <a:ln w="9525">
              <a:noFill/>
              <a:round/>
              <a:headEnd/>
              <a:tailEnd/>
            </a:ln>
          </p:spPr>
          <p:txBody>
            <a:bodyPr/>
            <a:lstStyle/>
            <a:p>
              <a:endParaRPr lang="en-US"/>
            </a:p>
          </p:txBody>
        </p:sp>
        <p:sp>
          <p:nvSpPr>
            <p:cNvPr id="1551480" name="Freeform 120"/>
            <p:cNvSpPr>
              <a:spLocks/>
            </p:cNvSpPr>
            <p:nvPr/>
          </p:nvSpPr>
          <p:spPr bwMode="auto">
            <a:xfrm>
              <a:off x="3430" y="2829"/>
              <a:ext cx="8" cy="15"/>
            </a:xfrm>
            <a:custGeom>
              <a:avLst/>
              <a:gdLst/>
              <a:ahLst/>
              <a:cxnLst>
                <a:cxn ang="0">
                  <a:pos x="8" y="10"/>
                </a:cxn>
                <a:cxn ang="0">
                  <a:pos x="0" y="15"/>
                </a:cxn>
                <a:cxn ang="0">
                  <a:pos x="0" y="5"/>
                </a:cxn>
                <a:cxn ang="0">
                  <a:pos x="8" y="0"/>
                </a:cxn>
                <a:cxn ang="0">
                  <a:pos x="8" y="10"/>
                </a:cxn>
              </a:cxnLst>
              <a:rect l="0" t="0" r="r" b="b"/>
              <a:pathLst>
                <a:path w="8" h="15">
                  <a:moveTo>
                    <a:pt x="8" y="10"/>
                  </a:moveTo>
                  <a:lnTo>
                    <a:pt x="0" y="15"/>
                  </a:lnTo>
                  <a:lnTo>
                    <a:pt x="0" y="5"/>
                  </a:lnTo>
                  <a:lnTo>
                    <a:pt x="8" y="0"/>
                  </a:lnTo>
                  <a:lnTo>
                    <a:pt x="8" y="10"/>
                  </a:lnTo>
                  <a:close/>
                </a:path>
              </a:pathLst>
            </a:custGeom>
            <a:solidFill>
              <a:srgbClr val="00A100"/>
            </a:solidFill>
            <a:ln w="9525">
              <a:noFill/>
              <a:round/>
              <a:headEnd/>
              <a:tailEnd/>
            </a:ln>
          </p:spPr>
          <p:txBody>
            <a:bodyPr/>
            <a:lstStyle/>
            <a:p>
              <a:endParaRPr lang="en-US"/>
            </a:p>
          </p:txBody>
        </p:sp>
        <p:sp>
          <p:nvSpPr>
            <p:cNvPr id="1551481" name="Freeform 121"/>
            <p:cNvSpPr>
              <a:spLocks/>
            </p:cNvSpPr>
            <p:nvPr/>
          </p:nvSpPr>
          <p:spPr bwMode="auto">
            <a:xfrm>
              <a:off x="3417" y="2834"/>
              <a:ext cx="13" cy="15"/>
            </a:xfrm>
            <a:custGeom>
              <a:avLst/>
              <a:gdLst/>
              <a:ahLst/>
              <a:cxnLst>
                <a:cxn ang="0">
                  <a:pos x="13" y="10"/>
                </a:cxn>
                <a:cxn ang="0">
                  <a:pos x="0" y="15"/>
                </a:cxn>
                <a:cxn ang="0">
                  <a:pos x="0" y="5"/>
                </a:cxn>
                <a:cxn ang="0">
                  <a:pos x="13" y="0"/>
                </a:cxn>
                <a:cxn ang="0">
                  <a:pos x="13" y="10"/>
                </a:cxn>
              </a:cxnLst>
              <a:rect l="0" t="0" r="r" b="b"/>
              <a:pathLst>
                <a:path w="13" h="15">
                  <a:moveTo>
                    <a:pt x="13" y="10"/>
                  </a:moveTo>
                  <a:lnTo>
                    <a:pt x="0" y="15"/>
                  </a:lnTo>
                  <a:lnTo>
                    <a:pt x="0" y="5"/>
                  </a:lnTo>
                  <a:lnTo>
                    <a:pt x="13" y="0"/>
                  </a:lnTo>
                  <a:lnTo>
                    <a:pt x="13" y="10"/>
                  </a:lnTo>
                  <a:close/>
                </a:path>
              </a:pathLst>
            </a:custGeom>
            <a:solidFill>
              <a:srgbClr val="00A800"/>
            </a:solidFill>
            <a:ln w="9525">
              <a:noFill/>
              <a:round/>
              <a:headEnd/>
              <a:tailEnd/>
            </a:ln>
          </p:spPr>
          <p:txBody>
            <a:bodyPr/>
            <a:lstStyle/>
            <a:p>
              <a:endParaRPr lang="en-US"/>
            </a:p>
          </p:txBody>
        </p:sp>
        <p:sp>
          <p:nvSpPr>
            <p:cNvPr id="1551482" name="Freeform 122"/>
            <p:cNvSpPr>
              <a:spLocks/>
            </p:cNvSpPr>
            <p:nvPr/>
          </p:nvSpPr>
          <p:spPr bwMode="auto">
            <a:xfrm>
              <a:off x="3403" y="2839"/>
              <a:ext cx="14" cy="14"/>
            </a:xfrm>
            <a:custGeom>
              <a:avLst/>
              <a:gdLst/>
              <a:ahLst/>
              <a:cxnLst>
                <a:cxn ang="0">
                  <a:pos x="14" y="10"/>
                </a:cxn>
                <a:cxn ang="0">
                  <a:pos x="0" y="14"/>
                </a:cxn>
                <a:cxn ang="0">
                  <a:pos x="0" y="5"/>
                </a:cxn>
                <a:cxn ang="0">
                  <a:pos x="14" y="0"/>
                </a:cxn>
                <a:cxn ang="0">
                  <a:pos x="14" y="10"/>
                </a:cxn>
              </a:cxnLst>
              <a:rect l="0" t="0" r="r" b="b"/>
              <a:pathLst>
                <a:path w="14" h="14">
                  <a:moveTo>
                    <a:pt x="14" y="10"/>
                  </a:moveTo>
                  <a:lnTo>
                    <a:pt x="0" y="14"/>
                  </a:lnTo>
                  <a:lnTo>
                    <a:pt x="0" y="5"/>
                  </a:lnTo>
                  <a:lnTo>
                    <a:pt x="14" y="0"/>
                  </a:lnTo>
                  <a:lnTo>
                    <a:pt x="14" y="10"/>
                  </a:lnTo>
                  <a:close/>
                </a:path>
              </a:pathLst>
            </a:custGeom>
            <a:solidFill>
              <a:srgbClr val="00AE00"/>
            </a:solidFill>
            <a:ln w="9525">
              <a:noFill/>
              <a:round/>
              <a:headEnd/>
              <a:tailEnd/>
            </a:ln>
          </p:spPr>
          <p:txBody>
            <a:bodyPr/>
            <a:lstStyle/>
            <a:p>
              <a:endParaRPr lang="en-US"/>
            </a:p>
          </p:txBody>
        </p:sp>
        <p:sp>
          <p:nvSpPr>
            <p:cNvPr id="1551483" name="Freeform 123"/>
            <p:cNvSpPr>
              <a:spLocks/>
            </p:cNvSpPr>
            <p:nvPr/>
          </p:nvSpPr>
          <p:spPr bwMode="auto">
            <a:xfrm>
              <a:off x="3385" y="2844"/>
              <a:ext cx="18" cy="13"/>
            </a:xfrm>
            <a:custGeom>
              <a:avLst/>
              <a:gdLst/>
              <a:ahLst/>
              <a:cxnLst>
                <a:cxn ang="0">
                  <a:pos x="18" y="9"/>
                </a:cxn>
                <a:cxn ang="0">
                  <a:pos x="0" y="13"/>
                </a:cxn>
                <a:cxn ang="0">
                  <a:pos x="0" y="4"/>
                </a:cxn>
                <a:cxn ang="0">
                  <a:pos x="18" y="0"/>
                </a:cxn>
                <a:cxn ang="0">
                  <a:pos x="18" y="9"/>
                </a:cxn>
              </a:cxnLst>
              <a:rect l="0" t="0" r="r" b="b"/>
              <a:pathLst>
                <a:path w="18" h="13">
                  <a:moveTo>
                    <a:pt x="18" y="9"/>
                  </a:moveTo>
                  <a:lnTo>
                    <a:pt x="0" y="13"/>
                  </a:lnTo>
                  <a:lnTo>
                    <a:pt x="0" y="4"/>
                  </a:lnTo>
                  <a:lnTo>
                    <a:pt x="18" y="0"/>
                  </a:lnTo>
                  <a:lnTo>
                    <a:pt x="18" y="9"/>
                  </a:lnTo>
                  <a:close/>
                </a:path>
              </a:pathLst>
            </a:custGeom>
            <a:solidFill>
              <a:srgbClr val="00B500"/>
            </a:solidFill>
            <a:ln w="9525">
              <a:noFill/>
              <a:round/>
              <a:headEnd/>
              <a:tailEnd/>
            </a:ln>
          </p:spPr>
          <p:txBody>
            <a:bodyPr/>
            <a:lstStyle/>
            <a:p>
              <a:endParaRPr lang="en-US"/>
            </a:p>
          </p:txBody>
        </p:sp>
        <p:sp>
          <p:nvSpPr>
            <p:cNvPr id="1551484" name="Freeform 124"/>
            <p:cNvSpPr>
              <a:spLocks/>
            </p:cNvSpPr>
            <p:nvPr/>
          </p:nvSpPr>
          <p:spPr bwMode="auto">
            <a:xfrm>
              <a:off x="3365" y="2848"/>
              <a:ext cx="20" cy="12"/>
            </a:xfrm>
            <a:custGeom>
              <a:avLst/>
              <a:gdLst/>
              <a:ahLst/>
              <a:cxnLst>
                <a:cxn ang="0">
                  <a:pos x="20" y="9"/>
                </a:cxn>
                <a:cxn ang="0">
                  <a:pos x="0" y="12"/>
                </a:cxn>
                <a:cxn ang="0">
                  <a:pos x="0" y="3"/>
                </a:cxn>
                <a:cxn ang="0">
                  <a:pos x="20" y="0"/>
                </a:cxn>
                <a:cxn ang="0">
                  <a:pos x="20" y="9"/>
                </a:cxn>
              </a:cxnLst>
              <a:rect l="0" t="0" r="r" b="b"/>
              <a:pathLst>
                <a:path w="20" h="12">
                  <a:moveTo>
                    <a:pt x="20" y="9"/>
                  </a:moveTo>
                  <a:lnTo>
                    <a:pt x="0" y="12"/>
                  </a:lnTo>
                  <a:lnTo>
                    <a:pt x="0" y="3"/>
                  </a:lnTo>
                  <a:lnTo>
                    <a:pt x="20" y="0"/>
                  </a:lnTo>
                  <a:lnTo>
                    <a:pt x="20" y="9"/>
                  </a:lnTo>
                  <a:close/>
                </a:path>
              </a:pathLst>
            </a:custGeom>
            <a:solidFill>
              <a:srgbClr val="00BC00"/>
            </a:solidFill>
            <a:ln w="9525">
              <a:noFill/>
              <a:round/>
              <a:headEnd/>
              <a:tailEnd/>
            </a:ln>
          </p:spPr>
          <p:txBody>
            <a:bodyPr/>
            <a:lstStyle/>
            <a:p>
              <a:endParaRPr lang="en-US"/>
            </a:p>
          </p:txBody>
        </p:sp>
        <p:sp>
          <p:nvSpPr>
            <p:cNvPr id="1551485" name="Freeform 125"/>
            <p:cNvSpPr>
              <a:spLocks/>
            </p:cNvSpPr>
            <p:nvPr/>
          </p:nvSpPr>
          <p:spPr bwMode="auto">
            <a:xfrm>
              <a:off x="3342" y="2851"/>
              <a:ext cx="23" cy="13"/>
            </a:xfrm>
            <a:custGeom>
              <a:avLst/>
              <a:gdLst/>
              <a:ahLst/>
              <a:cxnLst>
                <a:cxn ang="0">
                  <a:pos x="23" y="9"/>
                </a:cxn>
                <a:cxn ang="0">
                  <a:pos x="0" y="13"/>
                </a:cxn>
                <a:cxn ang="0">
                  <a:pos x="0" y="3"/>
                </a:cxn>
                <a:cxn ang="0">
                  <a:pos x="23" y="0"/>
                </a:cxn>
                <a:cxn ang="0">
                  <a:pos x="23" y="9"/>
                </a:cxn>
              </a:cxnLst>
              <a:rect l="0" t="0" r="r" b="b"/>
              <a:pathLst>
                <a:path w="23" h="13">
                  <a:moveTo>
                    <a:pt x="23" y="9"/>
                  </a:moveTo>
                  <a:lnTo>
                    <a:pt x="0" y="13"/>
                  </a:lnTo>
                  <a:lnTo>
                    <a:pt x="0" y="3"/>
                  </a:lnTo>
                  <a:lnTo>
                    <a:pt x="23" y="0"/>
                  </a:lnTo>
                  <a:lnTo>
                    <a:pt x="23" y="9"/>
                  </a:lnTo>
                  <a:close/>
                </a:path>
              </a:pathLst>
            </a:custGeom>
            <a:solidFill>
              <a:srgbClr val="00C300"/>
            </a:solidFill>
            <a:ln w="9525">
              <a:noFill/>
              <a:round/>
              <a:headEnd/>
              <a:tailEnd/>
            </a:ln>
          </p:spPr>
          <p:txBody>
            <a:bodyPr/>
            <a:lstStyle/>
            <a:p>
              <a:endParaRPr lang="en-US"/>
            </a:p>
          </p:txBody>
        </p:sp>
        <p:sp>
          <p:nvSpPr>
            <p:cNvPr id="1551486" name="Freeform 126"/>
            <p:cNvSpPr>
              <a:spLocks/>
            </p:cNvSpPr>
            <p:nvPr/>
          </p:nvSpPr>
          <p:spPr bwMode="auto">
            <a:xfrm>
              <a:off x="3318" y="2854"/>
              <a:ext cx="24" cy="12"/>
            </a:xfrm>
            <a:custGeom>
              <a:avLst/>
              <a:gdLst/>
              <a:ahLst/>
              <a:cxnLst>
                <a:cxn ang="0">
                  <a:pos x="24" y="10"/>
                </a:cxn>
                <a:cxn ang="0">
                  <a:pos x="0" y="12"/>
                </a:cxn>
                <a:cxn ang="0">
                  <a:pos x="0" y="3"/>
                </a:cxn>
                <a:cxn ang="0">
                  <a:pos x="24" y="0"/>
                </a:cxn>
                <a:cxn ang="0">
                  <a:pos x="24" y="10"/>
                </a:cxn>
              </a:cxnLst>
              <a:rect l="0" t="0" r="r" b="b"/>
              <a:pathLst>
                <a:path w="24" h="12">
                  <a:moveTo>
                    <a:pt x="24" y="10"/>
                  </a:moveTo>
                  <a:lnTo>
                    <a:pt x="0" y="12"/>
                  </a:lnTo>
                  <a:lnTo>
                    <a:pt x="0" y="3"/>
                  </a:lnTo>
                  <a:lnTo>
                    <a:pt x="24" y="0"/>
                  </a:lnTo>
                  <a:lnTo>
                    <a:pt x="24" y="10"/>
                  </a:lnTo>
                  <a:close/>
                </a:path>
              </a:pathLst>
            </a:custGeom>
            <a:solidFill>
              <a:srgbClr val="00C900"/>
            </a:solidFill>
            <a:ln w="9525">
              <a:noFill/>
              <a:round/>
              <a:headEnd/>
              <a:tailEnd/>
            </a:ln>
          </p:spPr>
          <p:txBody>
            <a:bodyPr/>
            <a:lstStyle/>
            <a:p>
              <a:endParaRPr lang="en-US"/>
            </a:p>
          </p:txBody>
        </p:sp>
        <p:sp>
          <p:nvSpPr>
            <p:cNvPr id="1551487" name="Freeform 127"/>
            <p:cNvSpPr>
              <a:spLocks/>
            </p:cNvSpPr>
            <p:nvPr/>
          </p:nvSpPr>
          <p:spPr bwMode="auto">
            <a:xfrm>
              <a:off x="3292" y="2857"/>
              <a:ext cx="26" cy="11"/>
            </a:xfrm>
            <a:custGeom>
              <a:avLst/>
              <a:gdLst/>
              <a:ahLst/>
              <a:cxnLst>
                <a:cxn ang="0">
                  <a:pos x="26" y="9"/>
                </a:cxn>
                <a:cxn ang="0">
                  <a:pos x="0" y="11"/>
                </a:cxn>
                <a:cxn ang="0">
                  <a:pos x="0" y="2"/>
                </a:cxn>
                <a:cxn ang="0">
                  <a:pos x="26" y="0"/>
                </a:cxn>
                <a:cxn ang="0">
                  <a:pos x="26" y="9"/>
                </a:cxn>
              </a:cxnLst>
              <a:rect l="0" t="0" r="r" b="b"/>
              <a:pathLst>
                <a:path w="26" h="11">
                  <a:moveTo>
                    <a:pt x="26" y="9"/>
                  </a:moveTo>
                  <a:lnTo>
                    <a:pt x="0" y="11"/>
                  </a:lnTo>
                  <a:lnTo>
                    <a:pt x="0" y="2"/>
                  </a:lnTo>
                  <a:lnTo>
                    <a:pt x="26" y="0"/>
                  </a:lnTo>
                  <a:lnTo>
                    <a:pt x="26" y="9"/>
                  </a:lnTo>
                  <a:close/>
                </a:path>
              </a:pathLst>
            </a:custGeom>
            <a:solidFill>
              <a:srgbClr val="00D000"/>
            </a:solidFill>
            <a:ln w="9525">
              <a:noFill/>
              <a:round/>
              <a:headEnd/>
              <a:tailEnd/>
            </a:ln>
          </p:spPr>
          <p:txBody>
            <a:bodyPr/>
            <a:lstStyle/>
            <a:p>
              <a:endParaRPr lang="en-US"/>
            </a:p>
          </p:txBody>
        </p:sp>
        <p:sp>
          <p:nvSpPr>
            <p:cNvPr id="1551488" name="Freeform 128"/>
            <p:cNvSpPr>
              <a:spLocks/>
            </p:cNvSpPr>
            <p:nvPr/>
          </p:nvSpPr>
          <p:spPr bwMode="auto">
            <a:xfrm>
              <a:off x="3265" y="2859"/>
              <a:ext cx="27" cy="10"/>
            </a:xfrm>
            <a:custGeom>
              <a:avLst/>
              <a:gdLst/>
              <a:ahLst/>
              <a:cxnLst>
                <a:cxn ang="0">
                  <a:pos x="27" y="9"/>
                </a:cxn>
                <a:cxn ang="0">
                  <a:pos x="0" y="10"/>
                </a:cxn>
                <a:cxn ang="0">
                  <a:pos x="0" y="1"/>
                </a:cxn>
                <a:cxn ang="0">
                  <a:pos x="27" y="0"/>
                </a:cxn>
                <a:cxn ang="0">
                  <a:pos x="27" y="9"/>
                </a:cxn>
              </a:cxnLst>
              <a:rect l="0" t="0" r="r" b="b"/>
              <a:pathLst>
                <a:path w="27" h="10">
                  <a:moveTo>
                    <a:pt x="27" y="9"/>
                  </a:moveTo>
                  <a:lnTo>
                    <a:pt x="0" y="10"/>
                  </a:lnTo>
                  <a:lnTo>
                    <a:pt x="0" y="1"/>
                  </a:lnTo>
                  <a:lnTo>
                    <a:pt x="27" y="0"/>
                  </a:lnTo>
                  <a:lnTo>
                    <a:pt x="27" y="9"/>
                  </a:lnTo>
                  <a:close/>
                </a:path>
              </a:pathLst>
            </a:custGeom>
            <a:solidFill>
              <a:srgbClr val="00D700"/>
            </a:solidFill>
            <a:ln w="9525">
              <a:noFill/>
              <a:round/>
              <a:headEnd/>
              <a:tailEnd/>
            </a:ln>
          </p:spPr>
          <p:txBody>
            <a:bodyPr/>
            <a:lstStyle/>
            <a:p>
              <a:endParaRPr lang="en-US"/>
            </a:p>
          </p:txBody>
        </p:sp>
        <p:sp>
          <p:nvSpPr>
            <p:cNvPr id="1551489" name="Freeform 129"/>
            <p:cNvSpPr>
              <a:spLocks/>
            </p:cNvSpPr>
            <p:nvPr/>
          </p:nvSpPr>
          <p:spPr bwMode="auto">
            <a:xfrm>
              <a:off x="3222" y="2860"/>
              <a:ext cx="43" cy="10"/>
            </a:xfrm>
            <a:custGeom>
              <a:avLst/>
              <a:gdLst/>
              <a:ahLst/>
              <a:cxnLst>
                <a:cxn ang="0">
                  <a:pos x="43" y="9"/>
                </a:cxn>
                <a:cxn ang="0">
                  <a:pos x="0" y="10"/>
                </a:cxn>
                <a:cxn ang="0">
                  <a:pos x="0" y="1"/>
                </a:cxn>
                <a:cxn ang="0">
                  <a:pos x="43" y="0"/>
                </a:cxn>
                <a:cxn ang="0">
                  <a:pos x="43" y="9"/>
                </a:cxn>
              </a:cxnLst>
              <a:rect l="0" t="0" r="r" b="b"/>
              <a:pathLst>
                <a:path w="43" h="10">
                  <a:moveTo>
                    <a:pt x="43" y="9"/>
                  </a:moveTo>
                  <a:lnTo>
                    <a:pt x="0" y="10"/>
                  </a:lnTo>
                  <a:lnTo>
                    <a:pt x="0" y="1"/>
                  </a:lnTo>
                  <a:lnTo>
                    <a:pt x="43" y="0"/>
                  </a:lnTo>
                  <a:lnTo>
                    <a:pt x="43" y="9"/>
                  </a:lnTo>
                  <a:close/>
                </a:path>
              </a:pathLst>
            </a:custGeom>
            <a:solidFill>
              <a:srgbClr val="00DD00"/>
            </a:solidFill>
            <a:ln w="9525">
              <a:noFill/>
              <a:round/>
              <a:headEnd/>
              <a:tailEnd/>
            </a:ln>
          </p:spPr>
          <p:txBody>
            <a:bodyPr/>
            <a:lstStyle/>
            <a:p>
              <a:endParaRPr lang="en-US"/>
            </a:p>
          </p:txBody>
        </p:sp>
        <p:sp>
          <p:nvSpPr>
            <p:cNvPr id="1551490" name="Rectangle 130"/>
            <p:cNvSpPr>
              <a:spLocks noChangeArrowheads="1"/>
            </p:cNvSpPr>
            <p:nvPr/>
          </p:nvSpPr>
          <p:spPr bwMode="auto">
            <a:xfrm>
              <a:off x="3194" y="2861"/>
              <a:ext cx="28" cy="9"/>
            </a:xfrm>
            <a:prstGeom prst="rect">
              <a:avLst/>
            </a:prstGeom>
            <a:solidFill>
              <a:srgbClr val="00E400"/>
            </a:solidFill>
            <a:ln w="9525">
              <a:noFill/>
              <a:miter lim="800000"/>
              <a:headEnd/>
              <a:tailEnd/>
            </a:ln>
          </p:spPr>
          <p:txBody>
            <a:bodyPr/>
            <a:lstStyle/>
            <a:p>
              <a:endParaRPr lang="en-US"/>
            </a:p>
          </p:txBody>
        </p:sp>
        <p:sp>
          <p:nvSpPr>
            <p:cNvPr id="1551491" name="Freeform 131"/>
            <p:cNvSpPr>
              <a:spLocks/>
            </p:cNvSpPr>
            <p:nvPr/>
          </p:nvSpPr>
          <p:spPr bwMode="auto">
            <a:xfrm>
              <a:off x="3166" y="2860"/>
              <a:ext cx="28" cy="10"/>
            </a:xfrm>
            <a:custGeom>
              <a:avLst/>
              <a:gdLst/>
              <a:ahLst/>
              <a:cxnLst>
                <a:cxn ang="0">
                  <a:pos x="28" y="10"/>
                </a:cxn>
                <a:cxn ang="0">
                  <a:pos x="0" y="9"/>
                </a:cxn>
                <a:cxn ang="0">
                  <a:pos x="0" y="0"/>
                </a:cxn>
                <a:cxn ang="0">
                  <a:pos x="28" y="1"/>
                </a:cxn>
                <a:cxn ang="0">
                  <a:pos x="28" y="10"/>
                </a:cxn>
              </a:cxnLst>
              <a:rect l="0" t="0" r="r" b="b"/>
              <a:pathLst>
                <a:path w="28" h="10">
                  <a:moveTo>
                    <a:pt x="28" y="10"/>
                  </a:moveTo>
                  <a:lnTo>
                    <a:pt x="0" y="9"/>
                  </a:lnTo>
                  <a:lnTo>
                    <a:pt x="0" y="0"/>
                  </a:lnTo>
                  <a:lnTo>
                    <a:pt x="28" y="1"/>
                  </a:lnTo>
                  <a:lnTo>
                    <a:pt x="28" y="10"/>
                  </a:lnTo>
                  <a:close/>
                </a:path>
              </a:pathLst>
            </a:custGeom>
            <a:solidFill>
              <a:srgbClr val="00EB00"/>
            </a:solidFill>
            <a:ln w="9525">
              <a:noFill/>
              <a:round/>
              <a:headEnd/>
              <a:tailEnd/>
            </a:ln>
          </p:spPr>
          <p:txBody>
            <a:bodyPr/>
            <a:lstStyle/>
            <a:p>
              <a:endParaRPr lang="en-US"/>
            </a:p>
          </p:txBody>
        </p:sp>
        <p:sp>
          <p:nvSpPr>
            <p:cNvPr id="1551492" name="Freeform 132"/>
            <p:cNvSpPr>
              <a:spLocks/>
            </p:cNvSpPr>
            <p:nvPr/>
          </p:nvSpPr>
          <p:spPr bwMode="auto">
            <a:xfrm>
              <a:off x="3141" y="2858"/>
              <a:ext cx="25" cy="11"/>
            </a:xfrm>
            <a:custGeom>
              <a:avLst/>
              <a:gdLst/>
              <a:ahLst/>
              <a:cxnLst>
                <a:cxn ang="0">
                  <a:pos x="25" y="11"/>
                </a:cxn>
                <a:cxn ang="0">
                  <a:pos x="0" y="9"/>
                </a:cxn>
                <a:cxn ang="0">
                  <a:pos x="0" y="0"/>
                </a:cxn>
                <a:cxn ang="0">
                  <a:pos x="25" y="2"/>
                </a:cxn>
                <a:cxn ang="0">
                  <a:pos x="25" y="11"/>
                </a:cxn>
              </a:cxnLst>
              <a:rect l="0" t="0" r="r" b="b"/>
              <a:pathLst>
                <a:path w="25" h="11">
                  <a:moveTo>
                    <a:pt x="25" y="11"/>
                  </a:moveTo>
                  <a:lnTo>
                    <a:pt x="0" y="9"/>
                  </a:lnTo>
                  <a:lnTo>
                    <a:pt x="0" y="0"/>
                  </a:lnTo>
                  <a:lnTo>
                    <a:pt x="25" y="2"/>
                  </a:lnTo>
                  <a:lnTo>
                    <a:pt x="25" y="11"/>
                  </a:lnTo>
                  <a:close/>
                </a:path>
              </a:pathLst>
            </a:custGeom>
            <a:solidFill>
              <a:srgbClr val="00F200"/>
            </a:solidFill>
            <a:ln w="9525">
              <a:noFill/>
              <a:round/>
              <a:headEnd/>
              <a:tailEnd/>
            </a:ln>
          </p:spPr>
          <p:txBody>
            <a:bodyPr/>
            <a:lstStyle/>
            <a:p>
              <a:endParaRPr lang="en-US"/>
            </a:p>
          </p:txBody>
        </p:sp>
        <p:sp>
          <p:nvSpPr>
            <p:cNvPr id="1551493" name="Freeform 133"/>
            <p:cNvSpPr>
              <a:spLocks/>
            </p:cNvSpPr>
            <p:nvPr/>
          </p:nvSpPr>
          <p:spPr bwMode="auto">
            <a:xfrm>
              <a:off x="3115" y="2856"/>
              <a:ext cx="26" cy="11"/>
            </a:xfrm>
            <a:custGeom>
              <a:avLst/>
              <a:gdLst/>
              <a:ahLst/>
              <a:cxnLst>
                <a:cxn ang="0">
                  <a:pos x="26" y="11"/>
                </a:cxn>
                <a:cxn ang="0">
                  <a:pos x="0" y="9"/>
                </a:cxn>
                <a:cxn ang="0">
                  <a:pos x="0" y="0"/>
                </a:cxn>
                <a:cxn ang="0">
                  <a:pos x="26" y="2"/>
                </a:cxn>
                <a:cxn ang="0">
                  <a:pos x="26" y="11"/>
                </a:cxn>
              </a:cxnLst>
              <a:rect l="0" t="0" r="r" b="b"/>
              <a:pathLst>
                <a:path w="26" h="11">
                  <a:moveTo>
                    <a:pt x="26" y="11"/>
                  </a:moveTo>
                  <a:lnTo>
                    <a:pt x="0" y="9"/>
                  </a:lnTo>
                  <a:lnTo>
                    <a:pt x="0" y="0"/>
                  </a:lnTo>
                  <a:lnTo>
                    <a:pt x="26" y="2"/>
                  </a:lnTo>
                  <a:lnTo>
                    <a:pt x="26" y="11"/>
                  </a:lnTo>
                  <a:close/>
                </a:path>
              </a:pathLst>
            </a:custGeom>
            <a:solidFill>
              <a:srgbClr val="00F800"/>
            </a:solidFill>
            <a:ln w="9525">
              <a:noFill/>
              <a:round/>
              <a:headEnd/>
              <a:tailEnd/>
            </a:ln>
          </p:spPr>
          <p:txBody>
            <a:bodyPr/>
            <a:lstStyle/>
            <a:p>
              <a:endParaRPr lang="en-US"/>
            </a:p>
          </p:txBody>
        </p:sp>
        <p:sp>
          <p:nvSpPr>
            <p:cNvPr id="1551494" name="Freeform 134"/>
            <p:cNvSpPr>
              <a:spLocks/>
            </p:cNvSpPr>
            <p:nvPr/>
          </p:nvSpPr>
          <p:spPr bwMode="auto">
            <a:xfrm>
              <a:off x="3092" y="2853"/>
              <a:ext cx="23" cy="12"/>
            </a:xfrm>
            <a:custGeom>
              <a:avLst/>
              <a:gdLst/>
              <a:ahLst/>
              <a:cxnLst>
                <a:cxn ang="0">
                  <a:pos x="23" y="12"/>
                </a:cxn>
                <a:cxn ang="0">
                  <a:pos x="0" y="9"/>
                </a:cxn>
                <a:cxn ang="0">
                  <a:pos x="0" y="0"/>
                </a:cxn>
                <a:cxn ang="0">
                  <a:pos x="23" y="3"/>
                </a:cxn>
                <a:cxn ang="0">
                  <a:pos x="23" y="12"/>
                </a:cxn>
              </a:cxnLst>
              <a:rect l="0" t="0" r="r" b="b"/>
              <a:pathLst>
                <a:path w="23" h="12">
                  <a:moveTo>
                    <a:pt x="23" y="12"/>
                  </a:moveTo>
                  <a:lnTo>
                    <a:pt x="0" y="9"/>
                  </a:lnTo>
                  <a:lnTo>
                    <a:pt x="0" y="0"/>
                  </a:lnTo>
                  <a:lnTo>
                    <a:pt x="23" y="3"/>
                  </a:lnTo>
                  <a:lnTo>
                    <a:pt x="23" y="12"/>
                  </a:lnTo>
                  <a:close/>
                </a:path>
              </a:pathLst>
            </a:custGeom>
            <a:solidFill>
              <a:srgbClr val="00FF00"/>
            </a:solidFill>
            <a:ln w="9525">
              <a:noFill/>
              <a:round/>
              <a:headEnd/>
              <a:tailEnd/>
            </a:ln>
          </p:spPr>
          <p:txBody>
            <a:bodyPr/>
            <a:lstStyle/>
            <a:p>
              <a:endParaRPr lang="en-US"/>
            </a:p>
          </p:txBody>
        </p:sp>
        <p:sp>
          <p:nvSpPr>
            <p:cNvPr id="1551495" name="Freeform 135"/>
            <p:cNvSpPr>
              <a:spLocks/>
            </p:cNvSpPr>
            <p:nvPr/>
          </p:nvSpPr>
          <p:spPr bwMode="auto">
            <a:xfrm>
              <a:off x="3071" y="2850"/>
              <a:ext cx="21" cy="12"/>
            </a:xfrm>
            <a:custGeom>
              <a:avLst/>
              <a:gdLst/>
              <a:ahLst/>
              <a:cxnLst>
                <a:cxn ang="0">
                  <a:pos x="21" y="12"/>
                </a:cxn>
                <a:cxn ang="0">
                  <a:pos x="0" y="9"/>
                </a:cxn>
                <a:cxn ang="0">
                  <a:pos x="0" y="0"/>
                </a:cxn>
                <a:cxn ang="0">
                  <a:pos x="21" y="3"/>
                </a:cxn>
                <a:cxn ang="0">
                  <a:pos x="21" y="12"/>
                </a:cxn>
              </a:cxnLst>
              <a:rect l="0" t="0" r="r" b="b"/>
              <a:pathLst>
                <a:path w="21" h="12">
                  <a:moveTo>
                    <a:pt x="21" y="12"/>
                  </a:moveTo>
                  <a:lnTo>
                    <a:pt x="0" y="9"/>
                  </a:lnTo>
                  <a:lnTo>
                    <a:pt x="0" y="0"/>
                  </a:lnTo>
                  <a:lnTo>
                    <a:pt x="21" y="3"/>
                  </a:lnTo>
                  <a:lnTo>
                    <a:pt x="21" y="12"/>
                  </a:lnTo>
                  <a:close/>
                </a:path>
              </a:pathLst>
            </a:custGeom>
            <a:solidFill>
              <a:srgbClr val="00FF00"/>
            </a:solidFill>
            <a:ln w="9525">
              <a:noFill/>
              <a:round/>
              <a:headEnd/>
              <a:tailEnd/>
            </a:ln>
          </p:spPr>
          <p:txBody>
            <a:bodyPr/>
            <a:lstStyle/>
            <a:p>
              <a:endParaRPr lang="en-US"/>
            </a:p>
          </p:txBody>
        </p:sp>
        <p:sp>
          <p:nvSpPr>
            <p:cNvPr id="1551496" name="Freeform 136"/>
            <p:cNvSpPr>
              <a:spLocks/>
            </p:cNvSpPr>
            <p:nvPr/>
          </p:nvSpPr>
          <p:spPr bwMode="auto">
            <a:xfrm>
              <a:off x="3053" y="2846"/>
              <a:ext cx="18" cy="13"/>
            </a:xfrm>
            <a:custGeom>
              <a:avLst/>
              <a:gdLst/>
              <a:ahLst/>
              <a:cxnLst>
                <a:cxn ang="0">
                  <a:pos x="18" y="13"/>
                </a:cxn>
                <a:cxn ang="0">
                  <a:pos x="0" y="9"/>
                </a:cxn>
                <a:cxn ang="0">
                  <a:pos x="0" y="0"/>
                </a:cxn>
                <a:cxn ang="0">
                  <a:pos x="18" y="4"/>
                </a:cxn>
                <a:cxn ang="0">
                  <a:pos x="18" y="13"/>
                </a:cxn>
              </a:cxnLst>
              <a:rect l="0" t="0" r="r" b="b"/>
              <a:pathLst>
                <a:path w="18" h="13">
                  <a:moveTo>
                    <a:pt x="18" y="13"/>
                  </a:moveTo>
                  <a:lnTo>
                    <a:pt x="0" y="9"/>
                  </a:lnTo>
                  <a:lnTo>
                    <a:pt x="0" y="0"/>
                  </a:lnTo>
                  <a:lnTo>
                    <a:pt x="18" y="4"/>
                  </a:lnTo>
                  <a:lnTo>
                    <a:pt x="18" y="13"/>
                  </a:lnTo>
                  <a:close/>
                </a:path>
              </a:pathLst>
            </a:custGeom>
            <a:solidFill>
              <a:srgbClr val="00F800"/>
            </a:solidFill>
            <a:ln w="9525">
              <a:noFill/>
              <a:round/>
              <a:headEnd/>
              <a:tailEnd/>
            </a:ln>
          </p:spPr>
          <p:txBody>
            <a:bodyPr/>
            <a:lstStyle/>
            <a:p>
              <a:endParaRPr lang="en-US"/>
            </a:p>
          </p:txBody>
        </p:sp>
        <p:sp>
          <p:nvSpPr>
            <p:cNvPr id="1551497" name="Freeform 137"/>
            <p:cNvSpPr>
              <a:spLocks/>
            </p:cNvSpPr>
            <p:nvPr/>
          </p:nvSpPr>
          <p:spPr bwMode="auto">
            <a:xfrm>
              <a:off x="3038" y="2842"/>
              <a:ext cx="15" cy="13"/>
            </a:xfrm>
            <a:custGeom>
              <a:avLst/>
              <a:gdLst/>
              <a:ahLst/>
              <a:cxnLst>
                <a:cxn ang="0">
                  <a:pos x="15" y="13"/>
                </a:cxn>
                <a:cxn ang="0">
                  <a:pos x="0" y="9"/>
                </a:cxn>
                <a:cxn ang="0">
                  <a:pos x="0" y="0"/>
                </a:cxn>
                <a:cxn ang="0">
                  <a:pos x="15" y="4"/>
                </a:cxn>
                <a:cxn ang="0">
                  <a:pos x="15" y="13"/>
                </a:cxn>
              </a:cxnLst>
              <a:rect l="0" t="0" r="r" b="b"/>
              <a:pathLst>
                <a:path w="15" h="13">
                  <a:moveTo>
                    <a:pt x="15" y="13"/>
                  </a:moveTo>
                  <a:lnTo>
                    <a:pt x="0" y="9"/>
                  </a:lnTo>
                  <a:lnTo>
                    <a:pt x="0" y="0"/>
                  </a:lnTo>
                  <a:lnTo>
                    <a:pt x="15" y="4"/>
                  </a:lnTo>
                  <a:lnTo>
                    <a:pt x="15" y="13"/>
                  </a:lnTo>
                  <a:close/>
                </a:path>
              </a:pathLst>
            </a:custGeom>
            <a:solidFill>
              <a:srgbClr val="00F200"/>
            </a:solidFill>
            <a:ln w="9525">
              <a:noFill/>
              <a:round/>
              <a:headEnd/>
              <a:tailEnd/>
            </a:ln>
          </p:spPr>
          <p:txBody>
            <a:bodyPr/>
            <a:lstStyle/>
            <a:p>
              <a:endParaRPr lang="en-US"/>
            </a:p>
          </p:txBody>
        </p:sp>
        <p:sp>
          <p:nvSpPr>
            <p:cNvPr id="1551498" name="Freeform 138"/>
            <p:cNvSpPr>
              <a:spLocks/>
            </p:cNvSpPr>
            <p:nvPr/>
          </p:nvSpPr>
          <p:spPr bwMode="auto">
            <a:xfrm>
              <a:off x="3025" y="2837"/>
              <a:ext cx="13" cy="14"/>
            </a:xfrm>
            <a:custGeom>
              <a:avLst/>
              <a:gdLst/>
              <a:ahLst/>
              <a:cxnLst>
                <a:cxn ang="0">
                  <a:pos x="13" y="14"/>
                </a:cxn>
                <a:cxn ang="0">
                  <a:pos x="0" y="10"/>
                </a:cxn>
                <a:cxn ang="0">
                  <a:pos x="0" y="0"/>
                </a:cxn>
                <a:cxn ang="0">
                  <a:pos x="13" y="5"/>
                </a:cxn>
                <a:cxn ang="0">
                  <a:pos x="13" y="14"/>
                </a:cxn>
              </a:cxnLst>
              <a:rect l="0" t="0" r="r" b="b"/>
              <a:pathLst>
                <a:path w="13" h="14">
                  <a:moveTo>
                    <a:pt x="13" y="14"/>
                  </a:moveTo>
                  <a:lnTo>
                    <a:pt x="0" y="10"/>
                  </a:lnTo>
                  <a:lnTo>
                    <a:pt x="0" y="0"/>
                  </a:lnTo>
                  <a:lnTo>
                    <a:pt x="13" y="5"/>
                  </a:lnTo>
                  <a:lnTo>
                    <a:pt x="13" y="14"/>
                  </a:lnTo>
                  <a:close/>
                </a:path>
              </a:pathLst>
            </a:custGeom>
            <a:solidFill>
              <a:srgbClr val="00EB00"/>
            </a:solidFill>
            <a:ln w="9525">
              <a:noFill/>
              <a:round/>
              <a:headEnd/>
              <a:tailEnd/>
            </a:ln>
          </p:spPr>
          <p:txBody>
            <a:bodyPr/>
            <a:lstStyle/>
            <a:p>
              <a:endParaRPr lang="en-US"/>
            </a:p>
          </p:txBody>
        </p:sp>
        <p:sp>
          <p:nvSpPr>
            <p:cNvPr id="1551499" name="Freeform 139"/>
            <p:cNvSpPr>
              <a:spLocks/>
            </p:cNvSpPr>
            <p:nvPr/>
          </p:nvSpPr>
          <p:spPr bwMode="auto">
            <a:xfrm>
              <a:off x="3016" y="2832"/>
              <a:ext cx="9" cy="15"/>
            </a:xfrm>
            <a:custGeom>
              <a:avLst/>
              <a:gdLst/>
              <a:ahLst/>
              <a:cxnLst>
                <a:cxn ang="0">
                  <a:pos x="9" y="15"/>
                </a:cxn>
                <a:cxn ang="0">
                  <a:pos x="0" y="10"/>
                </a:cxn>
                <a:cxn ang="0">
                  <a:pos x="0" y="0"/>
                </a:cxn>
                <a:cxn ang="0">
                  <a:pos x="9" y="5"/>
                </a:cxn>
                <a:cxn ang="0">
                  <a:pos x="9" y="15"/>
                </a:cxn>
              </a:cxnLst>
              <a:rect l="0" t="0" r="r" b="b"/>
              <a:pathLst>
                <a:path w="9" h="15">
                  <a:moveTo>
                    <a:pt x="9" y="15"/>
                  </a:moveTo>
                  <a:lnTo>
                    <a:pt x="0" y="10"/>
                  </a:lnTo>
                  <a:lnTo>
                    <a:pt x="0" y="0"/>
                  </a:lnTo>
                  <a:lnTo>
                    <a:pt x="9" y="5"/>
                  </a:lnTo>
                  <a:lnTo>
                    <a:pt x="9" y="15"/>
                  </a:lnTo>
                  <a:close/>
                </a:path>
              </a:pathLst>
            </a:custGeom>
            <a:solidFill>
              <a:srgbClr val="00E400"/>
            </a:solidFill>
            <a:ln w="9525">
              <a:noFill/>
              <a:round/>
              <a:headEnd/>
              <a:tailEnd/>
            </a:ln>
          </p:spPr>
          <p:txBody>
            <a:bodyPr/>
            <a:lstStyle/>
            <a:p>
              <a:endParaRPr lang="en-US"/>
            </a:p>
          </p:txBody>
        </p:sp>
        <p:sp>
          <p:nvSpPr>
            <p:cNvPr id="1551500" name="Freeform 140"/>
            <p:cNvSpPr>
              <a:spLocks/>
            </p:cNvSpPr>
            <p:nvPr/>
          </p:nvSpPr>
          <p:spPr bwMode="auto">
            <a:xfrm>
              <a:off x="3010" y="2827"/>
              <a:ext cx="6" cy="15"/>
            </a:xfrm>
            <a:custGeom>
              <a:avLst/>
              <a:gdLst/>
              <a:ahLst/>
              <a:cxnLst>
                <a:cxn ang="0">
                  <a:pos x="6" y="15"/>
                </a:cxn>
                <a:cxn ang="0">
                  <a:pos x="0" y="10"/>
                </a:cxn>
                <a:cxn ang="0">
                  <a:pos x="0" y="0"/>
                </a:cxn>
                <a:cxn ang="0">
                  <a:pos x="6" y="5"/>
                </a:cxn>
                <a:cxn ang="0">
                  <a:pos x="6" y="15"/>
                </a:cxn>
              </a:cxnLst>
              <a:rect l="0" t="0" r="r" b="b"/>
              <a:pathLst>
                <a:path w="6" h="15">
                  <a:moveTo>
                    <a:pt x="6" y="15"/>
                  </a:moveTo>
                  <a:lnTo>
                    <a:pt x="0" y="10"/>
                  </a:lnTo>
                  <a:lnTo>
                    <a:pt x="0" y="0"/>
                  </a:lnTo>
                  <a:lnTo>
                    <a:pt x="6" y="5"/>
                  </a:lnTo>
                  <a:lnTo>
                    <a:pt x="6" y="15"/>
                  </a:lnTo>
                  <a:close/>
                </a:path>
              </a:pathLst>
            </a:custGeom>
            <a:solidFill>
              <a:srgbClr val="00DD00"/>
            </a:solidFill>
            <a:ln w="9525">
              <a:noFill/>
              <a:round/>
              <a:headEnd/>
              <a:tailEnd/>
            </a:ln>
          </p:spPr>
          <p:txBody>
            <a:bodyPr/>
            <a:lstStyle/>
            <a:p>
              <a:endParaRPr lang="en-US"/>
            </a:p>
          </p:txBody>
        </p:sp>
        <p:sp>
          <p:nvSpPr>
            <p:cNvPr id="1551501" name="Freeform 141"/>
            <p:cNvSpPr>
              <a:spLocks/>
            </p:cNvSpPr>
            <p:nvPr/>
          </p:nvSpPr>
          <p:spPr bwMode="auto">
            <a:xfrm>
              <a:off x="3007" y="2819"/>
              <a:ext cx="3" cy="18"/>
            </a:xfrm>
            <a:custGeom>
              <a:avLst/>
              <a:gdLst/>
              <a:ahLst/>
              <a:cxnLst>
                <a:cxn ang="0">
                  <a:pos x="3" y="18"/>
                </a:cxn>
                <a:cxn ang="0">
                  <a:pos x="0" y="10"/>
                </a:cxn>
                <a:cxn ang="0">
                  <a:pos x="0" y="0"/>
                </a:cxn>
                <a:cxn ang="0">
                  <a:pos x="3" y="8"/>
                </a:cxn>
                <a:cxn ang="0">
                  <a:pos x="3" y="18"/>
                </a:cxn>
              </a:cxnLst>
              <a:rect l="0" t="0" r="r" b="b"/>
              <a:pathLst>
                <a:path w="3" h="18">
                  <a:moveTo>
                    <a:pt x="3" y="18"/>
                  </a:moveTo>
                  <a:lnTo>
                    <a:pt x="0" y="10"/>
                  </a:lnTo>
                  <a:lnTo>
                    <a:pt x="0" y="0"/>
                  </a:lnTo>
                  <a:lnTo>
                    <a:pt x="3" y="8"/>
                  </a:lnTo>
                  <a:lnTo>
                    <a:pt x="3" y="18"/>
                  </a:lnTo>
                  <a:close/>
                </a:path>
              </a:pathLst>
            </a:custGeom>
            <a:solidFill>
              <a:srgbClr val="00D700"/>
            </a:solidFill>
            <a:ln w="9525">
              <a:noFill/>
              <a:round/>
              <a:headEnd/>
              <a:tailEnd/>
            </a:ln>
          </p:spPr>
          <p:txBody>
            <a:bodyPr/>
            <a:lstStyle/>
            <a:p>
              <a:endParaRPr lang="en-US"/>
            </a:p>
          </p:txBody>
        </p:sp>
        <p:sp>
          <p:nvSpPr>
            <p:cNvPr id="1551502" name="Freeform 142"/>
            <p:cNvSpPr>
              <a:spLocks/>
            </p:cNvSpPr>
            <p:nvPr/>
          </p:nvSpPr>
          <p:spPr bwMode="auto">
            <a:xfrm>
              <a:off x="2957" y="2591"/>
              <a:ext cx="446" cy="297"/>
            </a:xfrm>
            <a:custGeom>
              <a:avLst/>
              <a:gdLst/>
              <a:ahLst/>
              <a:cxnLst>
                <a:cxn ang="0">
                  <a:pos x="223" y="0"/>
                </a:cxn>
                <a:cxn ang="0">
                  <a:pos x="250" y="0"/>
                </a:cxn>
                <a:cxn ang="0">
                  <a:pos x="277" y="1"/>
                </a:cxn>
                <a:cxn ang="0">
                  <a:pos x="302" y="3"/>
                </a:cxn>
                <a:cxn ang="0">
                  <a:pos x="326" y="5"/>
                </a:cxn>
                <a:cxn ang="0">
                  <a:pos x="349" y="7"/>
                </a:cxn>
                <a:cxn ang="0">
                  <a:pos x="369" y="10"/>
                </a:cxn>
                <a:cxn ang="0">
                  <a:pos x="389" y="14"/>
                </a:cxn>
                <a:cxn ang="0">
                  <a:pos x="404" y="18"/>
                </a:cxn>
                <a:cxn ang="0">
                  <a:pos x="417" y="22"/>
                </a:cxn>
                <a:cxn ang="0">
                  <a:pos x="428" y="27"/>
                </a:cxn>
                <a:cxn ang="0">
                  <a:pos x="434" y="31"/>
                </a:cxn>
                <a:cxn ang="0">
                  <a:pos x="438" y="39"/>
                </a:cxn>
                <a:cxn ang="0">
                  <a:pos x="436" y="44"/>
                </a:cxn>
                <a:cxn ang="0">
                  <a:pos x="431" y="49"/>
                </a:cxn>
                <a:cxn ang="0">
                  <a:pos x="423" y="54"/>
                </a:cxn>
                <a:cxn ang="0">
                  <a:pos x="410" y="59"/>
                </a:cxn>
                <a:cxn ang="0">
                  <a:pos x="396" y="64"/>
                </a:cxn>
                <a:cxn ang="0">
                  <a:pos x="378" y="68"/>
                </a:cxn>
                <a:cxn ang="0">
                  <a:pos x="358" y="71"/>
                </a:cxn>
                <a:cxn ang="0">
                  <a:pos x="335" y="74"/>
                </a:cxn>
                <a:cxn ang="0">
                  <a:pos x="311" y="77"/>
                </a:cxn>
                <a:cxn ang="0">
                  <a:pos x="285" y="79"/>
                </a:cxn>
                <a:cxn ang="0">
                  <a:pos x="258" y="80"/>
                </a:cxn>
                <a:cxn ang="0">
                  <a:pos x="215" y="81"/>
                </a:cxn>
                <a:cxn ang="0">
                  <a:pos x="187" y="81"/>
                </a:cxn>
                <a:cxn ang="0">
                  <a:pos x="159" y="80"/>
                </a:cxn>
                <a:cxn ang="0">
                  <a:pos x="134" y="78"/>
                </a:cxn>
                <a:cxn ang="0">
                  <a:pos x="108" y="76"/>
                </a:cxn>
                <a:cxn ang="0">
                  <a:pos x="85" y="73"/>
                </a:cxn>
                <a:cxn ang="0">
                  <a:pos x="64" y="70"/>
                </a:cxn>
                <a:cxn ang="0">
                  <a:pos x="46" y="66"/>
                </a:cxn>
                <a:cxn ang="0">
                  <a:pos x="31" y="62"/>
                </a:cxn>
                <a:cxn ang="0">
                  <a:pos x="18" y="57"/>
                </a:cxn>
                <a:cxn ang="0">
                  <a:pos x="9" y="52"/>
                </a:cxn>
                <a:cxn ang="0">
                  <a:pos x="3" y="47"/>
                </a:cxn>
                <a:cxn ang="0">
                  <a:pos x="0" y="39"/>
                </a:cxn>
                <a:cxn ang="0">
                  <a:pos x="3" y="34"/>
                </a:cxn>
                <a:cxn ang="0">
                  <a:pos x="9" y="29"/>
                </a:cxn>
                <a:cxn ang="0">
                  <a:pos x="18" y="25"/>
                </a:cxn>
                <a:cxn ang="0">
                  <a:pos x="31" y="20"/>
                </a:cxn>
                <a:cxn ang="0">
                  <a:pos x="46" y="16"/>
                </a:cxn>
                <a:cxn ang="0">
                  <a:pos x="64" y="12"/>
                </a:cxn>
                <a:cxn ang="0">
                  <a:pos x="84" y="9"/>
                </a:cxn>
                <a:cxn ang="0">
                  <a:pos x="107" y="6"/>
                </a:cxn>
                <a:cxn ang="0">
                  <a:pos x="131" y="4"/>
                </a:cxn>
                <a:cxn ang="0">
                  <a:pos x="156" y="2"/>
                </a:cxn>
                <a:cxn ang="0">
                  <a:pos x="181" y="1"/>
                </a:cxn>
                <a:cxn ang="0">
                  <a:pos x="223" y="0"/>
                </a:cxn>
              </a:cxnLst>
              <a:rect l="0" t="0" r="r" b="b"/>
              <a:pathLst>
                <a:path w="438" h="81">
                  <a:moveTo>
                    <a:pt x="223" y="0"/>
                  </a:moveTo>
                  <a:lnTo>
                    <a:pt x="250" y="0"/>
                  </a:lnTo>
                  <a:lnTo>
                    <a:pt x="277" y="1"/>
                  </a:lnTo>
                  <a:lnTo>
                    <a:pt x="302" y="3"/>
                  </a:lnTo>
                  <a:lnTo>
                    <a:pt x="326" y="5"/>
                  </a:lnTo>
                  <a:lnTo>
                    <a:pt x="349" y="7"/>
                  </a:lnTo>
                  <a:lnTo>
                    <a:pt x="369" y="10"/>
                  </a:lnTo>
                  <a:lnTo>
                    <a:pt x="389" y="14"/>
                  </a:lnTo>
                  <a:lnTo>
                    <a:pt x="404" y="18"/>
                  </a:lnTo>
                  <a:lnTo>
                    <a:pt x="417" y="22"/>
                  </a:lnTo>
                  <a:lnTo>
                    <a:pt x="428" y="27"/>
                  </a:lnTo>
                  <a:lnTo>
                    <a:pt x="434" y="31"/>
                  </a:lnTo>
                  <a:lnTo>
                    <a:pt x="438" y="39"/>
                  </a:lnTo>
                  <a:lnTo>
                    <a:pt x="436" y="44"/>
                  </a:lnTo>
                  <a:lnTo>
                    <a:pt x="431" y="49"/>
                  </a:lnTo>
                  <a:lnTo>
                    <a:pt x="423" y="54"/>
                  </a:lnTo>
                  <a:lnTo>
                    <a:pt x="410" y="59"/>
                  </a:lnTo>
                  <a:lnTo>
                    <a:pt x="396" y="64"/>
                  </a:lnTo>
                  <a:lnTo>
                    <a:pt x="378" y="68"/>
                  </a:lnTo>
                  <a:lnTo>
                    <a:pt x="358" y="71"/>
                  </a:lnTo>
                  <a:lnTo>
                    <a:pt x="335" y="74"/>
                  </a:lnTo>
                  <a:lnTo>
                    <a:pt x="311" y="77"/>
                  </a:lnTo>
                  <a:lnTo>
                    <a:pt x="285" y="79"/>
                  </a:lnTo>
                  <a:lnTo>
                    <a:pt x="258" y="80"/>
                  </a:lnTo>
                  <a:lnTo>
                    <a:pt x="215" y="81"/>
                  </a:lnTo>
                  <a:lnTo>
                    <a:pt x="187" y="81"/>
                  </a:lnTo>
                  <a:lnTo>
                    <a:pt x="159" y="80"/>
                  </a:lnTo>
                  <a:lnTo>
                    <a:pt x="134" y="78"/>
                  </a:lnTo>
                  <a:lnTo>
                    <a:pt x="108" y="76"/>
                  </a:lnTo>
                  <a:lnTo>
                    <a:pt x="85" y="73"/>
                  </a:lnTo>
                  <a:lnTo>
                    <a:pt x="64" y="70"/>
                  </a:lnTo>
                  <a:lnTo>
                    <a:pt x="46" y="66"/>
                  </a:lnTo>
                  <a:lnTo>
                    <a:pt x="31" y="62"/>
                  </a:lnTo>
                  <a:lnTo>
                    <a:pt x="18" y="57"/>
                  </a:lnTo>
                  <a:lnTo>
                    <a:pt x="9" y="52"/>
                  </a:lnTo>
                  <a:lnTo>
                    <a:pt x="3" y="47"/>
                  </a:lnTo>
                  <a:lnTo>
                    <a:pt x="0" y="39"/>
                  </a:lnTo>
                  <a:lnTo>
                    <a:pt x="3" y="34"/>
                  </a:lnTo>
                  <a:lnTo>
                    <a:pt x="9" y="29"/>
                  </a:lnTo>
                  <a:lnTo>
                    <a:pt x="18" y="25"/>
                  </a:lnTo>
                  <a:lnTo>
                    <a:pt x="31" y="20"/>
                  </a:lnTo>
                  <a:lnTo>
                    <a:pt x="46" y="16"/>
                  </a:lnTo>
                  <a:lnTo>
                    <a:pt x="64" y="12"/>
                  </a:lnTo>
                  <a:lnTo>
                    <a:pt x="84" y="9"/>
                  </a:lnTo>
                  <a:lnTo>
                    <a:pt x="107" y="6"/>
                  </a:lnTo>
                  <a:lnTo>
                    <a:pt x="131" y="4"/>
                  </a:lnTo>
                  <a:lnTo>
                    <a:pt x="156" y="2"/>
                  </a:lnTo>
                  <a:lnTo>
                    <a:pt x="181" y="1"/>
                  </a:lnTo>
                  <a:lnTo>
                    <a:pt x="223" y="0"/>
                  </a:lnTo>
                  <a:close/>
                </a:path>
              </a:pathLst>
            </a:custGeom>
            <a:solidFill>
              <a:srgbClr val="00BF00"/>
            </a:solidFill>
            <a:ln w="9525">
              <a:noFill/>
              <a:round/>
              <a:headEnd/>
              <a:tailEnd/>
            </a:ln>
          </p:spPr>
          <p:txBody>
            <a:bodyPr/>
            <a:lstStyle/>
            <a:p>
              <a:endParaRPr lang="en-US"/>
            </a:p>
          </p:txBody>
        </p:sp>
        <p:sp>
          <p:nvSpPr>
            <p:cNvPr id="1551503" name="Freeform 143"/>
            <p:cNvSpPr>
              <a:spLocks/>
            </p:cNvSpPr>
            <p:nvPr/>
          </p:nvSpPr>
          <p:spPr bwMode="auto">
            <a:xfrm>
              <a:off x="3007" y="2829"/>
              <a:ext cx="438" cy="41"/>
            </a:xfrm>
            <a:custGeom>
              <a:avLst/>
              <a:gdLst/>
              <a:ahLst/>
              <a:cxnLst>
                <a:cxn ang="0">
                  <a:pos x="438" y="0"/>
                </a:cxn>
                <a:cxn ang="0">
                  <a:pos x="436" y="5"/>
                </a:cxn>
                <a:cxn ang="0">
                  <a:pos x="431" y="10"/>
                </a:cxn>
                <a:cxn ang="0">
                  <a:pos x="423" y="15"/>
                </a:cxn>
                <a:cxn ang="0">
                  <a:pos x="410" y="20"/>
                </a:cxn>
                <a:cxn ang="0">
                  <a:pos x="396" y="24"/>
                </a:cxn>
                <a:cxn ang="0">
                  <a:pos x="378" y="28"/>
                </a:cxn>
                <a:cxn ang="0">
                  <a:pos x="358" y="31"/>
                </a:cxn>
                <a:cxn ang="0">
                  <a:pos x="335" y="35"/>
                </a:cxn>
                <a:cxn ang="0">
                  <a:pos x="311" y="37"/>
                </a:cxn>
                <a:cxn ang="0">
                  <a:pos x="285" y="39"/>
                </a:cxn>
                <a:cxn ang="0">
                  <a:pos x="258" y="40"/>
                </a:cxn>
                <a:cxn ang="0">
                  <a:pos x="215" y="41"/>
                </a:cxn>
                <a:cxn ang="0">
                  <a:pos x="187" y="41"/>
                </a:cxn>
                <a:cxn ang="0">
                  <a:pos x="159" y="40"/>
                </a:cxn>
                <a:cxn ang="0">
                  <a:pos x="134" y="38"/>
                </a:cxn>
                <a:cxn ang="0">
                  <a:pos x="108" y="36"/>
                </a:cxn>
                <a:cxn ang="0">
                  <a:pos x="85" y="33"/>
                </a:cxn>
                <a:cxn ang="0">
                  <a:pos x="64" y="30"/>
                </a:cxn>
                <a:cxn ang="0">
                  <a:pos x="46" y="26"/>
                </a:cxn>
                <a:cxn ang="0">
                  <a:pos x="31" y="22"/>
                </a:cxn>
                <a:cxn ang="0">
                  <a:pos x="18" y="18"/>
                </a:cxn>
                <a:cxn ang="0">
                  <a:pos x="9" y="13"/>
                </a:cxn>
                <a:cxn ang="0">
                  <a:pos x="3" y="8"/>
                </a:cxn>
                <a:cxn ang="0">
                  <a:pos x="0" y="0"/>
                </a:cxn>
              </a:cxnLst>
              <a:rect l="0" t="0" r="r" b="b"/>
              <a:pathLst>
                <a:path w="438" h="41">
                  <a:moveTo>
                    <a:pt x="438" y="0"/>
                  </a:moveTo>
                  <a:lnTo>
                    <a:pt x="436" y="5"/>
                  </a:lnTo>
                  <a:lnTo>
                    <a:pt x="431" y="10"/>
                  </a:lnTo>
                  <a:lnTo>
                    <a:pt x="423" y="15"/>
                  </a:lnTo>
                  <a:lnTo>
                    <a:pt x="410" y="20"/>
                  </a:lnTo>
                  <a:lnTo>
                    <a:pt x="396" y="24"/>
                  </a:lnTo>
                  <a:lnTo>
                    <a:pt x="378" y="28"/>
                  </a:lnTo>
                  <a:lnTo>
                    <a:pt x="358" y="31"/>
                  </a:lnTo>
                  <a:lnTo>
                    <a:pt x="335" y="35"/>
                  </a:lnTo>
                  <a:lnTo>
                    <a:pt x="311" y="37"/>
                  </a:lnTo>
                  <a:lnTo>
                    <a:pt x="285" y="39"/>
                  </a:lnTo>
                  <a:lnTo>
                    <a:pt x="258" y="40"/>
                  </a:lnTo>
                  <a:lnTo>
                    <a:pt x="215" y="41"/>
                  </a:lnTo>
                  <a:lnTo>
                    <a:pt x="187" y="41"/>
                  </a:lnTo>
                  <a:lnTo>
                    <a:pt x="159" y="40"/>
                  </a:lnTo>
                  <a:lnTo>
                    <a:pt x="134" y="38"/>
                  </a:lnTo>
                  <a:lnTo>
                    <a:pt x="108" y="36"/>
                  </a:lnTo>
                  <a:lnTo>
                    <a:pt x="85" y="33"/>
                  </a:lnTo>
                  <a:lnTo>
                    <a:pt x="64" y="30"/>
                  </a:lnTo>
                  <a:lnTo>
                    <a:pt x="46" y="26"/>
                  </a:lnTo>
                  <a:lnTo>
                    <a:pt x="31" y="22"/>
                  </a:lnTo>
                  <a:lnTo>
                    <a:pt x="18" y="18"/>
                  </a:lnTo>
                  <a:lnTo>
                    <a:pt x="9" y="13"/>
                  </a:lnTo>
                  <a:lnTo>
                    <a:pt x="3" y="8"/>
                  </a:lnTo>
                  <a:lnTo>
                    <a:pt x="0" y="0"/>
                  </a:lnTo>
                </a:path>
              </a:pathLst>
            </a:custGeom>
            <a:noFill/>
            <a:ln w="12700">
              <a:solidFill>
                <a:srgbClr val="000000"/>
              </a:solidFill>
              <a:prstDash val="solid"/>
              <a:round/>
              <a:headEnd/>
              <a:tailEnd/>
            </a:ln>
          </p:spPr>
          <p:txBody>
            <a:bodyPr/>
            <a:lstStyle/>
            <a:p>
              <a:endParaRPr lang="en-US"/>
            </a:p>
          </p:txBody>
        </p:sp>
        <p:sp>
          <p:nvSpPr>
            <p:cNvPr id="1551504" name="Freeform 144"/>
            <p:cNvSpPr>
              <a:spLocks/>
            </p:cNvSpPr>
            <p:nvPr/>
          </p:nvSpPr>
          <p:spPr bwMode="auto">
            <a:xfrm>
              <a:off x="2962" y="2600"/>
              <a:ext cx="438" cy="251"/>
            </a:xfrm>
            <a:custGeom>
              <a:avLst/>
              <a:gdLst/>
              <a:ahLst/>
              <a:cxnLst>
                <a:cxn ang="0">
                  <a:pos x="223" y="0"/>
                </a:cxn>
                <a:cxn ang="0">
                  <a:pos x="250" y="0"/>
                </a:cxn>
                <a:cxn ang="0">
                  <a:pos x="277" y="1"/>
                </a:cxn>
                <a:cxn ang="0">
                  <a:pos x="302" y="3"/>
                </a:cxn>
                <a:cxn ang="0">
                  <a:pos x="326" y="5"/>
                </a:cxn>
                <a:cxn ang="0">
                  <a:pos x="349" y="7"/>
                </a:cxn>
                <a:cxn ang="0">
                  <a:pos x="369" y="10"/>
                </a:cxn>
                <a:cxn ang="0">
                  <a:pos x="389" y="14"/>
                </a:cxn>
                <a:cxn ang="0">
                  <a:pos x="404" y="18"/>
                </a:cxn>
                <a:cxn ang="0">
                  <a:pos x="417" y="22"/>
                </a:cxn>
                <a:cxn ang="0">
                  <a:pos x="428" y="27"/>
                </a:cxn>
                <a:cxn ang="0">
                  <a:pos x="434" y="31"/>
                </a:cxn>
                <a:cxn ang="0">
                  <a:pos x="438" y="39"/>
                </a:cxn>
                <a:cxn ang="0">
                  <a:pos x="436" y="44"/>
                </a:cxn>
                <a:cxn ang="0">
                  <a:pos x="431" y="49"/>
                </a:cxn>
                <a:cxn ang="0">
                  <a:pos x="423" y="54"/>
                </a:cxn>
                <a:cxn ang="0">
                  <a:pos x="410" y="59"/>
                </a:cxn>
                <a:cxn ang="0">
                  <a:pos x="396" y="64"/>
                </a:cxn>
                <a:cxn ang="0">
                  <a:pos x="378" y="68"/>
                </a:cxn>
                <a:cxn ang="0">
                  <a:pos x="358" y="71"/>
                </a:cxn>
                <a:cxn ang="0">
                  <a:pos x="335" y="74"/>
                </a:cxn>
                <a:cxn ang="0">
                  <a:pos x="311" y="77"/>
                </a:cxn>
                <a:cxn ang="0">
                  <a:pos x="285" y="79"/>
                </a:cxn>
                <a:cxn ang="0">
                  <a:pos x="258" y="80"/>
                </a:cxn>
                <a:cxn ang="0">
                  <a:pos x="215" y="81"/>
                </a:cxn>
                <a:cxn ang="0">
                  <a:pos x="187" y="81"/>
                </a:cxn>
                <a:cxn ang="0">
                  <a:pos x="159" y="80"/>
                </a:cxn>
                <a:cxn ang="0">
                  <a:pos x="134" y="78"/>
                </a:cxn>
                <a:cxn ang="0">
                  <a:pos x="108" y="76"/>
                </a:cxn>
                <a:cxn ang="0">
                  <a:pos x="85" y="73"/>
                </a:cxn>
                <a:cxn ang="0">
                  <a:pos x="64" y="70"/>
                </a:cxn>
                <a:cxn ang="0">
                  <a:pos x="46" y="66"/>
                </a:cxn>
                <a:cxn ang="0">
                  <a:pos x="31" y="62"/>
                </a:cxn>
                <a:cxn ang="0">
                  <a:pos x="18" y="57"/>
                </a:cxn>
                <a:cxn ang="0">
                  <a:pos x="9" y="52"/>
                </a:cxn>
                <a:cxn ang="0">
                  <a:pos x="3" y="47"/>
                </a:cxn>
                <a:cxn ang="0">
                  <a:pos x="0" y="39"/>
                </a:cxn>
                <a:cxn ang="0">
                  <a:pos x="3" y="34"/>
                </a:cxn>
                <a:cxn ang="0">
                  <a:pos x="9" y="29"/>
                </a:cxn>
                <a:cxn ang="0">
                  <a:pos x="18" y="25"/>
                </a:cxn>
                <a:cxn ang="0">
                  <a:pos x="31" y="20"/>
                </a:cxn>
                <a:cxn ang="0">
                  <a:pos x="46" y="16"/>
                </a:cxn>
                <a:cxn ang="0">
                  <a:pos x="64" y="12"/>
                </a:cxn>
                <a:cxn ang="0">
                  <a:pos x="84" y="9"/>
                </a:cxn>
                <a:cxn ang="0">
                  <a:pos x="107" y="6"/>
                </a:cxn>
                <a:cxn ang="0">
                  <a:pos x="131" y="4"/>
                </a:cxn>
                <a:cxn ang="0">
                  <a:pos x="156" y="2"/>
                </a:cxn>
                <a:cxn ang="0">
                  <a:pos x="181" y="1"/>
                </a:cxn>
                <a:cxn ang="0">
                  <a:pos x="223" y="0"/>
                </a:cxn>
              </a:cxnLst>
              <a:rect l="0" t="0" r="r" b="b"/>
              <a:pathLst>
                <a:path w="438" h="81">
                  <a:moveTo>
                    <a:pt x="223" y="0"/>
                  </a:moveTo>
                  <a:lnTo>
                    <a:pt x="250" y="0"/>
                  </a:lnTo>
                  <a:lnTo>
                    <a:pt x="277" y="1"/>
                  </a:lnTo>
                  <a:lnTo>
                    <a:pt x="302" y="3"/>
                  </a:lnTo>
                  <a:lnTo>
                    <a:pt x="326" y="5"/>
                  </a:lnTo>
                  <a:lnTo>
                    <a:pt x="349" y="7"/>
                  </a:lnTo>
                  <a:lnTo>
                    <a:pt x="369" y="10"/>
                  </a:lnTo>
                  <a:lnTo>
                    <a:pt x="389" y="14"/>
                  </a:lnTo>
                  <a:lnTo>
                    <a:pt x="404" y="18"/>
                  </a:lnTo>
                  <a:lnTo>
                    <a:pt x="417" y="22"/>
                  </a:lnTo>
                  <a:lnTo>
                    <a:pt x="428" y="27"/>
                  </a:lnTo>
                  <a:lnTo>
                    <a:pt x="434" y="31"/>
                  </a:lnTo>
                  <a:lnTo>
                    <a:pt x="438" y="39"/>
                  </a:lnTo>
                  <a:lnTo>
                    <a:pt x="436" y="44"/>
                  </a:lnTo>
                  <a:lnTo>
                    <a:pt x="431" y="49"/>
                  </a:lnTo>
                  <a:lnTo>
                    <a:pt x="423" y="54"/>
                  </a:lnTo>
                  <a:lnTo>
                    <a:pt x="410" y="59"/>
                  </a:lnTo>
                  <a:lnTo>
                    <a:pt x="396" y="64"/>
                  </a:lnTo>
                  <a:lnTo>
                    <a:pt x="378" y="68"/>
                  </a:lnTo>
                  <a:lnTo>
                    <a:pt x="358" y="71"/>
                  </a:lnTo>
                  <a:lnTo>
                    <a:pt x="335" y="74"/>
                  </a:lnTo>
                  <a:lnTo>
                    <a:pt x="311" y="77"/>
                  </a:lnTo>
                  <a:lnTo>
                    <a:pt x="285" y="79"/>
                  </a:lnTo>
                  <a:lnTo>
                    <a:pt x="258" y="80"/>
                  </a:lnTo>
                  <a:lnTo>
                    <a:pt x="215" y="81"/>
                  </a:lnTo>
                  <a:lnTo>
                    <a:pt x="187" y="81"/>
                  </a:lnTo>
                  <a:lnTo>
                    <a:pt x="159" y="80"/>
                  </a:lnTo>
                  <a:lnTo>
                    <a:pt x="134" y="78"/>
                  </a:lnTo>
                  <a:lnTo>
                    <a:pt x="108" y="76"/>
                  </a:lnTo>
                  <a:lnTo>
                    <a:pt x="85" y="73"/>
                  </a:lnTo>
                  <a:lnTo>
                    <a:pt x="64" y="70"/>
                  </a:lnTo>
                  <a:lnTo>
                    <a:pt x="46" y="66"/>
                  </a:lnTo>
                  <a:lnTo>
                    <a:pt x="31" y="62"/>
                  </a:lnTo>
                  <a:lnTo>
                    <a:pt x="18" y="57"/>
                  </a:lnTo>
                  <a:lnTo>
                    <a:pt x="9" y="52"/>
                  </a:lnTo>
                  <a:lnTo>
                    <a:pt x="3" y="47"/>
                  </a:lnTo>
                  <a:lnTo>
                    <a:pt x="0" y="39"/>
                  </a:lnTo>
                  <a:lnTo>
                    <a:pt x="3" y="34"/>
                  </a:lnTo>
                  <a:lnTo>
                    <a:pt x="9" y="29"/>
                  </a:lnTo>
                  <a:lnTo>
                    <a:pt x="18" y="25"/>
                  </a:lnTo>
                  <a:lnTo>
                    <a:pt x="31" y="20"/>
                  </a:lnTo>
                  <a:lnTo>
                    <a:pt x="46" y="16"/>
                  </a:lnTo>
                  <a:lnTo>
                    <a:pt x="64" y="12"/>
                  </a:lnTo>
                  <a:lnTo>
                    <a:pt x="84" y="9"/>
                  </a:lnTo>
                  <a:lnTo>
                    <a:pt x="107" y="6"/>
                  </a:lnTo>
                  <a:lnTo>
                    <a:pt x="131" y="4"/>
                  </a:lnTo>
                  <a:lnTo>
                    <a:pt x="156" y="2"/>
                  </a:lnTo>
                  <a:lnTo>
                    <a:pt x="181" y="1"/>
                  </a:lnTo>
                  <a:lnTo>
                    <a:pt x="223" y="0"/>
                  </a:lnTo>
                  <a:close/>
                </a:path>
              </a:pathLst>
            </a:custGeom>
            <a:noFill/>
            <a:ln w="12700">
              <a:solidFill>
                <a:srgbClr val="000000"/>
              </a:solidFill>
              <a:prstDash val="solid"/>
              <a:round/>
              <a:headEnd/>
              <a:tailEnd/>
            </a:ln>
          </p:spPr>
          <p:txBody>
            <a:bodyPr/>
            <a:lstStyle/>
            <a:p>
              <a:endParaRPr lang="en-US"/>
            </a:p>
          </p:txBody>
        </p:sp>
        <p:sp>
          <p:nvSpPr>
            <p:cNvPr id="1551505" name="Line 145"/>
            <p:cNvSpPr>
              <a:spLocks noChangeShapeType="1"/>
            </p:cNvSpPr>
            <p:nvPr/>
          </p:nvSpPr>
          <p:spPr bwMode="auto">
            <a:xfrm flipV="1">
              <a:off x="3445" y="2819"/>
              <a:ext cx="1" cy="10"/>
            </a:xfrm>
            <a:prstGeom prst="line">
              <a:avLst/>
            </a:prstGeom>
            <a:noFill/>
            <a:ln w="12700">
              <a:solidFill>
                <a:srgbClr val="000000"/>
              </a:solidFill>
              <a:round/>
              <a:headEnd/>
              <a:tailEnd/>
            </a:ln>
          </p:spPr>
          <p:txBody>
            <a:bodyPr/>
            <a:lstStyle/>
            <a:p>
              <a:endParaRPr lang="en-US"/>
            </a:p>
          </p:txBody>
        </p:sp>
        <p:sp>
          <p:nvSpPr>
            <p:cNvPr id="1551506" name="Line 146"/>
            <p:cNvSpPr>
              <a:spLocks noChangeShapeType="1"/>
            </p:cNvSpPr>
            <p:nvPr/>
          </p:nvSpPr>
          <p:spPr bwMode="auto">
            <a:xfrm flipV="1">
              <a:off x="3007" y="2819"/>
              <a:ext cx="1" cy="10"/>
            </a:xfrm>
            <a:prstGeom prst="line">
              <a:avLst/>
            </a:prstGeom>
            <a:noFill/>
            <a:ln w="12700">
              <a:solidFill>
                <a:srgbClr val="000000"/>
              </a:solidFill>
              <a:round/>
              <a:headEnd/>
              <a:tailEnd/>
            </a:ln>
          </p:spPr>
          <p:txBody>
            <a:bodyPr/>
            <a:lstStyle/>
            <a:p>
              <a:endParaRPr lang="en-US"/>
            </a:p>
          </p:txBody>
        </p:sp>
        <p:sp>
          <p:nvSpPr>
            <p:cNvPr id="1551507" name="Freeform 147"/>
            <p:cNvSpPr>
              <a:spLocks/>
            </p:cNvSpPr>
            <p:nvPr/>
          </p:nvSpPr>
          <p:spPr bwMode="auto">
            <a:xfrm>
              <a:off x="3882" y="2677"/>
              <a:ext cx="1" cy="157"/>
            </a:xfrm>
            <a:custGeom>
              <a:avLst/>
              <a:gdLst/>
              <a:ahLst/>
              <a:cxnLst>
                <a:cxn ang="0">
                  <a:pos x="1" y="152"/>
                </a:cxn>
                <a:cxn ang="0">
                  <a:pos x="0" y="157"/>
                </a:cxn>
                <a:cxn ang="0">
                  <a:pos x="0" y="5"/>
                </a:cxn>
                <a:cxn ang="0">
                  <a:pos x="1" y="0"/>
                </a:cxn>
                <a:cxn ang="0">
                  <a:pos x="1" y="152"/>
                </a:cxn>
              </a:cxnLst>
              <a:rect l="0" t="0" r="r" b="b"/>
              <a:pathLst>
                <a:path w="1" h="157">
                  <a:moveTo>
                    <a:pt x="1" y="152"/>
                  </a:moveTo>
                  <a:lnTo>
                    <a:pt x="0" y="157"/>
                  </a:lnTo>
                  <a:lnTo>
                    <a:pt x="0" y="5"/>
                  </a:lnTo>
                  <a:lnTo>
                    <a:pt x="1" y="0"/>
                  </a:lnTo>
                  <a:lnTo>
                    <a:pt x="1" y="152"/>
                  </a:lnTo>
                  <a:close/>
                </a:path>
              </a:pathLst>
            </a:custGeom>
            <a:solidFill>
              <a:srgbClr val="1E3B94"/>
            </a:solidFill>
            <a:ln w="9525">
              <a:noFill/>
              <a:round/>
              <a:headEnd/>
              <a:tailEnd/>
            </a:ln>
          </p:spPr>
          <p:txBody>
            <a:bodyPr/>
            <a:lstStyle/>
            <a:p>
              <a:endParaRPr lang="en-US"/>
            </a:p>
          </p:txBody>
        </p:sp>
        <p:sp>
          <p:nvSpPr>
            <p:cNvPr id="1551508" name="Freeform 148"/>
            <p:cNvSpPr>
              <a:spLocks/>
            </p:cNvSpPr>
            <p:nvPr/>
          </p:nvSpPr>
          <p:spPr bwMode="auto">
            <a:xfrm>
              <a:off x="3878" y="2682"/>
              <a:ext cx="4" cy="157"/>
            </a:xfrm>
            <a:custGeom>
              <a:avLst/>
              <a:gdLst/>
              <a:ahLst/>
              <a:cxnLst>
                <a:cxn ang="0">
                  <a:pos x="4" y="152"/>
                </a:cxn>
                <a:cxn ang="0">
                  <a:pos x="0" y="157"/>
                </a:cxn>
                <a:cxn ang="0">
                  <a:pos x="0" y="4"/>
                </a:cxn>
                <a:cxn ang="0">
                  <a:pos x="4" y="0"/>
                </a:cxn>
                <a:cxn ang="0">
                  <a:pos x="4" y="152"/>
                </a:cxn>
              </a:cxnLst>
              <a:rect l="0" t="0" r="r" b="b"/>
              <a:pathLst>
                <a:path w="4" h="157">
                  <a:moveTo>
                    <a:pt x="4" y="152"/>
                  </a:moveTo>
                  <a:lnTo>
                    <a:pt x="0" y="157"/>
                  </a:lnTo>
                  <a:lnTo>
                    <a:pt x="0" y="4"/>
                  </a:lnTo>
                  <a:lnTo>
                    <a:pt x="4" y="0"/>
                  </a:lnTo>
                  <a:lnTo>
                    <a:pt x="4" y="152"/>
                  </a:lnTo>
                  <a:close/>
                </a:path>
              </a:pathLst>
            </a:custGeom>
            <a:solidFill>
              <a:srgbClr val="1F3E9A"/>
            </a:solidFill>
            <a:ln w="9525">
              <a:noFill/>
              <a:round/>
              <a:headEnd/>
              <a:tailEnd/>
            </a:ln>
          </p:spPr>
          <p:txBody>
            <a:bodyPr/>
            <a:lstStyle/>
            <a:p>
              <a:endParaRPr lang="en-US"/>
            </a:p>
          </p:txBody>
        </p:sp>
        <p:sp>
          <p:nvSpPr>
            <p:cNvPr id="1551509" name="Freeform 149"/>
            <p:cNvSpPr>
              <a:spLocks/>
            </p:cNvSpPr>
            <p:nvPr/>
          </p:nvSpPr>
          <p:spPr bwMode="auto">
            <a:xfrm>
              <a:off x="3871" y="2686"/>
              <a:ext cx="7" cy="158"/>
            </a:xfrm>
            <a:custGeom>
              <a:avLst/>
              <a:gdLst/>
              <a:ahLst/>
              <a:cxnLst>
                <a:cxn ang="0">
                  <a:pos x="7" y="153"/>
                </a:cxn>
                <a:cxn ang="0">
                  <a:pos x="0" y="158"/>
                </a:cxn>
                <a:cxn ang="0">
                  <a:pos x="0" y="5"/>
                </a:cxn>
                <a:cxn ang="0">
                  <a:pos x="7" y="0"/>
                </a:cxn>
                <a:cxn ang="0">
                  <a:pos x="7" y="153"/>
                </a:cxn>
              </a:cxnLst>
              <a:rect l="0" t="0" r="r" b="b"/>
              <a:pathLst>
                <a:path w="7" h="158">
                  <a:moveTo>
                    <a:pt x="7" y="153"/>
                  </a:moveTo>
                  <a:lnTo>
                    <a:pt x="0" y="158"/>
                  </a:lnTo>
                  <a:lnTo>
                    <a:pt x="0" y="5"/>
                  </a:lnTo>
                  <a:lnTo>
                    <a:pt x="7" y="0"/>
                  </a:lnTo>
                  <a:lnTo>
                    <a:pt x="7" y="153"/>
                  </a:lnTo>
                  <a:close/>
                </a:path>
              </a:pathLst>
            </a:custGeom>
            <a:solidFill>
              <a:srgbClr val="2040A1"/>
            </a:solidFill>
            <a:ln w="9525">
              <a:noFill/>
              <a:round/>
              <a:headEnd/>
              <a:tailEnd/>
            </a:ln>
          </p:spPr>
          <p:txBody>
            <a:bodyPr/>
            <a:lstStyle/>
            <a:p>
              <a:endParaRPr lang="en-US"/>
            </a:p>
          </p:txBody>
        </p:sp>
        <p:sp>
          <p:nvSpPr>
            <p:cNvPr id="1551510" name="Freeform 150"/>
            <p:cNvSpPr>
              <a:spLocks/>
            </p:cNvSpPr>
            <p:nvPr/>
          </p:nvSpPr>
          <p:spPr bwMode="auto">
            <a:xfrm>
              <a:off x="3860" y="2691"/>
              <a:ext cx="11" cy="158"/>
            </a:xfrm>
            <a:custGeom>
              <a:avLst/>
              <a:gdLst/>
              <a:ahLst/>
              <a:cxnLst>
                <a:cxn ang="0">
                  <a:pos x="11" y="153"/>
                </a:cxn>
                <a:cxn ang="0">
                  <a:pos x="0" y="158"/>
                </a:cxn>
                <a:cxn ang="0">
                  <a:pos x="0" y="4"/>
                </a:cxn>
                <a:cxn ang="0">
                  <a:pos x="11" y="0"/>
                </a:cxn>
                <a:cxn ang="0">
                  <a:pos x="11" y="153"/>
                </a:cxn>
              </a:cxnLst>
              <a:rect l="0" t="0" r="r" b="b"/>
              <a:pathLst>
                <a:path w="11" h="158">
                  <a:moveTo>
                    <a:pt x="11" y="153"/>
                  </a:moveTo>
                  <a:lnTo>
                    <a:pt x="0" y="158"/>
                  </a:lnTo>
                  <a:lnTo>
                    <a:pt x="0" y="4"/>
                  </a:lnTo>
                  <a:lnTo>
                    <a:pt x="11" y="0"/>
                  </a:lnTo>
                  <a:lnTo>
                    <a:pt x="11" y="153"/>
                  </a:lnTo>
                  <a:close/>
                </a:path>
              </a:pathLst>
            </a:custGeom>
            <a:solidFill>
              <a:srgbClr val="2243A8"/>
            </a:solidFill>
            <a:ln w="9525">
              <a:noFill/>
              <a:round/>
              <a:headEnd/>
              <a:tailEnd/>
            </a:ln>
          </p:spPr>
          <p:txBody>
            <a:bodyPr/>
            <a:lstStyle/>
            <a:p>
              <a:endParaRPr lang="en-US"/>
            </a:p>
          </p:txBody>
        </p:sp>
        <p:sp>
          <p:nvSpPr>
            <p:cNvPr id="1551511" name="Freeform 151"/>
            <p:cNvSpPr>
              <a:spLocks/>
            </p:cNvSpPr>
            <p:nvPr/>
          </p:nvSpPr>
          <p:spPr bwMode="auto">
            <a:xfrm>
              <a:off x="3846" y="2695"/>
              <a:ext cx="14" cy="158"/>
            </a:xfrm>
            <a:custGeom>
              <a:avLst/>
              <a:gdLst/>
              <a:ahLst/>
              <a:cxnLst>
                <a:cxn ang="0">
                  <a:pos x="14" y="154"/>
                </a:cxn>
                <a:cxn ang="0">
                  <a:pos x="0" y="158"/>
                </a:cxn>
                <a:cxn ang="0">
                  <a:pos x="1" y="4"/>
                </a:cxn>
                <a:cxn ang="0">
                  <a:pos x="14" y="0"/>
                </a:cxn>
                <a:cxn ang="0">
                  <a:pos x="14" y="154"/>
                </a:cxn>
              </a:cxnLst>
              <a:rect l="0" t="0" r="r" b="b"/>
              <a:pathLst>
                <a:path w="14" h="158">
                  <a:moveTo>
                    <a:pt x="14" y="154"/>
                  </a:moveTo>
                  <a:lnTo>
                    <a:pt x="0" y="158"/>
                  </a:lnTo>
                  <a:lnTo>
                    <a:pt x="1" y="4"/>
                  </a:lnTo>
                  <a:lnTo>
                    <a:pt x="14" y="0"/>
                  </a:lnTo>
                  <a:lnTo>
                    <a:pt x="14" y="154"/>
                  </a:lnTo>
                  <a:close/>
                </a:path>
              </a:pathLst>
            </a:custGeom>
            <a:solidFill>
              <a:srgbClr val="2346AE"/>
            </a:solidFill>
            <a:ln w="9525">
              <a:noFill/>
              <a:round/>
              <a:headEnd/>
              <a:tailEnd/>
            </a:ln>
          </p:spPr>
          <p:txBody>
            <a:bodyPr/>
            <a:lstStyle/>
            <a:p>
              <a:endParaRPr lang="en-US"/>
            </a:p>
          </p:txBody>
        </p:sp>
        <p:sp>
          <p:nvSpPr>
            <p:cNvPr id="1551512" name="Freeform 152"/>
            <p:cNvSpPr>
              <a:spLocks/>
            </p:cNvSpPr>
            <p:nvPr/>
          </p:nvSpPr>
          <p:spPr bwMode="auto">
            <a:xfrm>
              <a:off x="3830" y="2699"/>
              <a:ext cx="17" cy="158"/>
            </a:xfrm>
            <a:custGeom>
              <a:avLst/>
              <a:gdLst/>
              <a:ahLst/>
              <a:cxnLst>
                <a:cxn ang="0">
                  <a:pos x="16" y="154"/>
                </a:cxn>
                <a:cxn ang="0">
                  <a:pos x="0" y="158"/>
                </a:cxn>
                <a:cxn ang="0">
                  <a:pos x="0" y="4"/>
                </a:cxn>
                <a:cxn ang="0">
                  <a:pos x="17" y="0"/>
                </a:cxn>
                <a:cxn ang="0">
                  <a:pos x="16" y="154"/>
                </a:cxn>
              </a:cxnLst>
              <a:rect l="0" t="0" r="r" b="b"/>
              <a:pathLst>
                <a:path w="17" h="158">
                  <a:moveTo>
                    <a:pt x="16" y="154"/>
                  </a:moveTo>
                  <a:lnTo>
                    <a:pt x="0" y="158"/>
                  </a:lnTo>
                  <a:lnTo>
                    <a:pt x="0" y="4"/>
                  </a:lnTo>
                  <a:lnTo>
                    <a:pt x="17" y="0"/>
                  </a:lnTo>
                  <a:lnTo>
                    <a:pt x="16" y="154"/>
                  </a:lnTo>
                  <a:close/>
                </a:path>
              </a:pathLst>
            </a:custGeom>
            <a:solidFill>
              <a:srgbClr val="2448B5"/>
            </a:solidFill>
            <a:ln w="9525">
              <a:noFill/>
              <a:round/>
              <a:headEnd/>
              <a:tailEnd/>
            </a:ln>
          </p:spPr>
          <p:txBody>
            <a:bodyPr/>
            <a:lstStyle/>
            <a:p>
              <a:endParaRPr lang="en-US"/>
            </a:p>
          </p:txBody>
        </p:sp>
        <p:sp>
          <p:nvSpPr>
            <p:cNvPr id="1551513" name="Freeform 153"/>
            <p:cNvSpPr>
              <a:spLocks/>
            </p:cNvSpPr>
            <p:nvPr/>
          </p:nvSpPr>
          <p:spPr bwMode="auto">
            <a:xfrm>
              <a:off x="3810" y="2703"/>
              <a:ext cx="20" cy="157"/>
            </a:xfrm>
            <a:custGeom>
              <a:avLst/>
              <a:gdLst/>
              <a:ahLst/>
              <a:cxnLst>
                <a:cxn ang="0">
                  <a:pos x="20" y="154"/>
                </a:cxn>
                <a:cxn ang="0">
                  <a:pos x="0" y="157"/>
                </a:cxn>
                <a:cxn ang="0">
                  <a:pos x="1" y="3"/>
                </a:cxn>
                <a:cxn ang="0">
                  <a:pos x="20" y="0"/>
                </a:cxn>
                <a:cxn ang="0">
                  <a:pos x="20" y="154"/>
                </a:cxn>
              </a:cxnLst>
              <a:rect l="0" t="0" r="r" b="b"/>
              <a:pathLst>
                <a:path w="20" h="157">
                  <a:moveTo>
                    <a:pt x="20" y="154"/>
                  </a:moveTo>
                  <a:lnTo>
                    <a:pt x="0" y="157"/>
                  </a:lnTo>
                  <a:lnTo>
                    <a:pt x="1" y="3"/>
                  </a:lnTo>
                  <a:lnTo>
                    <a:pt x="20" y="0"/>
                  </a:lnTo>
                  <a:lnTo>
                    <a:pt x="20" y="154"/>
                  </a:lnTo>
                  <a:close/>
                </a:path>
              </a:pathLst>
            </a:custGeom>
            <a:solidFill>
              <a:srgbClr val="264BBC"/>
            </a:solidFill>
            <a:ln w="9525">
              <a:noFill/>
              <a:round/>
              <a:headEnd/>
              <a:tailEnd/>
            </a:ln>
          </p:spPr>
          <p:txBody>
            <a:bodyPr/>
            <a:lstStyle/>
            <a:p>
              <a:endParaRPr lang="en-US"/>
            </a:p>
          </p:txBody>
        </p:sp>
        <p:sp>
          <p:nvSpPr>
            <p:cNvPr id="1551514" name="Freeform 154"/>
            <p:cNvSpPr>
              <a:spLocks/>
            </p:cNvSpPr>
            <p:nvPr/>
          </p:nvSpPr>
          <p:spPr bwMode="auto">
            <a:xfrm>
              <a:off x="3788" y="2706"/>
              <a:ext cx="23" cy="158"/>
            </a:xfrm>
            <a:custGeom>
              <a:avLst/>
              <a:gdLst/>
              <a:ahLst/>
              <a:cxnLst>
                <a:cxn ang="0">
                  <a:pos x="22" y="154"/>
                </a:cxn>
                <a:cxn ang="0">
                  <a:pos x="0" y="158"/>
                </a:cxn>
                <a:cxn ang="0">
                  <a:pos x="1" y="3"/>
                </a:cxn>
                <a:cxn ang="0">
                  <a:pos x="23" y="0"/>
                </a:cxn>
                <a:cxn ang="0">
                  <a:pos x="22" y="154"/>
                </a:cxn>
              </a:cxnLst>
              <a:rect l="0" t="0" r="r" b="b"/>
              <a:pathLst>
                <a:path w="23" h="158">
                  <a:moveTo>
                    <a:pt x="22" y="154"/>
                  </a:moveTo>
                  <a:lnTo>
                    <a:pt x="0" y="158"/>
                  </a:lnTo>
                  <a:lnTo>
                    <a:pt x="1" y="3"/>
                  </a:lnTo>
                  <a:lnTo>
                    <a:pt x="23" y="0"/>
                  </a:lnTo>
                  <a:lnTo>
                    <a:pt x="22" y="154"/>
                  </a:lnTo>
                  <a:close/>
                </a:path>
              </a:pathLst>
            </a:custGeom>
            <a:solidFill>
              <a:srgbClr val="274EC3"/>
            </a:solidFill>
            <a:ln w="9525">
              <a:noFill/>
              <a:round/>
              <a:headEnd/>
              <a:tailEnd/>
            </a:ln>
          </p:spPr>
          <p:txBody>
            <a:bodyPr/>
            <a:lstStyle/>
            <a:p>
              <a:endParaRPr lang="en-US"/>
            </a:p>
          </p:txBody>
        </p:sp>
        <p:sp>
          <p:nvSpPr>
            <p:cNvPr id="1551515" name="Freeform 155"/>
            <p:cNvSpPr>
              <a:spLocks/>
            </p:cNvSpPr>
            <p:nvPr/>
          </p:nvSpPr>
          <p:spPr bwMode="auto">
            <a:xfrm>
              <a:off x="3764" y="2709"/>
              <a:ext cx="25" cy="157"/>
            </a:xfrm>
            <a:custGeom>
              <a:avLst/>
              <a:gdLst/>
              <a:ahLst/>
              <a:cxnLst>
                <a:cxn ang="0">
                  <a:pos x="24" y="155"/>
                </a:cxn>
                <a:cxn ang="0">
                  <a:pos x="0" y="157"/>
                </a:cxn>
                <a:cxn ang="0">
                  <a:pos x="1" y="2"/>
                </a:cxn>
                <a:cxn ang="0">
                  <a:pos x="25" y="0"/>
                </a:cxn>
                <a:cxn ang="0">
                  <a:pos x="24" y="155"/>
                </a:cxn>
              </a:cxnLst>
              <a:rect l="0" t="0" r="r" b="b"/>
              <a:pathLst>
                <a:path w="25" h="157">
                  <a:moveTo>
                    <a:pt x="24" y="155"/>
                  </a:moveTo>
                  <a:lnTo>
                    <a:pt x="0" y="157"/>
                  </a:lnTo>
                  <a:lnTo>
                    <a:pt x="1" y="2"/>
                  </a:lnTo>
                  <a:lnTo>
                    <a:pt x="25" y="0"/>
                  </a:lnTo>
                  <a:lnTo>
                    <a:pt x="24" y="155"/>
                  </a:lnTo>
                  <a:close/>
                </a:path>
              </a:pathLst>
            </a:custGeom>
            <a:solidFill>
              <a:srgbClr val="2851C9"/>
            </a:solidFill>
            <a:ln w="9525">
              <a:noFill/>
              <a:round/>
              <a:headEnd/>
              <a:tailEnd/>
            </a:ln>
          </p:spPr>
          <p:txBody>
            <a:bodyPr/>
            <a:lstStyle/>
            <a:p>
              <a:endParaRPr lang="en-US"/>
            </a:p>
          </p:txBody>
        </p:sp>
        <p:sp>
          <p:nvSpPr>
            <p:cNvPr id="1551516" name="Freeform 156"/>
            <p:cNvSpPr>
              <a:spLocks/>
            </p:cNvSpPr>
            <p:nvPr/>
          </p:nvSpPr>
          <p:spPr bwMode="auto">
            <a:xfrm>
              <a:off x="3738" y="2711"/>
              <a:ext cx="27" cy="157"/>
            </a:xfrm>
            <a:custGeom>
              <a:avLst/>
              <a:gdLst/>
              <a:ahLst/>
              <a:cxnLst>
                <a:cxn ang="0">
                  <a:pos x="26" y="155"/>
                </a:cxn>
                <a:cxn ang="0">
                  <a:pos x="0" y="157"/>
                </a:cxn>
                <a:cxn ang="0">
                  <a:pos x="1" y="2"/>
                </a:cxn>
                <a:cxn ang="0">
                  <a:pos x="27" y="0"/>
                </a:cxn>
                <a:cxn ang="0">
                  <a:pos x="26" y="155"/>
                </a:cxn>
              </a:cxnLst>
              <a:rect l="0" t="0" r="r" b="b"/>
              <a:pathLst>
                <a:path w="27" h="157">
                  <a:moveTo>
                    <a:pt x="26" y="155"/>
                  </a:moveTo>
                  <a:lnTo>
                    <a:pt x="0" y="157"/>
                  </a:lnTo>
                  <a:lnTo>
                    <a:pt x="1" y="2"/>
                  </a:lnTo>
                  <a:lnTo>
                    <a:pt x="27" y="0"/>
                  </a:lnTo>
                  <a:lnTo>
                    <a:pt x="26" y="155"/>
                  </a:lnTo>
                  <a:close/>
                </a:path>
              </a:pathLst>
            </a:custGeom>
            <a:solidFill>
              <a:srgbClr val="2A53D0"/>
            </a:solidFill>
            <a:ln w="9525">
              <a:noFill/>
              <a:round/>
              <a:headEnd/>
              <a:tailEnd/>
            </a:ln>
          </p:spPr>
          <p:txBody>
            <a:bodyPr/>
            <a:lstStyle/>
            <a:p>
              <a:endParaRPr lang="en-US"/>
            </a:p>
          </p:txBody>
        </p:sp>
        <p:sp>
          <p:nvSpPr>
            <p:cNvPr id="1551517" name="Freeform 157"/>
            <p:cNvSpPr>
              <a:spLocks/>
            </p:cNvSpPr>
            <p:nvPr/>
          </p:nvSpPr>
          <p:spPr bwMode="auto">
            <a:xfrm>
              <a:off x="3711" y="2713"/>
              <a:ext cx="28" cy="156"/>
            </a:xfrm>
            <a:custGeom>
              <a:avLst/>
              <a:gdLst/>
              <a:ahLst/>
              <a:cxnLst>
                <a:cxn ang="0">
                  <a:pos x="27" y="155"/>
                </a:cxn>
                <a:cxn ang="0">
                  <a:pos x="0" y="156"/>
                </a:cxn>
                <a:cxn ang="0">
                  <a:pos x="1" y="1"/>
                </a:cxn>
                <a:cxn ang="0">
                  <a:pos x="28" y="0"/>
                </a:cxn>
                <a:cxn ang="0">
                  <a:pos x="27" y="155"/>
                </a:cxn>
              </a:cxnLst>
              <a:rect l="0" t="0" r="r" b="b"/>
              <a:pathLst>
                <a:path w="28" h="156">
                  <a:moveTo>
                    <a:pt x="27" y="155"/>
                  </a:moveTo>
                  <a:lnTo>
                    <a:pt x="0" y="156"/>
                  </a:lnTo>
                  <a:lnTo>
                    <a:pt x="1" y="1"/>
                  </a:lnTo>
                  <a:lnTo>
                    <a:pt x="28" y="0"/>
                  </a:lnTo>
                  <a:lnTo>
                    <a:pt x="27" y="155"/>
                  </a:lnTo>
                  <a:close/>
                </a:path>
              </a:pathLst>
            </a:custGeom>
            <a:solidFill>
              <a:srgbClr val="2B56D7"/>
            </a:solidFill>
            <a:ln w="9525">
              <a:noFill/>
              <a:round/>
              <a:headEnd/>
              <a:tailEnd/>
            </a:ln>
          </p:spPr>
          <p:txBody>
            <a:bodyPr/>
            <a:lstStyle/>
            <a:p>
              <a:endParaRPr lang="en-US"/>
            </a:p>
          </p:txBody>
        </p:sp>
        <p:sp>
          <p:nvSpPr>
            <p:cNvPr id="1551518" name="Freeform 158"/>
            <p:cNvSpPr>
              <a:spLocks/>
            </p:cNvSpPr>
            <p:nvPr/>
          </p:nvSpPr>
          <p:spPr bwMode="auto">
            <a:xfrm>
              <a:off x="3668" y="2714"/>
              <a:ext cx="44" cy="156"/>
            </a:xfrm>
            <a:custGeom>
              <a:avLst/>
              <a:gdLst/>
              <a:ahLst/>
              <a:cxnLst>
                <a:cxn ang="0">
                  <a:pos x="43" y="155"/>
                </a:cxn>
                <a:cxn ang="0">
                  <a:pos x="0" y="156"/>
                </a:cxn>
                <a:cxn ang="0">
                  <a:pos x="1" y="1"/>
                </a:cxn>
                <a:cxn ang="0">
                  <a:pos x="44" y="0"/>
                </a:cxn>
                <a:cxn ang="0">
                  <a:pos x="43" y="155"/>
                </a:cxn>
              </a:cxnLst>
              <a:rect l="0" t="0" r="r" b="b"/>
              <a:pathLst>
                <a:path w="44" h="156">
                  <a:moveTo>
                    <a:pt x="43" y="155"/>
                  </a:moveTo>
                  <a:lnTo>
                    <a:pt x="0" y="156"/>
                  </a:lnTo>
                  <a:lnTo>
                    <a:pt x="1" y="1"/>
                  </a:lnTo>
                  <a:lnTo>
                    <a:pt x="44" y="0"/>
                  </a:lnTo>
                  <a:lnTo>
                    <a:pt x="43" y="155"/>
                  </a:lnTo>
                  <a:close/>
                </a:path>
              </a:pathLst>
            </a:custGeom>
            <a:solidFill>
              <a:srgbClr val="2C59DD"/>
            </a:solidFill>
            <a:ln w="9525">
              <a:noFill/>
              <a:round/>
              <a:headEnd/>
              <a:tailEnd/>
            </a:ln>
          </p:spPr>
          <p:txBody>
            <a:bodyPr/>
            <a:lstStyle/>
            <a:p>
              <a:endParaRPr lang="en-US"/>
            </a:p>
          </p:txBody>
        </p:sp>
        <p:sp>
          <p:nvSpPr>
            <p:cNvPr id="1551519" name="Freeform 159"/>
            <p:cNvSpPr>
              <a:spLocks/>
            </p:cNvSpPr>
            <p:nvPr/>
          </p:nvSpPr>
          <p:spPr bwMode="auto">
            <a:xfrm>
              <a:off x="3641" y="2715"/>
              <a:ext cx="28" cy="155"/>
            </a:xfrm>
            <a:custGeom>
              <a:avLst/>
              <a:gdLst/>
              <a:ahLst/>
              <a:cxnLst>
                <a:cxn ang="0">
                  <a:pos x="27" y="155"/>
                </a:cxn>
                <a:cxn ang="0">
                  <a:pos x="0" y="155"/>
                </a:cxn>
                <a:cxn ang="0">
                  <a:pos x="1" y="0"/>
                </a:cxn>
                <a:cxn ang="0">
                  <a:pos x="28" y="0"/>
                </a:cxn>
                <a:cxn ang="0">
                  <a:pos x="27" y="155"/>
                </a:cxn>
              </a:cxnLst>
              <a:rect l="0" t="0" r="r" b="b"/>
              <a:pathLst>
                <a:path w="28" h="155">
                  <a:moveTo>
                    <a:pt x="27" y="155"/>
                  </a:moveTo>
                  <a:lnTo>
                    <a:pt x="0" y="155"/>
                  </a:lnTo>
                  <a:lnTo>
                    <a:pt x="1" y="0"/>
                  </a:lnTo>
                  <a:lnTo>
                    <a:pt x="28" y="0"/>
                  </a:lnTo>
                  <a:lnTo>
                    <a:pt x="27" y="155"/>
                  </a:lnTo>
                  <a:close/>
                </a:path>
              </a:pathLst>
            </a:custGeom>
            <a:solidFill>
              <a:srgbClr val="2E5BE4"/>
            </a:solidFill>
            <a:ln w="9525">
              <a:noFill/>
              <a:round/>
              <a:headEnd/>
              <a:tailEnd/>
            </a:ln>
          </p:spPr>
          <p:txBody>
            <a:bodyPr/>
            <a:lstStyle/>
            <a:p>
              <a:endParaRPr lang="en-US"/>
            </a:p>
          </p:txBody>
        </p:sp>
        <p:sp>
          <p:nvSpPr>
            <p:cNvPr id="1551520" name="Freeform 160"/>
            <p:cNvSpPr>
              <a:spLocks/>
            </p:cNvSpPr>
            <p:nvPr/>
          </p:nvSpPr>
          <p:spPr bwMode="auto">
            <a:xfrm>
              <a:off x="3613" y="2714"/>
              <a:ext cx="29" cy="156"/>
            </a:xfrm>
            <a:custGeom>
              <a:avLst/>
              <a:gdLst/>
              <a:ahLst/>
              <a:cxnLst>
                <a:cxn ang="0">
                  <a:pos x="28" y="156"/>
                </a:cxn>
                <a:cxn ang="0">
                  <a:pos x="0" y="155"/>
                </a:cxn>
                <a:cxn ang="0">
                  <a:pos x="1" y="0"/>
                </a:cxn>
                <a:cxn ang="0">
                  <a:pos x="29" y="1"/>
                </a:cxn>
                <a:cxn ang="0">
                  <a:pos x="28" y="156"/>
                </a:cxn>
              </a:cxnLst>
              <a:rect l="0" t="0" r="r" b="b"/>
              <a:pathLst>
                <a:path w="29" h="156">
                  <a:moveTo>
                    <a:pt x="28" y="156"/>
                  </a:moveTo>
                  <a:lnTo>
                    <a:pt x="0" y="155"/>
                  </a:lnTo>
                  <a:lnTo>
                    <a:pt x="1" y="0"/>
                  </a:lnTo>
                  <a:lnTo>
                    <a:pt x="29" y="1"/>
                  </a:lnTo>
                  <a:lnTo>
                    <a:pt x="28" y="156"/>
                  </a:lnTo>
                  <a:close/>
                </a:path>
              </a:pathLst>
            </a:custGeom>
            <a:solidFill>
              <a:srgbClr val="2F5EEB"/>
            </a:solidFill>
            <a:ln w="9525">
              <a:noFill/>
              <a:round/>
              <a:headEnd/>
              <a:tailEnd/>
            </a:ln>
          </p:spPr>
          <p:txBody>
            <a:bodyPr/>
            <a:lstStyle/>
            <a:p>
              <a:endParaRPr lang="en-US"/>
            </a:p>
          </p:txBody>
        </p:sp>
        <p:sp>
          <p:nvSpPr>
            <p:cNvPr id="1551521" name="Freeform 161"/>
            <p:cNvSpPr>
              <a:spLocks/>
            </p:cNvSpPr>
            <p:nvPr/>
          </p:nvSpPr>
          <p:spPr bwMode="auto">
            <a:xfrm>
              <a:off x="3586" y="2712"/>
              <a:ext cx="28" cy="157"/>
            </a:xfrm>
            <a:custGeom>
              <a:avLst/>
              <a:gdLst/>
              <a:ahLst/>
              <a:cxnLst>
                <a:cxn ang="0">
                  <a:pos x="27" y="157"/>
                </a:cxn>
                <a:cxn ang="0">
                  <a:pos x="0" y="155"/>
                </a:cxn>
                <a:cxn ang="0">
                  <a:pos x="1" y="0"/>
                </a:cxn>
                <a:cxn ang="0">
                  <a:pos x="28" y="2"/>
                </a:cxn>
                <a:cxn ang="0">
                  <a:pos x="27" y="157"/>
                </a:cxn>
              </a:cxnLst>
              <a:rect l="0" t="0" r="r" b="b"/>
              <a:pathLst>
                <a:path w="28" h="157">
                  <a:moveTo>
                    <a:pt x="27" y="157"/>
                  </a:moveTo>
                  <a:lnTo>
                    <a:pt x="0" y="155"/>
                  </a:lnTo>
                  <a:lnTo>
                    <a:pt x="1" y="0"/>
                  </a:lnTo>
                  <a:lnTo>
                    <a:pt x="28" y="2"/>
                  </a:lnTo>
                  <a:lnTo>
                    <a:pt x="27" y="157"/>
                  </a:lnTo>
                  <a:close/>
                </a:path>
              </a:pathLst>
            </a:custGeom>
            <a:solidFill>
              <a:srgbClr val="3061F2"/>
            </a:solidFill>
            <a:ln w="9525">
              <a:noFill/>
              <a:round/>
              <a:headEnd/>
              <a:tailEnd/>
            </a:ln>
          </p:spPr>
          <p:txBody>
            <a:bodyPr/>
            <a:lstStyle/>
            <a:p>
              <a:endParaRPr lang="en-US"/>
            </a:p>
          </p:txBody>
        </p:sp>
        <p:sp>
          <p:nvSpPr>
            <p:cNvPr id="1551522" name="Freeform 162"/>
            <p:cNvSpPr>
              <a:spLocks/>
            </p:cNvSpPr>
            <p:nvPr/>
          </p:nvSpPr>
          <p:spPr bwMode="auto">
            <a:xfrm>
              <a:off x="3562" y="2710"/>
              <a:ext cx="25" cy="157"/>
            </a:xfrm>
            <a:custGeom>
              <a:avLst/>
              <a:gdLst/>
              <a:ahLst/>
              <a:cxnLst>
                <a:cxn ang="0">
                  <a:pos x="24" y="157"/>
                </a:cxn>
                <a:cxn ang="0">
                  <a:pos x="0" y="155"/>
                </a:cxn>
                <a:cxn ang="0">
                  <a:pos x="0" y="0"/>
                </a:cxn>
                <a:cxn ang="0">
                  <a:pos x="25" y="2"/>
                </a:cxn>
                <a:cxn ang="0">
                  <a:pos x="24" y="157"/>
                </a:cxn>
              </a:cxnLst>
              <a:rect l="0" t="0" r="r" b="b"/>
              <a:pathLst>
                <a:path w="25" h="157">
                  <a:moveTo>
                    <a:pt x="24" y="157"/>
                  </a:moveTo>
                  <a:lnTo>
                    <a:pt x="0" y="155"/>
                  </a:lnTo>
                  <a:lnTo>
                    <a:pt x="0" y="0"/>
                  </a:lnTo>
                  <a:lnTo>
                    <a:pt x="25" y="2"/>
                  </a:lnTo>
                  <a:lnTo>
                    <a:pt x="24" y="157"/>
                  </a:lnTo>
                  <a:close/>
                </a:path>
              </a:pathLst>
            </a:custGeom>
            <a:solidFill>
              <a:srgbClr val="3263F8"/>
            </a:solidFill>
            <a:ln w="9525">
              <a:noFill/>
              <a:round/>
              <a:headEnd/>
              <a:tailEnd/>
            </a:ln>
          </p:spPr>
          <p:txBody>
            <a:bodyPr/>
            <a:lstStyle/>
            <a:p>
              <a:endParaRPr lang="en-US"/>
            </a:p>
          </p:txBody>
        </p:sp>
        <p:sp>
          <p:nvSpPr>
            <p:cNvPr id="1551523" name="Freeform 163"/>
            <p:cNvSpPr>
              <a:spLocks/>
            </p:cNvSpPr>
            <p:nvPr/>
          </p:nvSpPr>
          <p:spPr bwMode="auto">
            <a:xfrm>
              <a:off x="3538" y="2708"/>
              <a:ext cx="24" cy="157"/>
            </a:xfrm>
            <a:custGeom>
              <a:avLst/>
              <a:gdLst/>
              <a:ahLst/>
              <a:cxnLst>
                <a:cxn ang="0">
                  <a:pos x="24" y="157"/>
                </a:cxn>
                <a:cxn ang="0">
                  <a:pos x="0" y="154"/>
                </a:cxn>
                <a:cxn ang="0">
                  <a:pos x="0" y="0"/>
                </a:cxn>
                <a:cxn ang="0">
                  <a:pos x="24" y="2"/>
                </a:cxn>
                <a:cxn ang="0">
                  <a:pos x="24" y="157"/>
                </a:cxn>
              </a:cxnLst>
              <a:rect l="0" t="0" r="r" b="b"/>
              <a:pathLst>
                <a:path w="24" h="157">
                  <a:moveTo>
                    <a:pt x="24" y="157"/>
                  </a:moveTo>
                  <a:lnTo>
                    <a:pt x="0" y="154"/>
                  </a:lnTo>
                  <a:lnTo>
                    <a:pt x="0" y="0"/>
                  </a:lnTo>
                  <a:lnTo>
                    <a:pt x="24" y="2"/>
                  </a:lnTo>
                  <a:lnTo>
                    <a:pt x="24" y="157"/>
                  </a:lnTo>
                  <a:close/>
                </a:path>
              </a:pathLst>
            </a:custGeom>
            <a:solidFill>
              <a:srgbClr val="3366FF"/>
            </a:solidFill>
            <a:ln w="9525">
              <a:noFill/>
              <a:round/>
              <a:headEnd/>
              <a:tailEnd/>
            </a:ln>
          </p:spPr>
          <p:txBody>
            <a:bodyPr/>
            <a:lstStyle/>
            <a:p>
              <a:endParaRPr lang="en-US"/>
            </a:p>
          </p:txBody>
        </p:sp>
        <p:sp>
          <p:nvSpPr>
            <p:cNvPr id="1551524" name="Freeform 164"/>
            <p:cNvSpPr>
              <a:spLocks/>
            </p:cNvSpPr>
            <p:nvPr/>
          </p:nvSpPr>
          <p:spPr bwMode="auto">
            <a:xfrm>
              <a:off x="3516" y="2705"/>
              <a:ext cx="22" cy="157"/>
            </a:xfrm>
            <a:custGeom>
              <a:avLst/>
              <a:gdLst/>
              <a:ahLst/>
              <a:cxnLst>
                <a:cxn ang="0">
                  <a:pos x="22" y="157"/>
                </a:cxn>
                <a:cxn ang="0">
                  <a:pos x="0" y="154"/>
                </a:cxn>
                <a:cxn ang="0">
                  <a:pos x="1" y="0"/>
                </a:cxn>
                <a:cxn ang="0">
                  <a:pos x="22" y="3"/>
                </a:cxn>
                <a:cxn ang="0">
                  <a:pos x="22" y="157"/>
                </a:cxn>
              </a:cxnLst>
              <a:rect l="0" t="0" r="r" b="b"/>
              <a:pathLst>
                <a:path w="22" h="157">
                  <a:moveTo>
                    <a:pt x="22" y="157"/>
                  </a:moveTo>
                  <a:lnTo>
                    <a:pt x="0" y="154"/>
                  </a:lnTo>
                  <a:lnTo>
                    <a:pt x="1" y="0"/>
                  </a:lnTo>
                  <a:lnTo>
                    <a:pt x="22" y="3"/>
                  </a:lnTo>
                  <a:lnTo>
                    <a:pt x="22" y="157"/>
                  </a:lnTo>
                  <a:close/>
                </a:path>
              </a:pathLst>
            </a:custGeom>
            <a:solidFill>
              <a:srgbClr val="3366FF"/>
            </a:solidFill>
            <a:ln w="9525">
              <a:noFill/>
              <a:round/>
              <a:headEnd/>
              <a:tailEnd/>
            </a:ln>
          </p:spPr>
          <p:txBody>
            <a:bodyPr/>
            <a:lstStyle/>
            <a:p>
              <a:endParaRPr lang="en-US"/>
            </a:p>
          </p:txBody>
        </p:sp>
        <p:sp>
          <p:nvSpPr>
            <p:cNvPr id="1551525" name="Freeform 165"/>
            <p:cNvSpPr>
              <a:spLocks/>
            </p:cNvSpPr>
            <p:nvPr/>
          </p:nvSpPr>
          <p:spPr bwMode="auto">
            <a:xfrm>
              <a:off x="3497" y="2701"/>
              <a:ext cx="20" cy="158"/>
            </a:xfrm>
            <a:custGeom>
              <a:avLst/>
              <a:gdLst/>
              <a:ahLst/>
              <a:cxnLst>
                <a:cxn ang="0">
                  <a:pos x="19" y="158"/>
                </a:cxn>
                <a:cxn ang="0">
                  <a:pos x="0" y="154"/>
                </a:cxn>
                <a:cxn ang="0">
                  <a:pos x="1" y="0"/>
                </a:cxn>
                <a:cxn ang="0">
                  <a:pos x="20" y="4"/>
                </a:cxn>
                <a:cxn ang="0">
                  <a:pos x="19" y="158"/>
                </a:cxn>
              </a:cxnLst>
              <a:rect l="0" t="0" r="r" b="b"/>
              <a:pathLst>
                <a:path w="20" h="158">
                  <a:moveTo>
                    <a:pt x="19" y="158"/>
                  </a:moveTo>
                  <a:lnTo>
                    <a:pt x="0" y="154"/>
                  </a:lnTo>
                  <a:lnTo>
                    <a:pt x="1" y="0"/>
                  </a:lnTo>
                  <a:lnTo>
                    <a:pt x="20" y="4"/>
                  </a:lnTo>
                  <a:lnTo>
                    <a:pt x="19" y="158"/>
                  </a:lnTo>
                  <a:close/>
                </a:path>
              </a:pathLst>
            </a:custGeom>
            <a:solidFill>
              <a:srgbClr val="3263F8"/>
            </a:solidFill>
            <a:ln w="9525">
              <a:noFill/>
              <a:round/>
              <a:headEnd/>
              <a:tailEnd/>
            </a:ln>
          </p:spPr>
          <p:txBody>
            <a:bodyPr/>
            <a:lstStyle/>
            <a:p>
              <a:endParaRPr lang="en-US"/>
            </a:p>
          </p:txBody>
        </p:sp>
        <p:sp>
          <p:nvSpPr>
            <p:cNvPr id="1551526" name="Freeform 166"/>
            <p:cNvSpPr>
              <a:spLocks/>
            </p:cNvSpPr>
            <p:nvPr/>
          </p:nvSpPr>
          <p:spPr bwMode="auto">
            <a:xfrm>
              <a:off x="3480" y="2698"/>
              <a:ext cx="18" cy="157"/>
            </a:xfrm>
            <a:custGeom>
              <a:avLst/>
              <a:gdLst/>
              <a:ahLst/>
              <a:cxnLst>
                <a:cxn ang="0">
                  <a:pos x="17" y="157"/>
                </a:cxn>
                <a:cxn ang="0">
                  <a:pos x="0" y="153"/>
                </a:cxn>
                <a:cxn ang="0">
                  <a:pos x="0" y="0"/>
                </a:cxn>
                <a:cxn ang="0">
                  <a:pos x="18" y="3"/>
                </a:cxn>
                <a:cxn ang="0">
                  <a:pos x="17" y="157"/>
                </a:cxn>
              </a:cxnLst>
              <a:rect l="0" t="0" r="r" b="b"/>
              <a:pathLst>
                <a:path w="18" h="157">
                  <a:moveTo>
                    <a:pt x="17" y="157"/>
                  </a:moveTo>
                  <a:lnTo>
                    <a:pt x="0" y="153"/>
                  </a:lnTo>
                  <a:lnTo>
                    <a:pt x="0" y="0"/>
                  </a:lnTo>
                  <a:lnTo>
                    <a:pt x="18" y="3"/>
                  </a:lnTo>
                  <a:lnTo>
                    <a:pt x="17" y="157"/>
                  </a:lnTo>
                  <a:close/>
                </a:path>
              </a:pathLst>
            </a:custGeom>
            <a:solidFill>
              <a:srgbClr val="3061F2"/>
            </a:solidFill>
            <a:ln w="9525">
              <a:noFill/>
              <a:round/>
              <a:headEnd/>
              <a:tailEnd/>
            </a:ln>
          </p:spPr>
          <p:txBody>
            <a:bodyPr/>
            <a:lstStyle/>
            <a:p>
              <a:endParaRPr lang="en-US"/>
            </a:p>
          </p:txBody>
        </p:sp>
        <p:sp>
          <p:nvSpPr>
            <p:cNvPr id="1551527" name="Freeform 167"/>
            <p:cNvSpPr>
              <a:spLocks/>
            </p:cNvSpPr>
            <p:nvPr/>
          </p:nvSpPr>
          <p:spPr bwMode="auto">
            <a:xfrm>
              <a:off x="3467" y="2693"/>
              <a:ext cx="13" cy="158"/>
            </a:xfrm>
            <a:custGeom>
              <a:avLst/>
              <a:gdLst/>
              <a:ahLst/>
              <a:cxnLst>
                <a:cxn ang="0">
                  <a:pos x="13" y="158"/>
                </a:cxn>
                <a:cxn ang="0">
                  <a:pos x="0" y="154"/>
                </a:cxn>
                <a:cxn ang="0">
                  <a:pos x="0" y="0"/>
                </a:cxn>
                <a:cxn ang="0">
                  <a:pos x="13" y="5"/>
                </a:cxn>
                <a:cxn ang="0">
                  <a:pos x="13" y="158"/>
                </a:cxn>
              </a:cxnLst>
              <a:rect l="0" t="0" r="r" b="b"/>
              <a:pathLst>
                <a:path w="13" h="158">
                  <a:moveTo>
                    <a:pt x="13" y="158"/>
                  </a:moveTo>
                  <a:lnTo>
                    <a:pt x="0" y="154"/>
                  </a:lnTo>
                  <a:lnTo>
                    <a:pt x="0" y="0"/>
                  </a:lnTo>
                  <a:lnTo>
                    <a:pt x="13" y="5"/>
                  </a:lnTo>
                  <a:lnTo>
                    <a:pt x="13" y="158"/>
                  </a:lnTo>
                  <a:close/>
                </a:path>
              </a:pathLst>
            </a:custGeom>
            <a:solidFill>
              <a:srgbClr val="2F5EEB"/>
            </a:solidFill>
            <a:ln w="9525">
              <a:noFill/>
              <a:round/>
              <a:headEnd/>
              <a:tailEnd/>
            </a:ln>
          </p:spPr>
          <p:txBody>
            <a:bodyPr/>
            <a:lstStyle/>
            <a:p>
              <a:endParaRPr lang="en-US"/>
            </a:p>
          </p:txBody>
        </p:sp>
        <p:sp>
          <p:nvSpPr>
            <p:cNvPr id="1551528" name="Freeform 168"/>
            <p:cNvSpPr>
              <a:spLocks/>
            </p:cNvSpPr>
            <p:nvPr/>
          </p:nvSpPr>
          <p:spPr bwMode="auto">
            <a:xfrm>
              <a:off x="3457" y="2689"/>
              <a:ext cx="10" cy="158"/>
            </a:xfrm>
            <a:custGeom>
              <a:avLst/>
              <a:gdLst/>
              <a:ahLst/>
              <a:cxnLst>
                <a:cxn ang="0">
                  <a:pos x="10" y="158"/>
                </a:cxn>
                <a:cxn ang="0">
                  <a:pos x="0" y="153"/>
                </a:cxn>
                <a:cxn ang="0">
                  <a:pos x="0" y="0"/>
                </a:cxn>
                <a:cxn ang="0">
                  <a:pos x="10" y="4"/>
                </a:cxn>
                <a:cxn ang="0">
                  <a:pos x="10" y="158"/>
                </a:cxn>
              </a:cxnLst>
              <a:rect l="0" t="0" r="r" b="b"/>
              <a:pathLst>
                <a:path w="10" h="158">
                  <a:moveTo>
                    <a:pt x="10" y="158"/>
                  </a:moveTo>
                  <a:lnTo>
                    <a:pt x="0" y="153"/>
                  </a:lnTo>
                  <a:lnTo>
                    <a:pt x="0" y="0"/>
                  </a:lnTo>
                  <a:lnTo>
                    <a:pt x="10" y="4"/>
                  </a:lnTo>
                  <a:lnTo>
                    <a:pt x="10" y="158"/>
                  </a:lnTo>
                  <a:close/>
                </a:path>
              </a:pathLst>
            </a:custGeom>
            <a:solidFill>
              <a:srgbClr val="2E5BE4"/>
            </a:solidFill>
            <a:ln w="9525">
              <a:noFill/>
              <a:round/>
              <a:headEnd/>
              <a:tailEnd/>
            </a:ln>
          </p:spPr>
          <p:txBody>
            <a:bodyPr/>
            <a:lstStyle/>
            <a:p>
              <a:endParaRPr lang="en-US"/>
            </a:p>
          </p:txBody>
        </p:sp>
        <p:sp>
          <p:nvSpPr>
            <p:cNvPr id="1551529" name="Freeform 169"/>
            <p:cNvSpPr>
              <a:spLocks/>
            </p:cNvSpPr>
            <p:nvPr/>
          </p:nvSpPr>
          <p:spPr bwMode="auto">
            <a:xfrm>
              <a:off x="3449" y="2684"/>
              <a:ext cx="8" cy="158"/>
            </a:xfrm>
            <a:custGeom>
              <a:avLst/>
              <a:gdLst/>
              <a:ahLst/>
              <a:cxnLst>
                <a:cxn ang="0">
                  <a:pos x="8" y="158"/>
                </a:cxn>
                <a:cxn ang="0">
                  <a:pos x="0" y="153"/>
                </a:cxn>
                <a:cxn ang="0">
                  <a:pos x="0" y="0"/>
                </a:cxn>
                <a:cxn ang="0">
                  <a:pos x="8" y="5"/>
                </a:cxn>
                <a:cxn ang="0">
                  <a:pos x="8" y="158"/>
                </a:cxn>
              </a:cxnLst>
              <a:rect l="0" t="0" r="r" b="b"/>
              <a:pathLst>
                <a:path w="8" h="158">
                  <a:moveTo>
                    <a:pt x="8" y="158"/>
                  </a:moveTo>
                  <a:lnTo>
                    <a:pt x="0" y="153"/>
                  </a:lnTo>
                  <a:lnTo>
                    <a:pt x="0" y="0"/>
                  </a:lnTo>
                  <a:lnTo>
                    <a:pt x="8" y="5"/>
                  </a:lnTo>
                  <a:lnTo>
                    <a:pt x="8" y="158"/>
                  </a:lnTo>
                  <a:close/>
                </a:path>
              </a:pathLst>
            </a:custGeom>
            <a:solidFill>
              <a:srgbClr val="2C59DD"/>
            </a:solidFill>
            <a:ln w="9525">
              <a:noFill/>
              <a:round/>
              <a:headEnd/>
              <a:tailEnd/>
            </a:ln>
          </p:spPr>
          <p:txBody>
            <a:bodyPr/>
            <a:lstStyle/>
            <a:p>
              <a:endParaRPr lang="en-US"/>
            </a:p>
          </p:txBody>
        </p:sp>
        <p:sp>
          <p:nvSpPr>
            <p:cNvPr id="1551530" name="Freeform 170"/>
            <p:cNvSpPr>
              <a:spLocks/>
            </p:cNvSpPr>
            <p:nvPr/>
          </p:nvSpPr>
          <p:spPr bwMode="auto">
            <a:xfrm>
              <a:off x="3445" y="2677"/>
              <a:ext cx="4" cy="160"/>
            </a:xfrm>
            <a:custGeom>
              <a:avLst/>
              <a:gdLst/>
              <a:ahLst/>
              <a:cxnLst>
                <a:cxn ang="0">
                  <a:pos x="4" y="160"/>
                </a:cxn>
                <a:cxn ang="0">
                  <a:pos x="0" y="152"/>
                </a:cxn>
                <a:cxn ang="0">
                  <a:pos x="0" y="0"/>
                </a:cxn>
                <a:cxn ang="0">
                  <a:pos x="4" y="7"/>
                </a:cxn>
                <a:cxn ang="0">
                  <a:pos x="4" y="160"/>
                </a:cxn>
              </a:cxnLst>
              <a:rect l="0" t="0" r="r" b="b"/>
              <a:pathLst>
                <a:path w="4" h="160">
                  <a:moveTo>
                    <a:pt x="4" y="160"/>
                  </a:moveTo>
                  <a:lnTo>
                    <a:pt x="0" y="152"/>
                  </a:lnTo>
                  <a:lnTo>
                    <a:pt x="0" y="0"/>
                  </a:lnTo>
                  <a:lnTo>
                    <a:pt x="4" y="7"/>
                  </a:lnTo>
                  <a:lnTo>
                    <a:pt x="4" y="160"/>
                  </a:lnTo>
                  <a:close/>
                </a:path>
              </a:pathLst>
            </a:custGeom>
            <a:solidFill>
              <a:srgbClr val="2B56D7"/>
            </a:solidFill>
            <a:ln w="9525">
              <a:noFill/>
              <a:round/>
              <a:headEnd/>
              <a:tailEnd/>
            </a:ln>
          </p:spPr>
          <p:txBody>
            <a:bodyPr/>
            <a:lstStyle/>
            <a:p>
              <a:endParaRPr lang="en-US"/>
            </a:p>
          </p:txBody>
        </p:sp>
        <p:sp>
          <p:nvSpPr>
            <p:cNvPr id="1551531" name="Freeform 171"/>
            <p:cNvSpPr>
              <a:spLocks/>
            </p:cNvSpPr>
            <p:nvPr/>
          </p:nvSpPr>
          <p:spPr bwMode="auto">
            <a:xfrm>
              <a:off x="3445" y="2641"/>
              <a:ext cx="438" cy="74"/>
            </a:xfrm>
            <a:custGeom>
              <a:avLst/>
              <a:gdLst/>
              <a:ahLst/>
              <a:cxnLst>
                <a:cxn ang="0">
                  <a:pos x="215" y="0"/>
                </a:cxn>
                <a:cxn ang="0">
                  <a:pos x="242" y="0"/>
                </a:cxn>
                <a:cxn ang="0">
                  <a:pos x="268" y="1"/>
                </a:cxn>
                <a:cxn ang="0">
                  <a:pos x="294" y="3"/>
                </a:cxn>
                <a:cxn ang="0">
                  <a:pos x="319" y="4"/>
                </a:cxn>
                <a:cxn ang="0">
                  <a:pos x="342" y="7"/>
                </a:cxn>
                <a:cxn ang="0">
                  <a:pos x="364" y="10"/>
                </a:cxn>
                <a:cxn ang="0">
                  <a:pos x="383" y="13"/>
                </a:cxn>
                <a:cxn ang="0">
                  <a:pos x="400" y="17"/>
                </a:cxn>
                <a:cxn ang="0">
                  <a:pos x="413" y="21"/>
                </a:cxn>
                <a:cxn ang="0">
                  <a:pos x="425" y="25"/>
                </a:cxn>
                <a:cxn ang="0">
                  <a:pos x="433" y="29"/>
                </a:cxn>
                <a:cxn ang="0">
                  <a:pos x="438" y="36"/>
                </a:cxn>
                <a:cxn ang="0">
                  <a:pos x="437" y="41"/>
                </a:cxn>
                <a:cxn ang="0">
                  <a:pos x="433" y="45"/>
                </a:cxn>
                <a:cxn ang="0">
                  <a:pos x="426" y="50"/>
                </a:cxn>
                <a:cxn ang="0">
                  <a:pos x="415" y="54"/>
                </a:cxn>
                <a:cxn ang="0">
                  <a:pos x="402" y="58"/>
                </a:cxn>
                <a:cxn ang="0">
                  <a:pos x="385" y="62"/>
                </a:cxn>
                <a:cxn ang="0">
                  <a:pos x="366" y="65"/>
                </a:cxn>
                <a:cxn ang="0">
                  <a:pos x="344" y="68"/>
                </a:cxn>
                <a:cxn ang="0">
                  <a:pos x="320" y="70"/>
                </a:cxn>
                <a:cxn ang="0">
                  <a:pos x="294" y="72"/>
                </a:cxn>
                <a:cxn ang="0">
                  <a:pos x="267" y="73"/>
                </a:cxn>
                <a:cxn ang="0">
                  <a:pos x="224" y="74"/>
                </a:cxn>
                <a:cxn ang="0">
                  <a:pos x="197" y="74"/>
                </a:cxn>
                <a:cxn ang="0">
                  <a:pos x="169" y="73"/>
                </a:cxn>
                <a:cxn ang="0">
                  <a:pos x="142" y="71"/>
                </a:cxn>
                <a:cxn ang="0">
                  <a:pos x="117" y="69"/>
                </a:cxn>
                <a:cxn ang="0">
                  <a:pos x="93" y="67"/>
                </a:cxn>
                <a:cxn ang="0">
                  <a:pos x="72" y="64"/>
                </a:cxn>
                <a:cxn ang="0">
                  <a:pos x="53" y="60"/>
                </a:cxn>
                <a:cxn ang="0">
                  <a:pos x="35" y="57"/>
                </a:cxn>
                <a:cxn ang="0">
                  <a:pos x="22" y="52"/>
                </a:cxn>
                <a:cxn ang="0">
                  <a:pos x="12" y="48"/>
                </a:cxn>
                <a:cxn ang="0">
                  <a:pos x="4" y="43"/>
                </a:cxn>
                <a:cxn ang="0">
                  <a:pos x="0" y="36"/>
                </a:cxn>
                <a:cxn ang="0">
                  <a:pos x="2" y="32"/>
                </a:cxn>
                <a:cxn ang="0">
                  <a:pos x="7" y="27"/>
                </a:cxn>
                <a:cxn ang="0">
                  <a:pos x="15" y="23"/>
                </a:cxn>
                <a:cxn ang="0">
                  <a:pos x="27" y="19"/>
                </a:cxn>
                <a:cxn ang="0">
                  <a:pos x="41" y="15"/>
                </a:cxn>
                <a:cxn ang="0">
                  <a:pos x="57" y="11"/>
                </a:cxn>
                <a:cxn ang="0">
                  <a:pos x="77" y="8"/>
                </a:cxn>
                <a:cxn ang="0">
                  <a:pos x="99" y="6"/>
                </a:cxn>
                <a:cxn ang="0">
                  <a:pos x="122" y="4"/>
                </a:cxn>
                <a:cxn ang="0">
                  <a:pos x="147" y="2"/>
                </a:cxn>
                <a:cxn ang="0">
                  <a:pos x="173" y="1"/>
                </a:cxn>
                <a:cxn ang="0">
                  <a:pos x="215" y="0"/>
                </a:cxn>
              </a:cxnLst>
              <a:rect l="0" t="0" r="r" b="b"/>
              <a:pathLst>
                <a:path w="438" h="74">
                  <a:moveTo>
                    <a:pt x="215" y="0"/>
                  </a:moveTo>
                  <a:lnTo>
                    <a:pt x="242" y="0"/>
                  </a:lnTo>
                  <a:lnTo>
                    <a:pt x="268" y="1"/>
                  </a:lnTo>
                  <a:lnTo>
                    <a:pt x="294" y="3"/>
                  </a:lnTo>
                  <a:lnTo>
                    <a:pt x="319" y="4"/>
                  </a:lnTo>
                  <a:lnTo>
                    <a:pt x="342" y="7"/>
                  </a:lnTo>
                  <a:lnTo>
                    <a:pt x="364" y="10"/>
                  </a:lnTo>
                  <a:lnTo>
                    <a:pt x="383" y="13"/>
                  </a:lnTo>
                  <a:lnTo>
                    <a:pt x="400" y="17"/>
                  </a:lnTo>
                  <a:lnTo>
                    <a:pt x="413" y="21"/>
                  </a:lnTo>
                  <a:lnTo>
                    <a:pt x="425" y="25"/>
                  </a:lnTo>
                  <a:lnTo>
                    <a:pt x="433" y="29"/>
                  </a:lnTo>
                  <a:lnTo>
                    <a:pt x="438" y="36"/>
                  </a:lnTo>
                  <a:lnTo>
                    <a:pt x="437" y="41"/>
                  </a:lnTo>
                  <a:lnTo>
                    <a:pt x="433" y="45"/>
                  </a:lnTo>
                  <a:lnTo>
                    <a:pt x="426" y="50"/>
                  </a:lnTo>
                  <a:lnTo>
                    <a:pt x="415" y="54"/>
                  </a:lnTo>
                  <a:lnTo>
                    <a:pt x="402" y="58"/>
                  </a:lnTo>
                  <a:lnTo>
                    <a:pt x="385" y="62"/>
                  </a:lnTo>
                  <a:lnTo>
                    <a:pt x="366" y="65"/>
                  </a:lnTo>
                  <a:lnTo>
                    <a:pt x="344" y="68"/>
                  </a:lnTo>
                  <a:lnTo>
                    <a:pt x="320" y="70"/>
                  </a:lnTo>
                  <a:lnTo>
                    <a:pt x="294" y="72"/>
                  </a:lnTo>
                  <a:lnTo>
                    <a:pt x="267" y="73"/>
                  </a:lnTo>
                  <a:lnTo>
                    <a:pt x="224" y="74"/>
                  </a:lnTo>
                  <a:lnTo>
                    <a:pt x="197" y="74"/>
                  </a:lnTo>
                  <a:lnTo>
                    <a:pt x="169" y="73"/>
                  </a:lnTo>
                  <a:lnTo>
                    <a:pt x="142" y="71"/>
                  </a:lnTo>
                  <a:lnTo>
                    <a:pt x="117" y="69"/>
                  </a:lnTo>
                  <a:lnTo>
                    <a:pt x="93" y="67"/>
                  </a:lnTo>
                  <a:lnTo>
                    <a:pt x="72" y="64"/>
                  </a:lnTo>
                  <a:lnTo>
                    <a:pt x="53" y="60"/>
                  </a:lnTo>
                  <a:lnTo>
                    <a:pt x="35" y="57"/>
                  </a:lnTo>
                  <a:lnTo>
                    <a:pt x="22" y="52"/>
                  </a:lnTo>
                  <a:lnTo>
                    <a:pt x="12" y="48"/>
                  </a:lnTo>
                  <a:lnTo>
                    <a:pt x="4" y="43"/>
                  </a:lnTo>
                  <a:lnTo>
                    <a:pt x="0" y="36"/>
                  </a:lnTo>
                  <a:lnTo>
                    <a:pt x="2" y="32"/>
                  </a:lnTo>
                  <a:lnTo>
                    <a:pt x="7" y="27"/>
                  </a:lnTo>
                  <a:lnTo>
                    <a:pt x="15" y="23"/>
                  </a:lnTo>
                  <a:lnTo>
                    <a:pt x="27" y="19"/>
                  </a:lnTo>
                  <a:lnTo>
                    <a:pt x="41" y="15"/>
                  </a:lnTo>
                  <a:lnTo>
                    <a:pt x="57" y="11"/>
                  </a:lnTo>
                  <a:lnTo>
                    <a:pt x="77" y="8"/>
                  </a:lnTo>
                  <a:lnTo>
                    <a:pt x="99" y="6"/>
                  </a:lnTo>
                  <a:lnTo>
                    <a:pt x="122" y="4"/>
                  </a:lnTo>
                  <a:lnTo>
                    <a:pt x="147" y="2"/>
                  </a:lnTo>
                  <a:lnTo>
                    <a:pt x="173" y="1"/>
                  </a:lnTo>
                  <a:lnTo>
                    <a:pt x="215" y="0"/>
                  </a:lnTo>
                  <a:close/>
                </a:path>
              </a:pathLst>
            </a:custGeom>
            <a:solidFill>
              <a:srgbClr val="264DBF"/>
            </a:solidFill>
            <a:ln w="9525">
              <a:noFill/>
              <a:round/>
              <a:headEnd/>
              <a:tailEnd/>
            </a:ln>
          </p:spPr>
          <p:txBody>
            <a:bodyPr/>
            <a:lstStyle/>
            <a:p>
              <a:endParaRPr lang="en-US"/>
            </a:p>
          </p:txBody>
        </p:sp>
        <p:sp>
          <p:nvSpPr>
            <p:cNvPr id="1551532" name="Freeform 172"/>
            <p:cNvSpPr>
              <a:spLocks/>
            </p:cNvSpPr>
            <p:nvPr/>
          </p:nvSpPr>
          <p:spPr bwMode="auto">
            <a:xfrm>
              <a:off x="3445" y="2829"/>
              <a:ext cx="438" cy="41"/>
            </a:xfrm>
            <a:custGeom>
              <a:avLst/>
              <a:gdLst/>
              <a:ahLst/>
              <a:cxnLst>
                <a:cxn ang="0">
                  <a:pos x="438" y="0"/>
                </a:cxn>
                <a:cxn ang="0">
                  <a:pos x="437" y="5"/>
                </a:cxn>
                <a:cxn ang="0">
                  <a:pos x="433" y="10"/>
                </a:cxn>
                <a:cxn ang="0">
                  <a:pos x="426" y="15"/>
                </a:cxn>
                <a:cxn ang="0">
                  <a:pos x="415" y="20"/>
                </a:cxn>
                <a:cxn ang="0">
                  <a:pos x="401" y="24"/>
                </a:cxn>
                <a:cxn ang="0">
                  <a:pos x="385" y="28"/>
                </a:cxn>
                <a:cxn ang="0">
                  <a:pos x="365" y="31"/>
                </a:cxn>
                <a:cxn ang="0">
                  <a:pos x="343" y="35"/>
                </a:cxn>
                <a:cxn ang="0">
                  <a:pos x="319" y="37"/>
                </a:cxn>
                <a:cxn ang="0">
                  <a:pos x="293" y="39"/>
                </a:cxn>
                <a:cxn ang="0">
                  <a:pos x="266" y="40"/>
                </a:cxn>
                <a:cxn ang="0">
                  <a:pos x="223" y="41"/>
                </a:cxn>
                <a:cxn ang="0">
                  <a:pos x="196" y="41"/>
                </a:cxn>
                <a:cxn ang="0">
                  <a:pos x="168" y="40"/>
                </a:cxn>
                <a:cxn ang="0">
                  <a:pos x="141" y="38"/>
                </a:cxn>
                <a:cxn ang="0">
                  <a:pos x="117" y="36"/>
                </a:cxn>
                <a:cxn ang="0">
                  <a:pos x="93" y="33"/>
                </a:cxn>
                <a:cxn ang="0">
                  <a:pos x="71" y="30"/>
                </a:cxn>
                <a:cxn ang="0">
                  <a:pos x="52" y="26"/>
                </a:cxn>
                <a:cxn ang="0">
                  <a:pos x="35" y="22"/>
                </a:cxn>
                <a:cxn ang="0">
                  <a:pos x="22" y="18"/>
                </a:cxn>
                <a:cxn ang="0">
                  <a:pos x="12" y="13"/>
                </a:cxn>
                <a:cxn ang="0">
                  <a:pos x="4" y="8"/>
                </a:cxn>
                <a:cxn ang="0">
                  <a:pos x="0" y="0"/>
                </a:cxn>
              </a:cxnLst>
              <a:rect l="0" t="0" r="r" b="b"/>
              <a:pathLst>
                <a:path w="438" h="41">
                  <a:moveTo>
                    <a:pt x="438" y="0"/>
                  </a:moveTo>
                  <a:lnTo>
                    <a:pt x="437" y="5"/>
                  </a:lnTo>
                  <a:lnTo>
                    <a:pt x="433" y="10"/>
                  </a:lnTo>
                  <a:lnTo>
                    <a:pt x="426" y="15"/>
                  </a:lnTo>
                  <a:lnTo>
                    <a:pt x="415" y="20"/>
                  </a:lnTo>
                  <a:lnTo>
                    <a:pt x="401" y="24"/>
                  </a:lnTo>
                  <a:lnTo>
                    <a:pt x="385" y="28"/>
                  </a:lnTo>
                  <a:lnTo>
                    <a:pt x="365" y="31"/>
                  </a:lnTo>
                  <a:lnTo>
                    <a:pt x="343" y="35"/>
                  </a:lnTo>
                  <a:lnTo>
                    <a:pt x="319" y="37"/>
                  </a:lnTo>
                  <a:lnTo>
                    <a:pt x="293" y="39"/>
                  </a:lnTo>
                  <a:lnTo>
                    <a:pt x="266" y="40"/>
                  </a:lnTo>
                  <a:lnTo>
                    <a:pt x="223" y="41"/>
                  </a:lnTo>
                  <a:lnTo>
                    <a:pt x="196" y="41"/>
                  </a:lnTo>
                  <a:lnTo>
                    <a:pt x="168" y="40"/>
                  </a:lnTo>
                  <a:lnTo>
                    <a:pt x="141" y="38"/>
                  </a:lnTo>
                  <a:lnTo>
                    <a:pt x="117" y="36"/>
                  </a:lnTo>
                  <a:lnTo>
                    <a:pt x="93" y="33"/>
                  </a:lnTo>
                  <a:lnTo>
                    <a:pt x="71" y="30"/>
                  </a:lnTo>
                  <a:lnTo>
                    <a:pt x="52" y="26"/>
                  </a:lnTo>
                  <a:lnTo>
                    <a:pt x="35" y="22"/>
                  </a:lnTo>
                  <a:lnTo>
                    <a:pt x="22" y="18"/>
                  </a:lnTo>
                  <a:lnTo>
                    <a:pt x="12" y="13"/>
                  </a:lnTo>
                  <a:lnTo>
                    <a:pt x="4" y="8"/>
                  </a:lnTo>
                  <a:lnTo>
                    <a:pt x="0" y="0"/>
                  </a:lnTo>
                </a:path>
              </a:pathLst>
            </a:custGeom>
            <a:noFill/>
            <a:ln w="12700">
              <a:solidFill>
                <a:srgbClr val="000000"/>
              </a:solidFill>
              <a:prstDash val="solid"/>
              <a:round/>
              <a:headEnd/>
              <a:tailEnd/>
            </a:ln>
          </p:spPr>
          <p:txBody>
            <a:bodyPr/>
            <a:lstStyle/>
            <a:p>
              <a:endParaRPr lang="en-US"/>
            </a:p>
          </p:txBody>
        </p:sp>
        <p:sp>
          <p:nvSpPr>
            <p:cNvPr id="1551533" name="Freeform 173"/>
            <p:cNvSpPr>
              <a:spLocks/>
            </p:cNvSpPr>
            <p:nvPr/>
          </p:nvSpPr>
          <p:spPr bwMode="auto">
            <a:xfrm>
              <a:off x="3445" y="2641"/>
              <a:ext cx="438" cy="74"/>
            </a:xfrm>
            <a:custGeom>
              <a:avLst/>
              <a:gdLst/>
              <a:ahLst/>
              <a:cxnLst>
                <a:cxn ang="0">
                  <a:pos x="215" y="0"/>
                </a:cxn>
                <a:cxn ang="0">
                  <a:pos x="242" y="0"/>
                </a:cxn>
                <a:cxn ang="0">
                  <a:pos x="268" y="1"/>
                </a:cxn>
                <a:cxn ang="0">
                  <a:pos x="294" y="3"/>
                </a:cxn>
                <a:cxn ang="0">
                  <a:pos x="319" y="4"/>
                </a:cxn>
                <a:cxn ang="0">
                  <a:pos x="342" y="7"/>
                </a:cxn>
                <a:cxn ang="0">
                  <a:pos x="364" y="10"/>
                </a:cxn>
                <a:cxn ang="0">
                  <a:pos x="383" y="13"/>
                </a:cxn>
                <a:cxn ang="0">
                  <a:pos x="400" y="17"/>
                </a:cxn>
                <a:cxn ang="0">
                  <a:pos x="413" y="21"/>
                </a:cxn>
                <a:cxn ang="0">
                  <a:pos x="425" y="25"/>
                </a:cxn>
                <a:cxn ang="0">
                  <a:pos x="433" y="29"/>
                </a:cxn>
                <a:cxn ang="0">
                  <a:pos x="438" y="36"/>
                </a:cxn>
                <a:cxn ang="0">
                  <a:pos x="437" y="41"/>
                </a:cxn>
                <a:cxn ang="0">
                  <a:pos x="433" y="45"/>
                </a:cxn>
                <a:cxn ang="0">
                  <a:pos x="426" y="50"/>
                </a:cxn>
                <a:cxn ang="0">
                  <a:pos x="415" y="54"/>
                </a:cxn>
                <a:cxn ang="0">
                  <a:pos x="402" y="58"/>
                </a:cxn>
                <a:cxn ang="0">
                  <a:pos x="385" y="62"/>
                </a:cxn>
                <a:cxn ang="0">
                  <a:pos x="366" y="65"/>
                </a:cxn>
                <a:cxn ang="0">
                  <a:pos x="344" y="68"/>
                </a:cxn>
                <a:cxn ang="0">
                  <a:pos x="320" y="70"/>
                </a:cxn>
                <a:cxn ang="0">
                  <a:pos x="294" y="72"/>
                </a:cxn>
                <a:cxn ang="0">
                  <a:pos x="267" y="73"/>
                </a:cxn>
                <a:cxn ang="0">
                  <a:pos x="224" y="74"/>
                </a:cxn>
                <a:cxn ang="0">
                  <a:pos x="197" y="74"/>
                </a:cxn>
                <a:cxn ang="0">
                  <a:pos x="169" y="73"/>
                </a:cxn>
                <a:cxn ang="0">
                  <a:pos x="142" y="71"/>
                </a:cxn>
                <a:cxn ang="0">
                  <a:pos x="117" y="69"/>
                </a:cxn>
                <a:cxn ang="0">
                  <a:pos x="93" y="67"/>
                </a:cxn>
                <a:cxn ang="0">
                  <a:pos x="72" y="64"/>
                </a:cxn>
                <a:cxn ang="0">
                  <a:pos x="53" y="60"/>
                </a:cxn>
                <a:cxn ang="0">
                  <a:pos x="35" y="57"/>
                </a:cxn>
                <a:cxn ang="0">
                  <a:pos x="22" y="52"/>
                </a:cxn>
                <a:cxn ang="0">
                  <a:pos x="12" y="48"/>
                </a:cxn>
                <a:cxn ang="0">
                  <a:pos x="4" y="43"/>
                </a:cxn>
                <a:cxn ang="0">
                  <a:pos x="0" y="36"/>
                </a:cxn>
                <a:cxn ang="0">
                  <a:pos x="2" y="32"/>
                </a:cxn>
                <a:cxn ang="0">
                  <a:pos x="7" y="27"/>
                </a:cxn>
                <a:cxn ang="0">
                  <a:pos x="15" y="23"/>
                </a:cxn>
                <a:cxn ang="0">
                  <a:pos x="27" y="19"/>
                </a:cxn>
                <a:cxn ang="0">
                  <a:pos x="41" y="15"/>
                </a:cxn>
                <a:cxn ang="0">
                  <a:pos x="57" y="11"/>
                </a:cxn>
                <a:cxn ang="0">
                  <a:pos x="77" y="8"/>
                </a:cxn>
                <a:cxn ang="0">
                  <a:pos x="99" y="6"/>
                </a:cxn>
                <a:cxn ang="0">
                  <a:pos x="122" y="4"/>
                </a:cxn>
                <a:cxn ang="0">
                  <a:pos x="147" y="2"/>
                </a:cxn>
                <a:cxn ang="0">
                  <a:pos x="173" y="1"/>
                </a:cxn>
                <a:cxn ang="0">
                  <a:pos x="215" y="0"/>
                </a:cxn>
              </a:cxnLst>
              <a:rect l="0" t="0" r="r" b="b"/>
              <a:pathLst>
                <a:path w="438" h="74">
                  <a:moveTo>
                    <a:pt x="215" y="0"/>
                  </a:moveTo>
                  <a:lnTo>
                    <a:pt x="242" y="0"/>
                  </a:lnTo>
                  <a:lnTo>
                    <a:pt x="268" y="1"/>
                  </a:lnTo>
                  <a:lnTo>
                    <a:pt x="294" y="3"/>
                  </a:lnTo>
                  <a:lnTo>
                    <a:pt x="319" y="4"/>
                  </a:lnTo>
                  <a:lnTo>
                    <a:pt x="342" y="7"/>
                  </a:lnTo>
                  <a:lnTo>
                    <a:pt x="364" y="10"/>
                  </a:lnTo>
                  <a:lnTo>
                    <a:pt x="383" y="13"/>
                  </a:lnTo>
                  <a:lnTo>
                    <a:pt x="400" y="17"/>
                  </a:lnTo>
                  <a:lnTo>
                    <a:pt x="413" y="21"/>
                  </a:lnTo>
                  <a:lnTo>
                    <a:pt x="425" y="25"/>
                  </a:lnTo>
                  <a:lnTo>
                    <a:pt x="433" y="29"/>
                  </a:lnTo>
                  <a:lnTo>
                    <a:pt x="438" y="36"/>
                  </a:lnTo>
                  <a:lnTo>
                    <a:pt x="437" y="41"/>
                  </a:lnTo>
                  <a:lnTo>
                    <a:pt x="433" y="45"/>
                  </a:lnTo>
                  <a:lnTo>
                    <a:pt x="426" y="50"/>
                  </a:lnTo>
                  <a:lnTo>
                    <a:pt x="415" y="54"/>
                  </a:lnTo>
                  <a:lnTo>
                    <a:pt x="402" y="58"/>
                  </a:lnTo>
                  <a:lnTo>
                    <a:pt x="385" y="62"/>
                  </a:lnTo>
                  <a:lnTo>
                    <a:pt x="366" y="65"/>
                  </a:lnTo>
                  <a:lnTo>
                    <a:pt x="344" y="68"/>
                  </a:lnTo>
                  <a:lnTo>
                    <a:pt x="320" y="70"/>
                  </a:lnTo>
                  <a:lnTo>
                    <a:pt x="294" y="72"/>
                  </a:lnTo>
                  <a:lnTo>
                    <a:pt x="267" y="73"/>
                  </a:lnTo>
                  <a:lnTo>
                    <a:pt x="224" y="74"/>
                  </a:lnTo>
                  <a:lnTo>
                    <a:pt x="197" y="74"/>
                  </a:lnTo>
                  <a:lnTo>
                    <a:pt x="169" y="73"/>
                  </a:lnTo>
                  <a:lnTo>
                    <a:pt x="142" y="71"/>
                  </a:lnTo>
                  <a:lnTo>
                    <a:pt x="117" y="69"/>
                  </a:lnTo>
                  <a:lnTo>
                    <a:pt x="93" y="67"/>
                  </a:lnTo>
                  <a:lnTo>
                    <a:pt x="72" y="64"/>
                  </a:lnTo>
                  <a:lnTo>
                    <a:pt x="53" y="60"/>
                  </a:lnTo>
                  <a:lnTo>
                    <a:pt x="35" y="57"/>
                  </a:lnTo>
                  <a:lnTo>
                    <a:pt x="22" y="52"/>
                  </a:lnTo>
                  <a:lnTo>
                    <a:pt x="12" y="48"/>
                  </a:lnTo>
                  <a:lnTo>
                    <a:pt x="4" y="43"/>
                  </a:lnTo>
                  <a:lnTo>
                    <a:pt x="0" y="36"/>
                  </a:lnTo>
                  <a:lnTo>
                    <a:pt x="2" y="32"/>
                  </a:lnTo>
                  <a:lnTo>
                    <a:pt x="7" y="27"/>
                  </a:lnTo>
                  <a:lnTo>
                    <a:pt x="15" y="23"/>
                  </a:lnTo>
                  <a:lnTo>
                    <a:pt x="27" y="19"/>
                  </a:lnTo>
                  <a:lnTo>
                    <a:pt x="41" y="15"/>
                  </a:lnTo>
                  <a:lnTo>
                    <a:pt x="57" y="11"/>
                  </a:lnTo>
                  <a:lnTo>
                    <a:pt x="77" y="8"/>
                  </a:lnTo>
                  <a:lnTo>
                    <a:pt x="99" y="6"/>
                  </a:lnTo>
                  <a:lnTo>
                    <a:pt x="122" y="4"/>
                  </a:lnTo>
                  <a:lnTo>
                    <a:pt x="147" y="2"/>
                  </a:lnTo>
                  <a:lnTo>
                    <a:pt x="173" y="1"/>
                  </a:lnTo>
                  <a:lnTo>
                    <a:pt x="215" y="0"/>
                  </a:lnTo>
                  <a:close/>
                </a:path>
              </a:pathLst>
            </a:custGeom>
            <a:noFill/>
            <a:ln w="12700">
              <a:solidFill>
                <a:srgbClr val="000000"/>
              </a:solidFill>
              <a:prstDash val="solid"/>
              <a:round/>
              <a:headEnd/>
              <a:tailEnd/>
            </a:ln>
          </p:spPr>
          <p:txBody>
            <a:bodyPr/>
            <a:lstStyle/>
            <a:p>
              <a:endParaRPr lang="en-US"/>
            </a:p>
          </p:txBody>
        </p:sp>
        <p:sp>
          <p:nvSpPr>
            <p:cNvPr id="1551534" name="Line 174"/>
            <p:cNvSpPr>
              <a:spLocks noChangeShapeType="1"/>
            </p:cNvSpPr>
            <p:nvPr/>
          </p:nvSpPr>
          <p:spPr bwMode="auto">
            <a:xfrm flipV="1">
              <a:off x="3883" y="2677"/>
              <a:ext cx="1" cy="152"/>
            </a:xfrm>
            <a:prstGeom prst="line">
              <a:avLst/>
            </a:prstGeom>
            <a:noFill/>
            <a:ln w="12700">
              <a:solidFill>
                <a:srgbClr val="000000"/>
              </a:solidFill>
              <a:round/>
              <a:headEnd/>
              <a:tailEnd/>
            </a:ln>
          </p:spPr>
          <p:txBody>
            <a:bodyPr/>
            <a:lstStyle/>
            <a:p>
              <a:endParaRPr lang="en-US"/>
            </a:p>
          </p:txBody>
        </p:sp>
        <p:sp>
          <p:nvSpPr>
            <p:cNvPr id="1551535" name="Line 175"/>
            <p:cNvSpPr>
              <a:spLocks noChangeShapeType="1"/>
            </p:cNvSpPr>
            <p:nvPr/>
          </p:nvSpPr>
          <p:spPr bwMode="auto">
            <a:xfrm flipV="1">
              <a:off x="3445" y="2677"/>
              <a:ext cx="1" cy="152"/>
            </a:xfrm>
            <a:prstGeom prst="line">
              <a:avLst/>
            </a:prstGeom>
            <a:noFill/>
            <a:ln w="12700">
              <a:solidFill>
                <a:srgbClr val="000000"/>
              </a:solidFill>
              <a:round/>
              <a:headEnd/>
              <a:tailEnd/>
            </a:ln>
          </p:spPr>
          <p:txBody>
            <a:bodyPr/>
            <a:lstStyle/>
            <a:p>
              <a:endParaRPr lang="en-US"/>
            </a:p>
          </p:txBody>
        </p:sp>
        <p:sp>
          <p:nvSpPr>
            <p:cNvPr id="1551536" name="Rectangle 176"/>
            <p:cNvSpPr>
              <a:spLocks noChangeArrowheads="1"/>
            </p:cNvSpPr>
            <p:nvPr/>
          </p:nvSpPr>
          <p:spPr bwMode="auto">
            <a:xfrm>
              <a:off x="3105" y="2287"/>
              <a:ext cx="281" cy="242"/>
            </a:xfrm>
            <a:prstGeom prst="rect">
              <a:avLst/>
            </a:prstGeom>
            <a:noFill/>
            <a:ln w="9525">
              <a:noFill/>
              <a:miter lim="800000"/>
              <a:headEnd/>
              <a:tailEnd/>
            </a:ln>
          </p:spPr>
          <p:txBody>
            <a:bodyPr wrap="square" lIns="0" tIns="0" rIns="0" bIns="0">
              <a:spAutoFit/>
            </a:bodyPr>
            <a:lstStyle/>
            <a:p>
              <a:r>
                <a:rPr lang="en-US" sz="2500" dirty="0">
                  <a:solidFill>
                    <a:srgbClr val="000000"/>
                  </a:solidFill>
                </a:rPr>
                <a:t>6%</a:t>
              </a:r>
              <a:endParaRPr lang="en-US" sz="2800" dirty="0"/>
            </a:p>
          </p:txBody>
        </p:sp>
        <p:sp>
          <p:nvSpPr>
            <p:cNvPr id="1551537" name="Rectangle 177"/>
            <p:cNvSpPr>
              <a:spLocks noChangeArrowheads="1"/>
            </p:cNvSpPr>
            <p:nvPr/>
          </p:nvSpPr>
          <p:spPr bwMode="auto">
            <a:xfrm>
              <a:off x="3607" y="2345"/>
              <a:ext cx="281" cy="242"/>
            </a:xfrm>
            <a:prstGeom prst="rect">
              <a:avLst/>
            </a:prstGeom>
            <a:noFill/>
            <a:ln w="9525">
              <a:noFill/>
              <a:miter lim="800000"/>
              <a:headEnd/>
              <a:tailEnd/>
            </a:ln>
          </p:spPr>
          <p:txBody>
            <a:bodyPr wrap="none" lIns="0" tIns="0" rIns="0" bIns="0">
              <a:spAutoFit/>
            </a:bodyPr>
            <a:lstStyle/>
            <a:p>
              <a:r>
                <a:rPr lang="en-US" sz="2500" dirty="0">
                  <a:solidFill>
                    <a:srgbClr val="000000"/>
                  </a:solidFill>
                </a:rPr>
                <a:t>3%</a:t>
              </a:r>
              <a:endParaRPr lang="en-US" sz="2800" dirty="0"/>
            </a:p>
          </p:txBody>
        </p:sp>
        <p:sp>
          <p:nvSpPr>
            <p:cNvPr id="1551538" name="Line 178"/>
            <p:cNvSpPr>
              <a:spLocks noChangeShapeType="1"/>
            </p:cNvSpPr>
            <p:nvPr/>
          </p:nvSpPr>
          <p:spPr bwMode="auto">
            <a:xfrm flipH="1" flipV="1">
              <a:off x="976" y="906"/>
              <a:ext cx="40" cy="2029"/>
            </a:xfrm>
            <a:prstGeom prst="line">
              <a:avLst/>
            </a:prstGeom>
            <a:noFill/>
            <a:ln w="0">
              <a:solidFill>
                <a:srgbClr val="000000"/>
              </a:solidFill>
              <a:round/>
              <a:headEnd/>
              <a:tailEnd/>
            </a:ln>
          </p:spPr>
          <p:txBody>
            <a:bodyPr/>
            <a:lstStyle/>
            <a:p>
              <a:endParaRPr lang="en-US"/>
            </a:p>
          </p:txBody>
        </p:sp>
        <p:sp>
          <p:nvSpPr>
            <p:cNvPr id="1551539" name="Line 179"/>
            <p:cNvSpPr>
              <a:spLocks noChangeShapeType="1"/>
            </p:cNvSpPr>
            <p:nvPr/>
          </p:nvSpPr>
          <p:spPr bwMode="auto">
            <a:xfrm flipH="1">
              <a:off x="980" y="2935"/>
              <a:ext cx="36" cy="1"/>
            </a:xfrm>
            <a:prstGeom prst="line">
              <a:avLst/>
            </a:prstGeom>
            <a:noFill/>
            <a:ln w="0">
              <a:solidFill>
                <a:srgbClr val="000000"/>
              </a:solidFill>
              <a:round/>
              <a:headEnd/>
              <a:tailEnd/>
            </a:ln>
          </p:spPr>
          <p:txBody>
            <a:bodyPr/>
            <a:lstStyle/>
            <a:p>
              <a:endParaRPr lang="en-US"/>
            </a:p>
          </p:txBody>
        </p:sp>
        <p:sp>
          <p:nvSpPr>
            <p:cNvPr id="1551540" name="Line 180"/>
            <p:cNvSpPr>
              <a:spLocks noChangeShapeType="1"/>
            </p:cNvSpPr>
            <p:nvPr/>
          </p:nvSpPr>
          <p:spPr bwMode="auto">
            <a:xfrm flipH="1">
              <a:off x="976" y="2735"/>
              <a:ext cx="36" cy="1"/>
            </a:xfrm>
            <a:prstGeom prst="line">
              <a:avLst/>
            </a:prstGeom>
            <a:noFill/>
            <a:ln w="0">
              <a:solidFill>
                <a:srgbClr val="000000"/>
              </a:solidFill>
              <a:round/>
              <a:headEnd/>
              <a:tailEnd/>
            </a:ln>
          </p:spPr>
          <p:txBody>
            <a:bodyPr/>
            <a:lstStyle/>
            <a:p>
              <a:endParaRPr lang="en-US"/>
            </a:p>
          </p:txBody>
        </p:sp>
        <p:sp>
          <p:nvSpPr>
            <p:cNvPr id="1551541" name="Line 181"/>
            <p:cNvSpPr>
              <a:spLocks noChangeShapeType="1"/>
            </p:cNvSpPr>
            <p:nvPr/>
          </p:nvSpPr>
          <p:spPr bwMode="auto">
            <a:xfrm flipH="1">
              <a:off x="972" y="2534"/>
              <a:ext cx="36" cy="1"/>
            </a:xfrm>
            <a:prstGeom prst="line">
              <a:avLst/>
            </a:prstGeom>
            <a:noFill/>
            <a:ln w="0">
              <a:solidFill>
                <a:srgbClr val="000000"/>
              </a:solidFill>
              <a:round/>
              <a:headEnd/>
              <a:tailEnd/>
            </a:ln>
          </p:spPr>
          <p:txBody>
            <a:bodyPr/>
            <a:lstStyle/>
            <a:p>
              <a:endParaRPr lang="en-US"/>
            </a:p>
          </p:txBody>
        </p:sp>
        <p:sp>
          <p:nvSpPr>
            <p:cNvPr id="1551542" name="Line 182"/>
            <p:cNvSpPr>
              <a:spLocks noChangeShapeType="1"/>
            </p:cNvSpPr>
            <p:nvPr/>
          </p:nvSpPr>
          <p:spPr bwMode="auto">
            <a:xfrm flipH="1">
              <a:off x="968" y="2334"/>
              <a:ext cx="37" cy="1"/>
            </a:xfrm>
            <a:prstGeom prst="line">
              <a:avLst/>
            </a:prstGeom>
            <a:noFill/>
            <a:ln w="0">
              <a:solidFill>
                <a:srgbClr val="000000"/>
              </a:solidFill>
              <a:round/>
              <a:headEnd/>
              <a:tailEnd/>
            </a:ln>
          </p:spPr>
          <p:txBody>
            <a:bodyPr/>
            <a:lstStyle/>
            <a:p>
              <a:endParaRPr lang="en-US"/>
            </a:p>
          </p:txBody>
        </p:sp>
        <p:sp>
          <p:nvSpPr>
            <p:cNvPr id="1551543" name="Line 183"/>
            <p:cNvSpPr>
              <a:spLocks noChangeShapeType="1"/>
            </p:cNvSpPr>
            <p:nvPr/>
          </p:nvSpPr>
          <p:spPr bwMode="auto">
            <a:xfrm flipH="1">
              <a:off x="963" y="2131"/>
              <a:ext cx="37" cy="1"/>
            </a:xfrm>
            <a:prstGeom prst="line">
              <a:avLst/>
            </a:prstGeom>
            <a:noFill/>
            <a:ln w="0">
              <a:solidFill>
                <a:srgbClr val="000000"/>
              </a:solidFill>
              <a:round/>
              <a:headEnd/>
              <a:tailEnd/>
            </a:ln>
          </p:spPr>
          <p:txBody>
            <a:bodyPr/>
            <a:lstStyle/>
            <a:p>
              <a:endParaRPr lang="en-US"/>
            </a:p>
          </p:txBody>
        </p:sp>
        <p:sp>
          <p:nvSpPr>
            <p:cNvPr id="1551544" name="Line 184"/>
            <p:cNvSpPr>
              <a:spLocks noChangeShapeType="1"/>
            </p:cNvSpPr>
            <p:nvPr/>
          </p:nvSpPr>
          <p:spPr bwMode="auto">
            <a:xfrm flipH="1">
              <a:off x="960" y="1929"/>
              <a:ext cx="36" cy="1"/>
            </a:xfrm>
            <a:prstGeom prst="line">
              <a:avLst/>
            </a:prstGeom>
            <a:noFill/>
            <a:ln w="0">
              <a:solidFill>
                <a:srgbClr val="000000"/>
              </a:solidFill>
              <a:round/>
              <a:headEnd/>
              <a:tailEnd/>
            </a:ln>
          </p:spPr>
          <p:txBody>
            <a:bodyPr/>
            <a:lstStyle/>
            <a:p>
              <a:endParaRPr lang="en-US"/>
            </a:p>
          </p:txBody>
        </p:sp>
        <p:sp>
          <p:nvSpPr>
            <p:cNvPr id="1551545" name="Line 185"/>
            <p:cNvSpPr>
              <a:spLocks noChangeShapeType="1"/>
            </p:cNvSpPr>
            <p:nvPr/>
          </p:nvSpPr>
          <p:spPr bwMode="auto">
            <a:xfrm flipH="1">
              <a:off x="956" y="1726"/>
              <a:ext cx="36" cy="1"/>
            </a:xfrm>
            <a:prstGeom prst="line">
              <a:avLst/>
            </a:prstGeom>
            <a:noFill/>
            <a:ln w="0">
              <a:solidFill>
                <a:srgbClr val="000000"/>
              </a:solidFill>
              <a:round/>
              <a:headEnd/>
              <a:tailEnd/>
            </a:ln>
          </p:spPr>
          <p:txBody>
            <a:bodyPr/>
            <a:lstStyle/>
            <a:p>
              <a:endParaRPr lang="en-US"/>
            </a:p>
          </p:txBody>
        </p:sp>
        <p:sp>
          <p:nvSpPr>
            <p:cNvPr id="1551546" name="Line 186"/>
            <p:cNvSpPr>
              <a:spLocks noChangeShapeType="1"/>
            </p:cNvSpPr>
            <p:nvPr/>
          </p:nvSpPr>
          <p:spPr bwMode="auto">
            <a:xfrm flipH="1">
              <a:off x="951" y="1522"/>
              <a:ext cx="36" cy="1"/>
            </a:xfrm>
            <a:prstGeom prst="line">
              <a:avLst/>
            </a:prstGeom>
            <a:noFill/>
            <a:ln w="0">
              <a:solidFill>
                <a:srgbClr val="000000"/>
              </a:solidFill>
              <a:round/>
              <a:headEnd/>
              <a:tailEnd/>
            </a:ln>
          </p:spPr>
          <p:txBody>
            <a:bodyPr/>
            <a:lstStyle/>
            <a:p>
              <a:endParaRPr lang="en-US"/>
            </a:p>
          </p:txBody>
        </p:sp>
        <p:sp>
          <p:nvSpPr>
            <p:cNvPr id="1551547" name="Line 187"/>
            <p:cNvSpPr>
              <a:spLocks noChangeShapeType="1"/>
            </p:cNvSpPr>
            <p:nvPr/>
          </p:nvSpPr>
          <p:spPr bwMode="auto">
            <a:xfrm flipH="1">
              <a:off x="947" y="1317"/>
              <a:ext cx="37" cy="1"/>
            </a:xfrm>
            <a:prstGeom prst="line">
              <a:avLst/>
            </a:prstGeom>
            <a:noFill/>
            <a:ln w="0">
              <a:solidFill>
                <a:srgbClr val="000000"/>
              </a:solidFill>
              <a:round/>
              <a:headEnd/>
              <a:tailEnd/>
            </a:ln>
          </p:spPr>
          <p:txBody>
            <a:bodyPr/>
            <a:lstStyle/>
            <a:p>
              <a:endParaRPr lang="en-US"/>
            </a:p>
          </p:txBody>
        </p:sp>
        <p:sp>
          <p:nvSpPr>
            <p:cNvPr id="1551548" name="Line 188"/>
            <p:cNvSpPr>
              <a:spLocks noChangeShapeType="1"/>
            </p:cNvSpPr>
            <p:nvPr/>
          </p:nvSpPr>
          <p:spPr bwMode="auto">
            <a:xfrm flipH="1">
              <a:off x="943" y="1111"/>
              <a:ext cx="37" cy="1"/>
            </a:xfrm>
            <a:prstGeom prst="line">
              <a:avLst/>
            </a:prstGeom>
            <a:noFill/>
            <a:ln w="0">
              <a:solidFill>
                <a:srgbClr val="000000"/>
              </a:solidFill>
              <a:round/>
              <a:headEnd/>
              <a:tailEnd/>
            </a:ln>
          </p:spPr>
          <p:txBody>
            <a:bodyPr/>
            <a:lstStyle/>
            <a:p>
              <a:endParaRPr lang="en-US"/>
            </a:p>
          </p:txBody>
        </p:sp>
        <p:sp>
          <p:nvSpPr>
            <p:cNvPr id="1551549" name="Line 189"/>
            <p:cNvSpPr>
              <a:spLocks noChangeShapeType="1"/>
            </p:cNvSpPr>
            <p:nvPr/>
          </p:nvSpPr>
          <p:spPr bwMode="auto">
            <a:xfrm flipH="1">
              <a:off x="940" y="906"/>
              <a:ext cx="36" cy="1"/>
            </a:xfrm>
            <a:prstGeom prst="line">
              <a:avLst/>
            </a:prstGeom>
            <a:noFill/>
            <a:ln w="0">
              <a:solidFill>
                <a:srgbClr val="000000"/>
              </a:solidFill>
              <a:round/>
              <a:headEnd/>
              <a:tailEnd/>
            </a:ln>
          </p:spPr>
          <p:txBody>
            <a:bodyPr/>
            <a:lstStyle/>
            <a:p>
              <a:endParaRPr lang="en-US"/>
            </a:p>
          </p:txBody>
        </p:sp>
        <p:sp>
          <p:nvSpPr>
            <p:cNvPr id="1551550" name="Rectangle 190"/>
            <p:cNvSpPr>
              <a:spLocks noChangeArrowheads="1"/>
            </p:cNvSpPr>
            <p:nvPr/>
          </p:nvSpPr>
          <p:spPr bwMode="auto">
            <a:xfrm>
              <a:off x="901" y="2867"/>
              <a:ext cx="77"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pitchFamily="34" charset="0"/>
                </a:rPr>
                <a:t>0</a:t>
              </a:r>
              <a:endParaRPr lang="en-US">
                <a:latin typeface="Arial" pitchFamily="34" charset="0"/>
              </a:endParaRPr>
            </a:p>
          </p:txBody>
        </p:sp>
        <p:sp>
          <p:nvSpPr>
            <p:cNvPr id="1551551" name="Rectangle 191"/>
            <p:cNvSpPr>
              <a:spLocks noChangeArrowheads="1"/>
            </p:cNvSpPr>
            <p:nvPr/>
          </p:nvSpPr>
          <p:spPr bwMode="auto">
            <a:xfrm>
              <a:off x="836" y="2666"/>
              <a:ext cx="154"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pitchFamily="34" charset="0"/>
                </a:rPr>
                <a:t>10</a:t>
              </a:r>
              <a:endParaRPr lang="en-US">
                <a:latin typeface="Arial" pitchFamily="34" charset="0"/>
              </a:endParaRPr>
            </a:p>
          </p:txBody>
        </p:sp>
        <p:sp>
          <p:nvSpPr>
            <p:cNvPr id="1551552" name="Rectangle 192"/>
            <p:cNvSpPr>
              <a:spLocks noChangeArrowheads="1"/>
            </p:cNvSpPr>
            <p:nvPr/>
          </p:nvSpPr>
          <p:spPr bwMode="auto">
            <a:xfrm>
              <a:off x="832" y="2466"/>
              <a:ext cx="154"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pitchFamily="34" charset="0"/>
                </a:rPr>
                <a:t>20</a:t>
              </a:r>
              <a:endParaRPr lang="en-US">
                <a:latin typeface="Arial" pitchFamily="34" charset="0"/>
              </a:endParaRPr>
            </a:p>
          </p:txBody>
        </p:sp>
        <p:sp>
          <p:nvSpPr>
            <p:cNvPr id="1551553" name="Rectangle 193"/>
            <p:cNvSpPr>
              <a:spLocks noChangeArrowheads="1"/>
            </p:cNvSpPr>
            <p:nvPr/>
          </p:nvSpPr>
          <p:spPr bwMode="auto">
            <a:xfrm>
              <a:off x="828" y="2265"/>
              <a:ext cx="154"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pitchFamily="34" charset="0"/>
                </a:rPr>
                <a:t>30</a:t>
              </a:r>
              <a:endParaRPr lang="en-US">
                <a:latin typeface="Arial" pitchFamily="34" charset="0"/>
              </a:endParaRPr>
            </a:p>
          </p:txBody>
        </p:sp>
        <p:sp>
          <p:nvSpPr>
            <p:cNvPr id="1551554" name="Rectangle 194"/>
            <p:cNvSpPr>
              <a:spLocks noChangeArrowheads="1"/>
            </p:cNvSpPr>
            <p:nvPr/>
          </p:nvSpPr>
          <p:spPr bwMode="auto">
            <a:xfrm>
              <a:off x="823" y="2063"/>
              <a:ext cx="154"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pitchFamily="34" charset="0"/>
                </a:rPr>
                <a:t>40</a:t>
              </a:r>
              <a:endParaRPr lang="en-US">
                <a:latin typeface="Arial" pitchFamily="34" charset="0"/>
              </a:endParaRPr>
            </a:p>
          </p:txBody>
        </p:sp>
        <p:sp>
          <p:nvSpPr>
            <p:cNvPr id="1551555" name="Rectangle 195"/>
            <p:cNvSpPr>
              <a:spLocks noChangeArrowheads="1"/>
            </p:cNvSpPr>
            <p:nvPr/>
          </p:nvSpPr>
          <p:spPr bwMode="auto">
            <a:xfrm>
              <a:off x="819" y="1860"/>
              <a:ext cx="154"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pitchFamily="34" charset="0"/>
                </a:rPr>
                <a:t>50</a:t>
              </a:r>
              <a:endParaRPr lang="en-US">
                <a:latin typeface="Arial" pitchFamily="34" charset="0"/>
              </a:endParaRPr>
            </a:p>
          </p:txBody>
        </p:sp>
        <p:sp>
          <p:nvSpPr>
            <p:cNvPr id="1551556" name="Rectangle 196"/>
            <p:cNvSpPr>
              <a:spLocks noChangeArrowheads="1"/>
            </p:cNvSpPr>
            <p:nvPr/>
          </p:nvSpPr>
          <p:spPr bwMode="auto">
            <a:xfrm>
              <a:off x="816" y="1658"/>
              <a:ext cx="154"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pitchFamily="34" charset="0"/>
                </a:rPr>
                <a:t>60</a:t>
              </a:r>
              <a:endParaRPr lang="en-US">
                <a:latin typeface="Arial" pitchFamily="34" charset="0"/>
              </a:endParaRPr>
            </a:p>
          </p:txBody>
        </p:sp>
        <p:sp>
          <p:nvSpPr>
            <p:cNvPr id="1551557" name="Rectangle 197"/>
            <p:cNvSpPr>
              <a:spLocks noChangeArrowheads="1"/>
            </p:cNvSpPr>
            <p:nvPr/>
          </p:nvSpPr>
          <p:spPr bwMode="auto">
            <a:xfrm>
              <a:off x="811" y="1453"/>
              <a:ext cx="154"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pitchFamily="34" charset="0"/>
                </a:rPr>
                <a:t>70</a:t>
              </a:r>
              <a:endParaRPr lang="en-US">
                <a:latin typeface="Arial" pitchFamily="34" charset="0"/>
              </a:endParaRPr>
            </a:p>
          </p:txBody>
        </p:sp>
        <p:sp>
          <p:nvSpPr>
            <p:cNvPr id="1551558" name="Rectangle 198"/>
            <p:cNvSpPr>
              <a:spLocks noChangeArrowheads="1"/>
            </p:cNvSpPr>
            <p:nvPr/>
          </p:nvSpPr>
          <p:spPr bwMode="auto">
            <a:xfrm>
              <a:off x="807" y="1248"/>
              <a:ext cx="154"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pitchFamily="34" charset="0"/>
                </a:rPr>
                <a:t>80</a:t>
              </a:r>
              <a:endParaRPr lang="en-US">
                <a:latin typeface="Arial" pitchFamily="34" charset="0"/>
              </a:endParaRPr>
            </a:p>
          </p:txBody>
        </p:sp>
        <p:sp>
          <p:nvSpPr>
            <p:cNvPr id="1551559" name="Rectangle 199"/>
            <p:cNvSpPr>
              <a:spLocks noChangeArrowheads="1"/>
            </p:cNvSpPr>
            <p:nvPr/>
          </p:nvSpPr>
          <p:spPr bwMode="auto">
            <a:xfrm>
              <a:off x="803" y="1043"/>
              <a:ext cx="154"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pitchFamily="34" charset="0"/>
                </a:rPr>
                <a:t>90</a:t>
              </a:r>
              <a:endParaRPr lang="en-US">
                <a:latin typeface="Arial" pitchFamily="34" charset="0"/>
              </a:endParaRPr>
            </a:p>
          </p:txBody>
        </p:sp>
        <p:sp>
          <p:nvSpPr>
            <p:cNvPr id="1551560" name="Rectangle 200"/>
            <p:cNvSpPr>
              <a:spLocks noChangeArrowheads="1"/>
            </p:cNvSpPr>
            <p:nvPr/>
          </p:nvSpPr>
          <p:spPr bwMode="auto">
            <a:xfrm>
              <a:off x="737" y="837"/>
              <a:ext cx="232"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pitchFamily="34" charset="0"/>
                </a:rPr>
                <a:t>100</a:t>
              </a:r>
              <a:endParaRPr lang="en-US">
                <a:latin typeface="Arial" pitchFamily="34" charset="0"/>
              </a:endParaRPr>
            </a:p>
          </p:txBody>
        </p:sp>
        <p:sp>
          <p:nvSpPr>
            <p:cNvPr id="1551561" name="Rectangle 201"/>
            <p:cNvSpPr>
              <a:spLocks noChangeArrowheads="1"/>
            </p:cNvSpPr>
            <p:nvPr/>
          </p:nvSpPr>
          <p:spPr bwMode="auto">
            <a:xfrm>
              <a:off x="537" y="1833"/>
              <a:ext cx="237" cy="281"/>
            </a:xfrm>
            <a:prstGeom prst="rect">
              <a:avLst/>
            </a:prstGeom>
            <a:noFill/>
            <a:ln w="9525">
              <a:noFill/>
              <a:miter lim="800000"/>
              <a:headEnd/>
              <a:tailEnd/>
            </a:ln>
          </p:spPr>
          <p:txBody>
            <a:bodyPr wrap="none" lIns="0" tIns="0" rIns="0" bIns="0">
              <a:spAutoFit/>
            </a:bodyPr>
            <a:lstStyle/>
            <a:p>
              <a:r>
                <a:rPr lang="en-US" sz="2900">
                  <a:solidFill>
                    <a:srgbClr val="000000"/>
                  </a:solidFill>
                  <a:latin typeface="Arial" pitchFamily="34" charset="0"/>
                </a:rPr>
                <a:t>%</a:t>
              </a:r>
              <a:endParaRPr lang="en-US" sz="2400">
                <a:latin typeface="Arial" pitchFamily="34" charset="0"/>
              </a:endParaRPr>
            </a:p>
          </p:txBody>
        </p:sp>
        <p:sp>
          <p:nvSpPr>
            <p:cNvPr id="1551563" name="Rectangle 203"/>
            <p:cNvSpPr>
              <a:spLocks noChangeArrowheads="1"/>
            </p:cNvSpPr>
            <p:nvPr/>
          </p:nvSpPr>
          <p:spPr bwMode="auto">
            <a:xfrm rot="16200000">
              <a:off x="1249" y="1815"/>
              <a:ext cx="852" cy="210"/>
            </a:xfrm>
            <a:prstGeom prst="rect">
              <a:avLst/>
            </a:prstGeom>
            <a:noFill/>
            <a:ln w="9525">
              <a:noFill/>
              <a:miter lim="800000"/>
              <a:headEnd/>
              <a:tailEnd/>
            </a:ln>
          </p:spPr>
          <p:txBody>
            <a:bodyPr wrap="none" lIns="0" tIns="0" rIns="0" bIns="0">
              <a:spAutoFit/>
            </a:bodyPr>
            <a:lstStyle/>
            <a:p>
              <a:r>
                <a:rPr lang="en-US" sz="1900" dirty="0">
                  <a:solidFill>
                    <a:srgbClr val="FFFF00"/>
                  </a:solidFill>
                </a:rPr>
                <a:t>Freight Traffic</a:t>
              </a:r>
              <a:endParaRPr lang="en-US" sz="2400" dirty="0">
                <a:solidFill>
                  <a:srgbClr val="FFFF00"/>
                </a:solidFill>
              </a:endParaRPr>
            </a:p>
          </p:txBody>
        </p:sp>
        <p:sp>
          <p:nvSpPr>
            <p:cNvPr id="1551565" name="Rectangle 205"/>
            <p:cNvSpPr>
              <a:spLocks noChangeArrowheads="1"/>
            </p:cNvSpPr>
            <p:nvPr/>
          </p:nvSpPr>
          <p:spPr bwMode="auto">
            <a:xfrm rot="16200000">
              <a:off x="1596" y="1760"/>
              <a:ext cx="1043" cy="210"/>
            </a:xfrm>
            <a:prstGeom prst="rect">
              <a:avLst/>
            </a:prstGeom>
            <a:noFill/>
            <a:ln w="9525">
              <a:noFill/>
              <a:miter lim="800000"/>
              <a:headEnd/>
              <a:tailEnd/>
            </a:ln>
          </p:spPr>
          <p:txBody>
            <a:bodyPr wrap="none" lIns="0" tIns="0" rIns="0" bIns="0">
              <a:spAutoFit/>
            </a:bodyPr>
            <a:lstStyle/>
            <a:p>
              <a:r>
                <a:rPr lang="en-US" sz="1900">
                  <a:solidFill>
                    <a:srgbClr val="FFFF00"/>
                  </a:solidFill>
                </a:rPr>
                <a:t>Passenger Traffic</a:t>
              </a:r>
              <a:endParaRPr lang="en-US" sz="2400">
                <a:solidFill>
                  <a:srgbClr val="FFFF00"/>
                </a:solidFill>
              </a:endParaRPr>
            </a:p>
          </p:txBody>
        </p:sp>
        <p:grpSp>
          <p:nvGrpSpPr>
            <p:cNvPr id="3" name="Group 206"/>
            <p:cNvGrpSpPr>
              <a:grpSpLocks/>
            </p:cNvGrpSpPr>
            <p:nvPr/>
          </p:nvGrpSpPr>
          <p:grpSpPr bwMode="auto">
            <a:xfrm>
              <a:off x="2674" y="2944"/>
              <a:ext cx="1406" cy="992"/>
              <a:chOff x="3014" y="2944"/>
              <a:chExt cx="957" cy="569"/>
            </a:xfrm>
          </p:grpSpPr>
          <p:grpSp>
            <p:nvGrpSpPr>
              <p:cNvPr id="4" name="Group 207"/>
              <p:cNvGrpSpPr>
                <a:grpSpLocks/>
              </p:cNvGrpSpPr>
              <p:nvPr/>
            </p:nvGrpSpPr>
            <p:grpSpPr bwMode="auto">
              <a:xfrm>
                <a:off x="3163" y="2972"/>
                <a:ext cx="279" cy="160"/>
                <a:chOff x="3163" y="2972"/>
                <a:chExt cx="279" cy="160"/>
              </a:xfrm>
            </p:grpSpPr>
            <p:sp>
              <p:nvSpPr>
                <p:cNvPr id="1551568" name="Freeform 208"/>
                <p:cNvSpPr>
                  <a:spLocks/>
                </p:cNvSpPr>
                <p:nvPr/>
              </p:nvSpPr>
              <p:spPr bwMode="auto">
                <a:xfrm>
                  <a:off x="3163" y="2973"/>
                  <a:ext cx="279" cy="159"/>
                </a:xfrm>
                <a:custGeom>
                  <a:avLst/>
                  <a:gdLst/>
                  <a:ahLst/>
                  <a:cxnLst>
                    <a:cxn ang="0">
                      <a:pos x="170" y="0"/>
                    </a:cxn>
                    <a:cxn ang="0">
                      <a:pos x="220" y="5"/>
                    </a:cxn>
                    <a:cxn ang="0">
                      <a:pos x="279" y="127"/>
                    </a:cxn>
                    <a:cxn ang="0">
                      <a:pos x="263" y="83"/>
                    </a:cxn>
                    <a:cxn ang="0">
                      <a:pos x="258" y="75"/>
                    </a:cxn>
                    <a:cxn ang="0">
                      <a:pos x="239" y="74"/>
                    </a:cxn>
                    <a:cxn ang="0">
                      <a:pos x="232" y="78"/>
                    </a:cxn>
                    <a:cxn ang="0">
                      <a:pos x="231" y="125"/>
                    </a:cxn>
                    <a:cxn ang="0">
                      <a:pos x="214" y="133"/>
                    </a:cxn>
                    <a:cxn ang="0">
                      <a:pos x="202" y="124"/>
                    </a:cxn>
                    <a:cxn ang="0">
                      <a:pos x="200" y="70"/>
                    </a:cxn>
                    <a:cxn ang="0">
                      <a:pos x="192" y="66"/>
                    </a:cxn>
                    <a:cxn ang="0">
                      <a:pos x="77" y="74"/>
                    </a:cxn>
                    <a:cxn ang="0">
                      <a:pos x="68" y="77"/>
                    </a:cxn>
                    <a:cxn ang="0">
                      <a:pos x="65" y="86"/>
                    </a:cxn>
                    <a:cxn ang="0">
                      <a:pos x="42" y="114"/>
                    </a:cxn>
                    <a:cxn ang="0">
                      <a:pos x="42" y="98"/>
                    </a:cxn>
                    <a:cxn ang="0">
                      <a:pos x="36" y="93"/>
                    </a:cxn>
                    <a:cxn ang="0">
                      <a:pos x="12" y="93"/>
                    </a:cxn>
                    <a:cxn ang="0">
                      <a:pos x="6" y="99"/>
                    </a:cxn>
                    <a:cxn ang="0">
                      <a:pos x="5" y="129"/>
                    </a:cxn>
                    <a:cxn ang="0">
                      <a:pos x="0" y="72"/>
                    </a:cxn>
                    <a:cxn ang="0">
                      <a:pos x="58" y="23"/>
                    </a:cxn>
                    <a:cxn ang="0">
                      <a:pos x="81" y="15"/>
                    </a:cxn>
                    <a:cxn ang="0">
                      <a:pos x="104" y="8"/>
                    </a:cxn>
                    <a:cxn ang="0">
                      <a:pos x="103" y="12"/>
                    </a:cxn>
                    <a:cxn ang="0">
                      <a:pos x="101" y="17"/>
                    </a:cxn>
                    <a:cxn ang="0">
                      <a:pos x="102" y="22"/>
                    </a:cxn>
                    <a:cxn ang="0">
                      <a:pos x="104" y="26"/>
                    </a:cxn>
                    <a:cxn ang="0">
                      <a:pos x="103" y="40"/>
                    </a:cxn>
                    <a:cxn ang="0">
                      <a:pos x="101" y="46"/>
                    </a:cxn>
                    <a:cxn ang="0">
                      <a:pos x="102" y="51"/>
                    </a:cxn>
                    <a:cxn ang="0">
                      <a:pos x="104" y="54"/>
                    </a:cxn>
                    <a:cxn ang="0">
                      <a:pos x="106" y="60"/>
                    </a:cxn>
                    <a:cxn ang="0">
                      <a:pos x="109" y="64"/>
                    </a:cxn>
                    <a:cxn ang="0">
                      <a:pos x="114" y="66"/>
                    </a:cxn>
                    <a:cxn ang="0">
                      <a:pos x="120" y="66"/>
                    </a:cxn>
                    <a:cxn ang="0">
                      <a:pos x="125" y="63"/>
                    </a:cxn>
                    <a:cxn ang="0">
                      <a:pos x="128" y="58"/>
                    </a:cxn>
                    <a:cxn ang="0">
                      <a:pos x="128" y="55"/>
                    </a:cxn>
                    <a:cxn ang="0">
                      <a:pos x="128" y="8"/>
                    </a:cxn>
                    <a:cxn ang="0">
                      <a:pos x="126" y="3"/>
                    </a:cxn>
                    <a:cxn ang="0">
                      <a:pos x="144" y="0"/>
                    </a:cxn>
                  </a:cxnLst>
                  <a:rect l="0" t="0" r="r" b="b"/>
                  <a:pathLst>
                    <a:path w="279" h="159">
                      <a:moveTo>
                        <a:pt x="144" y="0"/>
                      </a:moveTo>
                      <a:lnTo>
                        <a:pt x="170" y="0"/>
                      </a:lnTo>
                      <a:lnTo>
                        <a:pt x="195" y="1"/>
                      </a:lnTo>
                      <a:lnTo>
                        <a:pt x="220" y="5"/>
                      </a:lnTo>
                      <a:lnTo>
                        <a:pt x="279" y="46"/>
                      </a:lnTo>
                      <a:lnTo>
                        <a:pt x="279" y="127"/>
                      </a:lnTo>
                      <a:lnTo>
                        <a:pt x="263" y="125"/>
                      </a:lnTo>
                      <a:lnTo>
                        <a:pt x="263" y="83"/>
                      </a:lnTo>
                      <a:lnTo>
                        <a:pt x="262" y="79"/>
                      </a:lnTo>
                      <a:lnTo>
                        <a:pt x="258" y="75"/>
                      </a:lnTo>
                      <a:lnTo>
                        <a:pt x="255" y="74"/>
                      </a:lnTo>
                      <a:lnTo>
                        <a:pt x="239" y="74"/>
                      </a:lnTo>
                      <a:lnTo>
                        <a:pt x="235" y="75"/>
                      </a:lnTo>
                      <a:lnTo>
                        <a:pt x="232" y="78"/>
                      </a:lnTo>
                      <a:lnTo>
                        <a:pt x="231" y="83"/>
                      </a:lnTo>
                      <a:lnTo>
                        <a:pt x="231" y="125"/>
                      </a:lnTo>
                      <a:lnTo>
                        <a:pt x="214" y="159"/>
                      </a:lnTo>
                      <a:lnTo>
                        <a:pt x="214" y="133"/>
                      </a:lnTo>
                      <a:lnTo>
                        <a:pt x="214" y="125"/>
                      </a:lnTo>
                      <a:lnTo>
                        <a:pt x="202" y="124"/>
                      </a:lnTo>
                      <a:lnTo>
                        <a:pt x="202" y="75"/>
                      </a:lnTo>
                      <a:lnTo>
                        <a:pt x="200" y="70"/>
                      </a:lnTo>
                      <a:lnTo>
                        <a:pt x="196" y="67"/>
                      </a:lnTo>
                      <a:lnTo>
                        <a:pt x="192" y="66"/>
                      </a:lnTo>
                      <a:lnTo>
                        <a:pt x="189" y="66"/>
                      </a:lnTo>
                      <a:lnTo>
                        <a:pt x="77" y="74"/>
                      </a:lnTo>
                      <a:lnTo>
                        <a:pt x="72" y="74"/>
                      </a:lnTo>
                      <a:lnTo>
                        <a:pt x="68" y="77"/>
                      </a:lnTo>
                      <a:lnTo>
                        <a:pt x="66" y="81"/>
                      </a:lnTo>
                      <a:lnTo>
                        <a:pt x="65" y="86"/>
                      </a:lnTo>
                      <a:lnTo>
                        <a:pt x="65" y="112"/>
                      </a:lnTo>
                      <a:lnTo>
                        <a:pt x="42" y="114"/>
                      </a:lnTo>
                      <a:lnTo>
                        <a:pt x="42" y="102"/>
                      </a:lnTo>
                      <a:lnTo>
                        <a:pt x="42" y="98"/>
                      </a:lnTo>
                      <a:lnTo>
                        <a:pt x="39" y="95"/>
                      </a:lnTo>
                      <a:lnTo>
                        <a:pt x="36" y="93"/>
                      </a:lnTo>
                      <a:lnTo>
                        <a:pt x="33" y="93"/>
                      </a:lnTo>
                      <a:lnTo>
                        <a:pt x="12" y="93"/>
                      </a:lnTo>
                      <a:lnTo>
                        <a:pt x="8" y="95"/>
                      </a:lnTo>
                      <a:lnTo>
                        <a:pt x="6" y="99"/>
                      </a:lnTo>
                      <a:lnTo>
                        <a:pt x="5" y="104"/>
                      </a:lnTo>
                      <a:lnTo>
                        <a:pt x="5" y="129"/>
                      </a:lnTo>
                      <a:lnTo>
                        <a:pt x="0" y="130"/>
                      </a:lnTo>
                      <a:lnTo>
                        <a:pt x="0" y="72"/>
                      </a:lnTo>
                      <a:lnTo>
                        <a:pt x="43" y="29"/>
                      </a:lnTo>
                      <a:lnTo>
                        <a:pt x="58" y="23"/>
                      </a:lnTo>
                      <a:lnTo>
                        <a:pt x="73" y="17"/>
                      </a:lnTo>
                      <a:lnTo>
                        <a:pt x="81" y="15"/>
                      </a:lnTo>
                      <a:lnTo>
                        <a:pt x="89" y="12"/>
                      </a:lnTo>
                      <a:lnTo>
                        <a:pt x="104" y="8"/>
                      </a:lnTo>
                      <a:lnTo>
                        <a:pt x="104" y="9"/>
                      </a:lnTo>
                      <a:lnTo>
                        <a:pt x="103" y="12"/>
                      </a:lnTo>
                      <a:lnTo>
                        <a:pt x="102" y="14"/>
                      </a:lnTo>
                      <a:lnTo>
                        <a:pt x="101" y="17"/>
                      </a:lnTo>
                      <a:lnTo>
                        <a:pt x="101" y="19"/>
                      </a:lnTo>
                      <a:lnTo>
                        <a:pt x="102" y="22"/>
                      </a:lnTo>
                      <a:lnTo>
                        <a:pt x="103" y="24"/>
                      </a:lnTo>
                      <a:lnTo>
                        <a:pt x="104" y="26"/>
                      </a:lnTo>
                      <a:lnTo>
                        <a:pt x="104" y="38"/>
                      </a:lnTo>
                      <a:lnTo>
                        <a:pt x="103" y="40"/>
                      </a:lnTo>
                      <a:lnTo>
                        <a:pt x="102" y="43"/>
                      </a:lnTo>
                      <a:lnTo>
                        <a:pt x="101" y="46"/>
                      </a:lnTo>
                      <a:lnTo>
                        <a:pt x="101" y="48"/>
                      </a:lnTo>
                      <a:lnTo>
                        <a:pt x="102" y="51"/>
                      </a:lnTo>
                      <a:lnTo>
                        <a:pt x="103" y="53"/>
                      </a:lnTo>
                      <a:lnTo>
                        <a:pt x="104" y="54"/>
                      </a:lnTo>
                      <a:lnTo>
                        <a:pt x="104" y="57"/>
                      </a:lnTo>
                      <a:lnTo>
                        <a:pt x="106" y="60"/>
                      </a:lnTo>
                      <a:lnTo>
                        <a:pt x="107" y="62"/>
                      </a:lnTo>
                      <a:lnTo>
                        <a:pt x="109" y="64"/>
                      </a:lnTo>
                      <a:lnTo>
                        <a:pt x="112" y="66"/>
                      </a:lnTo>
                      <a:lnTo>
                        <a:pt x="114" y="66"/>
                      </a:lnTo>
                      <a:lnTo>
                        <a:pt x="117" y="66"/>
                      </a:lnTo>
                      <a:lnTo>
                        <a:pt x="120" y="66"/>
                      </a:lnTo>
                      <a:lnTo>
                        <a:pt x="123" y="65"/>
                      </a:lnTo>
                      <a:lnTo>
                        <a:pt x="125" y="63"/>
                      </a:lnTo>
                      <a:lnTo>
                        <a:pt x="126" y="61"/>
                      </a:lnTo>
                      <a:lnTo>
                        <a:pt x="128" y="58"/>
                      </a:lnTo>
                      <a:lnTo>
                        <a:pt x="128" y="55"/>
                      </a:lnTo>
                      <a:lnTo>
                        <a:pt x="128" y="55"/>
                      </a:lnTo>
                      <a:lnTo>
                        <a:pt x="128" y="12"/>
                      </a:lnTo>
                      <a:lnTo>
                        <a:pt x="128" y="8"/>
                      </a:lnTo>
                      <a:lnTo>
                        <a:pt x="127" y="6"/>
                      </a:lnTo>
                      <a:lnTo>
                        <a:pt x="126" y="3"/>
                      </a:lnTo>
                      <a:lnTo>
                        <a:pt x="125" y="2"/>
                      </a:lnTo>
                      <a:lnTo>
                        <a:pt x="144" y="0"/>
                      </a:lnTo>
                      <a:close/>
                    </a:path>
                  </a:pathLst>
                </a:custGeom>
                <a:solidFill>
                  <a:srgbClr val="F0F0F0"/>
                </a:solidFill>
                <a:ln w="0">
                  <a:solidFill>
                    <a:srgbClr val="000000"/>
                  </a:solidFill>
                  <a:prstDash val="solid"/>
                  <a:round/>
                  <a:headEnd/>
                  <a:tailEnd/>
                </a:ln>
              </p:spPr>
              <p:txBody>
                <a:bodyPr/>
                <a:lstStyle/>
                <a:p>
                  <a:endParaRPr lang="en-US"/>
                </a:p>
              </p:txBody>
            </p:sp>
            <p:sp>
              <p:nvSpPr>
                <p:cNvPr id="1551569" name="Freeform 209"/>
                <p:cNvSpPr>
                  <a:spLocks/>
                </p:cNvSpPr>
                <p:nvPr/>
              </p:nvSpPr>
              <p:spPr bwMode="auto">
                <a:xfrm>
                  <a:off x="3207" y="2992"/>
                  <a:ext cx="52" cy="44"/>
                </a:xfrm>
                <a:custGeom>
                  <a:avLst/>
                  <a:gdLst/>
                  <a:ahLst/>
                  <a:cxnLst>
                    <a:cxn ang="0">
                      <a:pos x="52" y="34"/>
                    </a:cxn>
                    <a:cxn ang="0">
                      <a:pos x="0" y="44"/>
                    </a:cxn>
                    <a:cxn ang="0">
                      <a:pos x="0" y="14"/>
                    </a:cxn>
                    <a:cxn ang="0">
                      <a:pos x="52" y="0"/>
                    </a:cxn>
                    <a:cxn ang="0">
                      <a:pos x="52" y="34"/>
                    </a:cxn>
                  </a:cxnLst>
                  <a:rect l="0" t="0" r="r" b="b"/>
                  <a:pathLst>
                    <a:path w="52" h="44">
                      <a:moveTo>
                        <a:pt x="52" y="34"/>
                      </a:moveTo>
                      <a:lnTo>
                        <a:pt x="0" y="44"/>
                      </a:lnTo>
                      <a:lnTo>
                        <a:pt x="0" y="14"/>
                      </a:lnTo>
                      <a:lnTo>
                        <a:pt x="52" y="0"/>
                      </a:lnTo>
                      <a:lnTo>
                        <a:pt x="52" y="34"/>
                      </a:lnTo>
                      <a:close/>
                    </a:path>
                  </a:pathLst>
                </a:custGeom>
                <a:noFill/>
                <a:ln w="0">
                  <a:solidFill>
                    <a:srgbClr val="000000"/>
                  </a:solidFill>
                  <a:prstDash val="solid"/>
                  <a:round/>
                  <a:headEnd/>
                  <a:tailEnd/>
                </a:ln>
              </p:spPr>
              <p:txBody>
                <a:bodyPr/>
                <a:lstStyle/>
                <a:p>
                  <a:endParaRPr lang="en-US"/>
                </a:p>
              </p:txBody>
            </p:sp>
            <p:sp>
              <p:nvSpPr>
                <p:cNvPr id="1551570" name="Freeform 210"/>
                <p:cNvSpPr>
                  <a:spLocks/>
                </p:cNvSpPr>
                <p:nvPr/>
              </p:nvSpPr>
              <p:spPr bwMode="auto">
                <a:xfrm>
                  <a:off x="3210" y="2996"/>
                  <a:ext cx="46" cy="35"/>
                </a:xfrm>
                <a:custGeom>
                  <a:avLst/>
                  <a:gdLst/>
                  <a:ahLst/>
                  <a:cxnLst>
                    <a:cxn ang="0">
                      <a:pos x="46" y="27"/>
                    </a:cxn>
                    <a:cxn ang="0">
                      <a:pos x="0" y="35"/>
                    </a:cxn>
                    <a:cxn ang="0">
                      <a:pos x="0" y="13"/>
                    </a:cxn>
                    <a:cxn ang="0">
                      <a:pos x="46" y="0"/>
                    </a:cxn>
                    <a:cxn ang="0">
                      <a:pos x="46" y="27"/>
                    </a:cxn>
                  </a:cxnLst>
                  <a:rect l="0" t="0" r="r" b="b"/>
                  <a:pathLst>
                    <a:path w="46" h="35">
                      <a:moveTo>
                        <a:pt x="46" y="27"/>
                      </a:moveTo>
                      <a:lnTo>
                        <a:pt x="0" y="35"/>
                      </a:lnTo>
                      <a:lnTo>
                        <a:pt x="0" y="13"/>
                      </a:lnTo>
                      <a:lnTo>
                        <a:pt x="46" y="0"/>
                      </a:lnTo>
                      <a:lnTo>
                        <a:pt x="46" y="27"/>
                      </a:lnTo>
                      <a:close/>
                    </a:path>
                  </a:pathLst>
                </a:custGeom>
                <a:solidFill>
                  <a:srgbClr val="000000"/>
                </a:solidFill>
                <a:ln w="0">
                  <a:solidFill>
                    <a:srgbClr val="000000"/>
                  </a:solidFill>
                  <a:prstDash val="solid"/>
                  <a:round/>
                  <a:headEnd/>
                  <a:tailEnd/>
                </a:ln>
              </p:spPr>
              <p:txBody>
                <a:bodyPr/>
                <a:lstStyle/>
                <a:p>
                  <a:endParaRPr lang="en-US"/>
                </a:p>
              </p:txBody>
            </p:sp>
            <p:sp>
              <p:nvSpPr>
                <p:cNvPr id="1551571" name="Rectangle 211"/>
                <p:cNvSpPr>
                  <a:spLocks noChangeArrowheads="1"/>
                </p:cNvSpPr>
                <p:nvPr/>
              </p:nvSpPr>
              <p:spPr bwMode="auto">
                <a:xfrm>
                  <a:off x="3298" y="2985"/>
                  <a:ext cx="80" cy="35"/>
                </a:xfrm>
                <a:prstGeom prst="rect">
                  <a:avLst/>
                </a:prstGeom>
                <a:noFill/>
                <a:ln w="0">
                  <a:solidFill>
                    <a:srgbClr val="000000"/>
                  </a:solidFill>
                  <a:miter lim="800000"/>
                  <a:headEnd/>
                  <a:tailEnd/>
                </a:ln>
              </p:spPr>
              <p:txBody>
                <a:bodyPr/>
                <a:lstStyle/>
                <a:p>
                  <a:endParaRPr lang="en-US"/>
                </a:p>
              </p:txBody>
            </p:sp>
            <p:sp>
              <p:nvSpPr>
                <p:cNvPr id="1551572" name="Rectangle 212"/>
                <p:cNvSpPr>
                  <a:spLocks noChangeArrowheads="1"/>
                </p:cNvSpPr>
                <p:nvPr/>
              </p:nvSpPr>
              <p:spPr bwMode="auto">
                <a:xfrm>
                  <a:off x="3301" y="2989"/>
                  <a:ext cx="73" cy="27"/>
                </a:xfrm>
                <a:prstGeom prst="rect">
                  <a:avLst/>
                </a:prstGeom>
                <a:solidFill>
                  <a:srgbClr val="000000"/>
                </a:solidFill>
                <a:ln w="0">
                  <a:solidFill>
                    <a:srgbClr val="000000"/>
                  </a:solidFill>
                  <a:miter lim="800000"/>
                  <a:headEnd/>
                  <a:tailEnd/>
                </a:ln>
              </p:spPr>
              <p:txBody>
                <a:bodyPr/>
                <a:lstStyle/>
                <a:p>
                  <a:endParaRPr lang="en-US"/>
                </a:p>
              </p:txBody>
            </p:sp>
            <p:sp>
              <p:nvSpPr>
                <p:cNvPr id="1551573" name="Freeform 213"/>
                <p:cNvSpPr>
                  <a:spLocks/>
                </p:cNvSpPr>
                <p:nvPr/>
              </p:nvSpPr>
              <p:spPr bwMode="auto">
                <a:xfrm>
                  <a:off x="3267" y="2972"/>
                  <a:ext cx="24" cy="67"/>
                </a:xfrm>
                <a:custGeom>
                  <a:avLst/>
                  <a:gdLst/>
                  <a:ahLst/>
                  <a:cxnLst>
                    <a:cxn ang="0">
                      <a:pos x="24" y="9"/>
                    </a:cxn>
                    <a:cxn ang="0">
                      <a:pos x="22" y="4"/>
                    </a:cxn>
                    <a:cxn ang="0">
                      <a:pos x="20" y="2"/>
                    </a:cxn>
                    <a:cxn ang="0">
                      <a:pos x="15" y="0"/>
                    </a:cxn>
                    <a:cxn ang="0">
                      <a:pos x="9" y="0"/>
                    </a:cxn>
                    <a:cxn ang="0">
                      <a:pos x="4" y="3"/>
                    </a:cxn>
                    <a:cxn ang="0">
                      <a:pos x="1" y="7"/>
                    </a:cxn>
                    <a:cxn ang="0">
                      <a:pos x="0" y="10"/>
                    </a:cxn>
                    <a:cxn ang="0">
                      <a:pos x="4" y="7"/>
                    </a:cxn>
                    <a:cxn ang="0">
                      <a:pos x="9" y="7"/>
                    </a:cxn>
                    <a:cxn ang="0">
                      <a:pos x="13" y="9"/>
                    </a:cxn>
                    <a:cxn ang="0">
                      <a:pos x="15" y="13"/>
                    </a:cxn>
                    <a:cxn ang="0">
                      <a:pos x="17" y="18"/>
                    </a:cxn>
                    <a:cxn ang="0">
                      <a:pos x="16" y="23"/>
                    </a:cxn>
                    <a:cxn ang="0">
                      <a:pos x="13" y="27"/>
                    </a:cxn>
                    <a:cxn ang="0">
                      <a:pos x="10" y="30"/>
                    </a:cxn>
                    <a:cxn ang="0">
                      <a:pos x="5" y="30"/>
                    </a:cxn>
                    <a:cxn ang="0">
                      <a:pos x="1" y="27"/>
                    </a:cxn>
                    <a:cxn ang="0">
                      <a:pos x="0" y="39"/>
                    </a:cxn>
                    <a:cxn ang="0">
                      <a:pos x="4" y="36"/>
                    </a:cxn>
                    <a:cxn ang="0">
                      <a:pos x="9" y="36"/>
                    </a:cxn>
                    <a:cxn ang="0">
                      <a:pos x="13" y="38"/>
                    </a:cxn>
                    <a:cxn ang="0">
                      <a:pos x="15" y="42"/>
                    </a:cxn>
                    <a:cxn ang="0">
                      <a:pos x="17" y="47"/>
                    </a:cxn>
                    <a:cxn ang="0">
                      <a:pos x="16" y="51"/>
                    </a:cxn>
                    <a:cxn ang="0">
                      <a:pos x="13" y="56"/>
                    </a:cxn>
                    <a:cxn ang="0">
                      <a:pos x="10" y="58"/>
                    </a:cxn>
                    <a:cxn ang="0">
                      <a:pos x="5" y="58"/>
                    </a:cxn>
                    <a:cxn ang="0">
                      <a:pos x="1" y="56"/>
                    </a:cxn>
                    <a:cxn ang="0">
                      <a:pos x="1" y="58"/>
                    </a:cxn>
                    <a:cxn ang="0">
                      <a:pos x="4" y="63"/>
                    </a:cxn>
                    <a:cxn ang="0">
                      <a:pos x="8" y="67"/>
                    </a:cxn>
                    <a:cxn ang="0">
                      <a:pos x="13" y="67"/>
                    </a:cxn>
                    <a:cxn ang="0">
                      <a:pos x="19" y="66"/>
                    </a:cxn>
                    <a:cxn ang="0">
                      <a:pos x="22" y="62"/>
                    </a:cxn>
                    <a:cxn ang="0">
                      <a:pos x="24" y="56"/>
                    </a:cxn>
                    <a:cxn ang="0">
                      <a:pos x="24" y="13"/>
                    </a:cxn>
                  </a:cxnLst>
                  <a:rect l="0" t="0" r="r" b="b"/>
                  <a:pathLst>
                    <a:path w="24" h="67">
                      <a:moveTo>
                        <a:pt x="24" y="13"/>
                      </a:moveTo>
                      <a:lnTo>
                        <a:pt x="24" y="9"/>
                      </a:lnTo>
                      <a:lnTo>
                        <a:pt x="23" y="7"/>
                      </a:lnTo>
                      <a:lnTo>
                        <a:pt x="22" y="4"/>
                      </a:lnTo>
                      <a:lnTo>
                        <a:pt x="21" y="3"/>
                      </a:lnTo>
                      <a:lnTo>
                        <a:pt x="20" y="2"/>
                      </a:lnTo>
                      <a:lnTo>
                        <a:pt x="17" y="1"/>
                      </a:lnTo>
                      <a:lnTo>
                        <a:pt x="15" y="0"/>
                      </a:lnTo>
                      <a:lnTo>
                        <a:pt x="12" y="0"/>
                      </a:lnTo>
                      <a:lnTo>
                        <a:pt x="9" y="0"/>
                      </a:lnTo>
                      <a:lnTo>
                        <a:pt x="7" y="1"/>
                      </a:lnTo>
                      <a:lnTo>
                        <a:pt x="4" y="3"/>
                      </a:lnTo>
                      <a:lnTo>
                        <a:pt x="3" y="5"/>
                      </a:lnTo>
                      <a:lnTo>
                        <a:pt x="1" y="7"/>
                      </a:lnTo>
                      <a:lnTo>
                        <a:pt x="0" y="9"/>
                      </a:lnTo>
                      <a:lnTo>
                        <a:pt x="0" y="10"/>
                      </a:lnTo>
                      <a:lnTo>
                        <a:pt x="2" y="9"/>
                      </a:lnTo>
                      <a:lnTo>
                        <a:pt x="4" y="7"/>
                      </a:lnTo>
                      <a:lnTo>
                        <a:pt x="6" y="7"/>
                      </a:lnTo>
                      <a:lnTo>
                        <a:pt x="9" y="7"/>
                      </a:lnTo>
                      <a:lnTo>
                        <a:pt x="11" y="8"/>
                      </a:lnTo>
                      <a:lnTo>
                        <a:pt x="13" y="9"/>
                      </a:lnTo>
                      <a:lnTo>
                        <a:pt x="14" y="11"/>
                      </a:lnTo>
                      <a:lnTo>
                        <a:pt x="15" y="13"/>
                      </a:lnTo>
                      <a:lnTo>
                        <a:pt x="16" y="16"/>
                      </a:lnTo>
                      <a:lnTo>
                        <a:pt x="17" y="18"/>
                      </a:lnTo>
                      <a:lnTo>
                        <a:pt x="17" y="20"/>
                      </a:lnTo>
                      <a:lnTo>
                        <a:pt x="16" y="23"/>
                      </a:lnTo>
                      <a:lnTo>
                        <a:pt x="15" y="25"/>
                      </a:lnTo>
                      <a:lnTo>
                        <a:pt x="13" y="27"/>
                      </a:lnTo>
                      <a:lnTo>
                        <a:pt x="12" y="29"/>
                      </a:lnTo>
                      <a:lnTo>
                        <a:pt x="10" y="30"/>
                      </a:lnTo>
                      <a:lnTo>
                        <a:pt x="7" y="30"/>
                      </a:lnTo>
                      <a:lnTo>
                        <a:pt x="5" y="30"/>
                      </a:lnTo>
                      <a:lnTo>
                        <a:pt x="3" y="29"/>
                      </a:lnTo>
                      <a:lnTo>
                        <a:pt x="1" y="27"/>
                      </a:lnTo>
                      <a:lnTo>
                        <a:pt x="0" y="27"/>
                      </a:lnTo>
                      <a:lnTo>
                        <a:pt x="0" y="39"/>
                      </a:lnTo>
                      <a:lnTo>
                        <a:pt x="2" y="37"/>
                      </a:lnTo>
                      <a:lnTo>
                        <a:pt x="4" y="36"/>
                      </a:lnTo>
                      <a:lnTo>
                        <a:pt x="6" y="36"/>
                      </a:lnTo>
                      <a:lnTo>
                        <a:pt x="9" y="36"/>
                      </a:lnTo>
                      <a:lnTo>
                        <a:pt x="11" y="37"/>
                      </a:lnTo>
                      <a:lnTo>
                        <a:pt x="13" y="38"/>
                      </a:lnTo>
                      <a:lnTo>
                        <a:pt x="14" y="40"/>
                      </a:lnTo>
                      <a:lnTo>
                        <a:pt x="15" y="42"/>
                      </a:lnTo>
                      <a:lnTo>
                        <a:pt x="16" y="45"/>
                      </a:lnTo>
                      <a:lnTo>
                        <a:pt x="17" y="47"/>
                      </a:lnTo>
                      <a:lnTo>
                        <a:pt x="17" y="49"/>
                      </a:lnTo>
                      <a:lnTo>
                        <a:pt x="16" y="51"/>
                      </a:lnTo>
                      <a:lnTo>
                        <a:pt x="15" y="54"/>
                      </a:lnTo>
                      <a:lnTo>
                        <a:pt x="13" y="56"/>
                      </a:lnTo>
                      <a:lnTo>
                        <a:pt x="12" y="58"/>
                      </a:lnTo>
                      <a:lnTo>
                        <a:pt x="10" y="58"/>
                      </a:lnTo>
                      <a:lnTo>
                        <a:pt x="7" y="59"/>
                      </a:lnTo>
                      <a:lnTo>
                        <a:pt x="5" y="58"/>
                      </a:lnTo>
                      <a:lnTo>
                        <a:pt x="3" y="58"/>
                      </a:lnTo>
                      <a:lnTo>
                        <a:pt x="1" y="56"/>
                      </a:lnTo>
                      <a:lnTo>
                        <a:pt x="0" y="55"/>
                      </a:lnTo>
                      <a:lnTo>
                        <a:pt x="1" y="58"/>
                      </a:lnTo>
                      <a:lnTo>
                        <a:pt x="2" y="61"/>
                      </a:lnTo>
                      <a:lnTo>
                        <a:pt x="4" y="63"/>
                      </a:lnTo>
                      <a:lnTo>
                        <a:pt x="6" y="65"/>
                      </a:lnTo>
                      <a:lnTo>
                        <a:pt x="8" y="67"/>
                      </a:lnTo>
                      <a:lnTo>
                        <a:pt x="11" y="67"/>
                      </a:lnTo>
                      <a:lnTo>
                        <a:pt x="13" y="67"/>
                      </a:lnTo>
                      <a:lnTo>
                        <a:pt x="16" y="67"/>
                      </a:lnTo>
                      <a:lnTo>
                        <a:pt x="19" y="66"/>
                      </a:lnTo>
                      <a:lnTo>
                        <a:pt x="21" y="64"/>
                      </a:lnTo>
                      <a:lnTo>
                        <a:pt x="22" y="62"/>
                      </a:lnTo>
                      <a:lnTo>
                        <a:pt x="24" y="59"/>
                      </a:lnTo>
                      <a:lnTo>
                        <a:pt x="24" y="56"/>
                      </a:lnTo>
                      <a:lnTo>
                        <a:pt x="24" y="56"/>
                      </a:lnTo>
                      <a:lnTo>
                        <a:pt x="24" y="13"/>
                      </a:lnTo>
                      <a:close/>
                    </a:path>
                  </a:pathLst>
                </a:custGeom>
                <a:solidFill>
                  <a:srgbClr val="000000"/>
                </a:solidFill>
                <a:ln w="0">
                  <a:solidFill>
                    <a:srgbClr val="000000"/>
                  </a:solidFill>
                  <a:prstDash val="solid"/>
                  <a:round/>
                  <a:headEnd/>
                  <a:tailEnd/>
                </a:ln>
              </p:spPr>
              <p:txBody>
                <a:bodyPr/>
                <a:lstStyle/>
                <a:p>
                  <a:endParaRPr lang="en-US"/>
                </a:p>
              </p:txBody>
            </p:sp>
            <p:sp>
              <p:nvSpPr>
                <p:cNvPr id="1551574" name="Freeform 214"/>
                <p:cNvSpPr>
                  <a:spLocks/>
                </p:cNvSpPr>
                <p:nvPr/>
              </p:nvSpPr>
              <p:spPr bwMode="auto">
                <a:xfrm>
                  <a:off x="3274" y="2990"/>
                  <a:ext cx="15" cy="16"/>
                </a:xfrm>
                <a:custGeom>
                  <a:avLst/>
                  <a:gdLst/>
                  <a:ahLst/>
                  <a:cxnLst>
                    <a:cxn ang="0">
                      <a:pos x="0" y="16"/>
                    </a:cxn>
                    <a:cxn ang="0">
                      <a:pos x="14" y="0"/>
                    </a:cxn>
                    <a:cxn ang="0">
                      <a:pos x="15" y="1"/>
                    </a:cxn>
                    <a:cxn ang="0">
                      <a:pos x="0" y="16"/>
                    </a:cxn>
                  </a:cxnLst>
                  <a:rect l="0" t="0" r="r" b="b"/>
                  <a:pathLst>
                    <a:path w="15" h="16">
                      <a:moveTo>
                        <a:pt x="0" y="16"/>
                      </a:moveTo>
                      <a:lnTo>
                        <a:pt x="14" y="0"/>
                      </a:lnTo>
                      <a:lnTo>
                        <a:pt x="15" y="1"/>
                      </a:lnTo>
                      <a:lnTo>
                        <a:pt x="0" y="16"/>
                      </a:lnTo>
                      <a:close/>
                    </a:path>
                  </a:pathLst>
                </a:custGeom>
                <a:solidFill>
                  <a:srgbClr val="FFFF80"/>
                </a:solidFill>
                <a:ln w="9525">
                  <a:noFill/>
                  <a:round/>
                  <a:headEnd/>
                  <a:tailEnd/>
                </a:ln>
              </p:spPr>
              <p:txBody>
                <a:bodyPr/>
                <a:lstStyle/>
                <a:p>
                  <a:endParaRPr lang="en-US"/>
                </a:p>
              </p:txBody>
            </p:sp>
            <p:sp>
              <p:nvSpPr>
                <p:cNvPr id="1551575" name="Freeform 215"/>
                <p:cNvSpPr>
                  <a:spLocks/>
                </p:cNvSpPr>
                <p:nvPr/>
              </p:nvSpPr>
              <p:spPr bwMode="auto">
                <a:xfrm>
                  <a:off x="3273" y="2990"/>
                  <a:ext cx="15" cy="16"/>
                </a:xfrm>
                <a:custGeom>
                  <a:avLst/>
                  <a:gdLst/>
                  <a:ahLst/>
                  <a:cxnLst>
                    <a:cxn ang="0">
                      <a:pos x="0" y="15"/>
                    </a:cxn>
                    <a:cxn ang="0">
                      <a:pos x="15" y="0"/>
                    </a:cxn>
                    <a:cxn ang="0">
                      <a:pos x="15" y="0"/>
                    </a:cxn>
                    <a:cxn ang="0">
                      <a:pos x="1" y="16"/>
                    </a:cxn>
                    <a:cxn ang="0">
                      <a:pos x="0" y="15"/>
                    </a:cxn>
                  </a:cxnLst>
                  <a:rect l="0" t="0" r="r" b="b"/>
                  <a:pathLst>
                    <a:path w="15" h="16">
                      <a:moveTo>
                        <a:pt x="0" y="15"/>
                      </a:moveTo>
                      <a:lnTo>
                        <a:pt x="15" y="0"/>
                      </a:lnTo>
                      <a:lnTo>
                        <a:pt x="15" y="0"/>
                      </a:lnTo>
                      <a:lnTo>
                        <a:pt x="1" y="16"/>
                      </a:lnTo>
                      <a:lnTo>
                        <a:pt x="0" y="15"/>
                      </a:lnTo>
                      <a:close/>
                    </a:path>
                  </a:pathLst>
                </a:custGeom>
                <a:solidFill>
                  <a:srgbClr val="FFFF84"/>
                </a:solidFill>
                <a:ln w="9525">
                  <a:noFill/>
                  <a:round/>
                  <a:headEnd/>
                  <a:tailEnd/>
                </a:ln>
              </p:spPr>
              <p:txBody>
                <a:bodyPr/>
                <a:lstStyle/>
                <a:p>
                  <a:endParaRPr lang="en-US"/>
                </a:p>
              </p:txBody>
            </p:sp>
            <p:sp>
              <p:nvSpPr>
                <p:cNvPr id="1551576" name="Freeform 216"/>
                <p:cNvSpPr>
                  <a:spLocks/>
                </p:cNvSpPr>
                <p:nvPr/>
              </p:nvSpPr>
              <p:spPr bwMode="auto">
                <a:xfrm>
                  <a:off x="3273" y="2990"/>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88"/>
                </a:solidFill>
                <a:ln w="9525">
                  <a:noFill/>
                  <a:round/>
                  <a:headEnd/>
                  <a:tailEnd/>
                </a:ln>
              </p:spPr>
              <p:txBody>
                <a:bodyPr/>
                <a:lstStyle/>
                <a:p>
                  <a:endParaRPr lang="en-US"/>
                </a:p>
              </p:txBody>
            </p:sp>
            <p:sp>
              <p:nvSpPr>
                <p:cNvPr id="1551577" name="Freeform 217"/>
                <p:cNvSpPr>
                  <a:spLocks/>
                </p:cNvSpPr>
                <p:nvPr/>
              </p:nvSpPr>
              <p:spPr bwMode="auto">
                <a:xfrm>
                  <a:off x="3272" y="2989"/>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8D"/>
                </a:solidFill>
                <a:ln w="9525">
                  <a:noFill/>
                  <a:round/>
                  <a:headEnd/>
                  <a:tailEnd/>
                </a:ln>
              </p:spPr>
              <p:txBody>
                <a:bodyPr/>
                <a:lstStyle/>
                <a:p>
                  <a:endParaRPr lang="en-US"/>
                </a:p>
              </p:txBody>
            </p:sp>
            <p:sp>
              <p:nvSpPr>
                <p:cNvPr id="1551578" name="Freeform 218"/>
                <p:cNvSpPr>
                  <a:spLocks/>
                </p:cNvSpPr>
                <p:nvPr/>
              </p:nvSpPr>
              <p:spPr bwMode="auto">
                <a:xfrm>
                  <a:off x="3272" y="2988"/>
                  <a:ext cx="15" cy="16"/>
                </a:xfrm>
                <a:custGeom>
                  <a:avLst/>
                  <a:gdLst/>
                  <a:ahLst/>
                  <a:cxnLst>
                    <a:cxn ang="0">
                      <a:pos x="0" y="16"/>
                    </a:cxn>
                    <a:cxn ang="0">
                      <a:pos x="14" y="0"/>
                    </a:cxn>
                    <a:cxn ang="0">
                      <a:pos x="15" y="1"/>
                    </a:cxn>
                    <a:cxn ang="0">
                      <a:pos x="0" y="16"/>
                    </a:cxn>
                  </a:cxnLst>
                  <a:rect l="0" t="0" r="r" b="b"/>
                  <a:pathLst>
                    <a:path w="15" h="16">
                      <a:moveTo>
                        <a:pt x="0" y="16"/>
                      </a:moveTo>
                      <a:lnTo>
                        <a:pt x="14" y="0"/>
                      </a:lnTo>
                      <a:lnTo>
                        <a:pt x="15" y="1"/>
                      </a:lnTo>
                      <a:lnTo>
                        <a:pt x="0" y="16"/>
                      </a:lnTo>
                      <a:close/>
                    </a:path>
                  </a:pathLst>
                </a:custGeom>
                <a:solidFill>
                  <a:srgbClr val="FFFF91"/>
                </a:solidFill>
                <a:ln w="9525">
                  <a:noFill/>
                  <a:round/>
                  <a:headEnd/>
                  <a:tailEnd/>
                </a:ln>
              </p:spPr>
              <p:txBody>
                <a:bodyPr/>
                <a:lstStyle/>
                <a:p>
                  <a:endParaRPr lang="en-US"/>
                </a:p>
              </p:txBody>
            </p:sp>
            <p:sp>
              <p:nvSpPr>
                <p:cNvPr id="1551579" name="Freeform 219"/>
                <p:cNvSpPr>
                  <a:spLocks/>
                </p:cNvSpPr>
                <p:nvPr/>
              </p:nvSpPr>
              <p:spPr bwMode="auto">
                <a:xfrm>
                  <a:off x="3271" y="2988"/>
                  <a:ext cx="15" cy="16"/>
                </a:xfrm>
                <a:custGeom>
                  <a:avLst/>
                  <a:gdLst/>
                  <a:ahLst/>
                  <a:cxnLst>
                    <a:cxn ang="0">
                      <a:pos x="0" y="15"/>
                    </a:cxn>
                    <a:cxn ang="0">
                      <a:pos x="15" y="0"/>
                    </a:cxn>
                    <a:cxn ang="0">
                      <a:pos x="15" y="0"/>
                    </a:cxn>
                    <a:cxn ang="0">
                      <a:pos x="1" y="16"/>
                    </a:cxn>
                    <a:cxn ang="0">
                      <a:pos x="0" y="15"/>
                    </a:cxn>
                  </a:cxnLst>
                  <a:rect l="0" t="0" r="r" b="b"/>
                  <a:pathLst>
                    <a:path w="15" h="16">
                      <a:moveTo>
                        <a:pt x="0" y="15"/>
                      </a:moveTo>
                      <a:lnTo>
                        <a:pt x="15" y="0"/>
                      </a:lnTo>
                      <a:lnTo>
                        <a:pt x="15" y="0"/>
                      </a:lnTo>
                      <a:lnTo>
                        <a:pt x="1" y="16"/>
                      </a:lnTo>
                      <a:lnTo>
                        <a:pt x="0" y="15"/>
                      </a:lnTo>
                      <a:close/>
                    </a:path>
                  </a:pathLst>
                </a:custGeom>
                <a:solidFill>
                  <a:srgbClr val="FFFF95"/>
                </a:solidFill>
                <a:ln w="9525">
                  <a:noFill/>
                  <a:round/>
                  <a:headEnd/>
                  <a:tailEnd/>
                </a:ln>
              </p:spPr>
              <p:txBody>
                <a:bodyPr/>
                <a:lstStyle/>
                <a:p>
                  <a:endParaRPr lang="en-US"/>
                </a:p>
              </p:txBody>
            </p:sp>
            <p:sp>
              <p:nvSpPr>
                <p:cNvPr id="1551580" name="Freeform 220"/>
                <p:cNvSpPr>
                  <a:spLocks/>
                </p:cNvSpPr>
                <p:nvPr/>
              </p:nvSpPr>
              <p:spPr bwMode="auto">
                <a:xfrm>
                  <a:off x="3271" y="2988"/>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99"/>
                </a:solidFill>
                <a:ln w="9525">
                  <a:noFill/>
                  <a:round/>
                  <a:headEnd/>
                  <a:tailEnd/>
                </a:ln>
              </p:spPr>
              <p:txBody>
                <a:bodyPr/>
                <a:lstStyle/>
                <a:p>
                  <a:endParaRPr lang="en-US"/>
                </a:p>
              </p:txBody>
            </p:sp>
            <p:sp>
              <p:nvSpPr>
                <p:cNvPr id="1551581" name="Freeform 221"/>
                <p:cNvSpPr>
                  <a:spLocks/>
                </p:cNvSpPr>
                <p:nvPr/>
              </p:nvSpPr>
              <p:spPr bwMode="auto">
                <a:xfrm>
                  <a:off x="3270" y="2987"/>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9E"/>
                </a:solidFill>
                <a:ln w="9525">
                  <a:noFill/>
                  <a:round/>
                  <a:headEnd/>
                  <a:tailEnd/>
                </a:ln>
              </p:spPr>
              <p:txBody>
                <a:bodyPr/>
                <a:lstStyle/>
                <a:p>
                  <a:endParaRPr lang="en-US"/>
                </a:p>
              </p:txBody>
            </p:sp>
            <p:sp>
              <p:nvSpPr>
                <p:cNvPr id="1551582" name="Freeform 222"/>
                <p:cNvSpPr>
                  <a:spLocks/>
                </p:cNvSpPr>
                <p:nvPr/>
              </p:nvSpPr>
              <p:spPr bwMode="auto">
                <a:xfrm>
                  <a:off x="3270" y="2986"/>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A2"/>
                </a:solidFill>
                <a:ln w="9525">
                  <a:noFill/>
                  <a:round/>
                  <a:headEnd/>
                  <a:tailEnd/>
                </a:ln>
              </p:spPr>
              <p:txBody>
                <a:bodyPr/>
                <a:lstStyle/>
                <a:p>
                  <a:endParaRPr lang="en-US"/>
                </a:p>
              </p:txBody>
            </p:sp>
            <p:sp>
              <p:nvSpPr>
                <p:cNvPr id="1551583" name="Freeform 223"/>
                <p:cNvSpPr>
                  <a:spLocks/>
                </p:cNvSpPr>
                <p:nvPr/>
              </p:nvSpPr>
              <p:spPr bwMode="auto">
                <a:xfrm>
                  <a:off x="3269" y="2986"/>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A6"/>
                </a:solidFill>
                <a:ln w="9525">
                  <a:noFill/>
                  <a:round/>
                  <a:headEnd/>
                  <a:tailEnd/>
                </a:ln>
              </p:spPr>
              <p:txBody>
                <a:bodyPr/>
                <a:lstStyle/>
                <a:p>
                  <a:endParaRPr lang="en-US"/>
                </a:p>
              </p:txBody>
            </p:sp>
            <p:sp>
              <p:nvSpPr>
                <p:cNvPr id="1551584" name="Freeform 224"/>
                <p:cNvSpPr>
                  <a:spLocks/>
                </p:cNvSpPr>
                <p:nvPr/>
              </p:nvSpPr>
              <p:spPr bwMode="auto">
                <a:xfrm>
                  <a:off x="3269" y="2986"/>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AA"/>
                </a:solidFill>
                <a:ln w="9525">
                  <a:noFill/>
                  <a:round/>
                  <a:headEnd/>
                  <a:tailEnd/>
                </a:ln>
              </p:spPr>
              <p:txBody>
                <a:bodyPr/>
                <a:lstStyle/>
                <a:p>
                  <a:endParaRPr lang="en-US"/>
                </a:p>
              </p:txBody>
            </p:sp>
            <p:sp>
              <p:nvSpPr>
                <p:cNvPr id="1551585" name="Freeform 225"/>
                <p:cNvSpPr>
                  <a:spLocks/>
                </p:cNvSpPr>
                <p:nvPr/>
              </p:nvSpPr>
              <p:spPr bwMode="auto">
                <a:xfrm>
                  <a:off x="3268" y="2985"/>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AF"/>
                </a:solidFill>
                <a:ln w="9525">
                  <a:noFill/>
                  <a:round/>
                  <a:headEnd/>
                  <a:tailEnd/>
                </a:ln>
              </p:spPr>
              <p:txBody>
                <a:bodyPr/>
                <a:lstStyle/>
                <a:p>
                  <a:endParaRPr lang="en-US"/>
                </a:p>
              </p:txBody>
            </p:sp>
            <p:sp>
              <p:nvSpPr>
                <p:cNvPr id="1551586" name="Freeform 226"/>
                <p:cNvSpPr>
                  <a:spLocks/>
                </p:cNvSpPr>
                <p:nvPr/>
              </p:nvSpPr>
              <p:spPr bwMode="auto">
                <a:xfrm>
                  <a:off x="3268" y="2984"/>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B3"/>
                </a:solidFill>
                <a:ln w="9525">
                  <a:noFill/>
                  <a:round/>
                  <a:headEnd/>
                  <a:tailEnd/>
                </a:ln>
              </p:spPr>
              <p:txBody>
                <a:bodyPr/>
                <a:lstStyle/>
                <a:p>
                  <a:endParaRPr lang="en-US"/>
                </a:p>
              </p:txBody>
            </p:sp>
            <p:sp>
              <p:nvSpPr>
                <p:cNvPr id="1551587" name="Freeform 227"/>
                <p:cNvSpPr>
                  <a:spLocks/>
                </p:cNvSpPr>
                <p:nvPr/>
              </p:nvSpPr>
              <p:spPr bwMode="auto">
                <a:xfrm>
                  <a:off x="3267" y="2984"/>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B7"/>
                </a:solidFill>
                <a:ln w="9525">
                  <a:noFill/>
                  <a:round/>
                  <a:headEnd/>
                  <a:tailEnd/>
                </a:ln>
              </p:spPr>
              <p:txBody>
                <a:bodyPr/>
                <a:lstStyle/>
                <a:p>
                  <a:endParaRPr lang="en-US"/>
                </a:p>
              </p:txBody>
            </p:sp>
            <p:sp>
              <p:nvSpPr>
                <p:cNvPr id="1551588" name="Freeform 228"/>
                <p:cNvSpPr>
                  <a:spLocks/>
                </p:cNvSpPr>
                <p:nvPr/>
              </p:nvSpPr>
              <p:spPr bwMode="auto">
                <a:xfrm>
                  <a:off x="3267" y="2983"/>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BB"/>
                </a:solidFill>
                <a:ln w="9525">
                  <a:noFill/>
                  <a:round/>
                  <a:headEnd/>
                  <a:tailEnd/>
                </a:ln>
              </p:spPr>
              <p:txBody>
                <a:bodyPr/>
                <a:lstStyle/>
                <a:p>
                  <a:endParaRPr lang="en-US"/>
                </a:p>
              </p:txBody>
            </p:sp>
            <p:sp>
              <p:nvSpPr>
                <p:cNvPr id="1551589" name="Freeform 229"/>
                <p:cNvSpPr>
                  <a:spLocks/>
                </p:cNvSpPr>
                <p:nvPr/>
              </p:nvSpPr>
              <p:spPr bwMode="auto">
                <a:xfrm>
                  <a:off x="3266" y="2983"/>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C0"/>
                </a:solidFill>
                <a:ln w="9525">
                  <a:noFill/>
                  <a:round/>
                  <a:headEnd/>
                  <a:tailEnd/>
                </a:ln>
              </p:spPr>
              <p:txBody>
                <a:bodyPr/>
                <a:lstStyle/>
                <a:p>
                  <a:endParaRPr lang="en-US"/>
                </a:p>
              </p:txBody>
            </p:sp>
            <p:sp>
              <p:nvSpPr>
                <p:cNvPr id="1551590" name="Freeform 230"/>
                <p:cNvSpPr>
                  <a:spLocks/>
                </p:cNvSpPr>
                <p:nvPr/>
              </p:nvSpPr>
              <p:spPr bwMode="auto">
                <a:xfrm>
                  <a:off x="3266" y="2982"/>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C4"/>
                </a:solidFill>
                <a:ln w="9525">
                  <a:noFill/>
                  <a:round/>
                  <a:headEnd/>
                  <a:tailEnd/>
                </a:ln>
              </p:spPr>
              <p:txBody>
                <a:bodyPr/>
                <a:lstStyle/>
                <a:p>
                  <a:endParaRPr lang="en-US"/>
                </a:p>
              </p:txBody>
            </p:sp>
            <p:sp>
              <p:nvSpPr>
                <p:cNvPr id="1551591" name="Freeform 231"/>
                <p:cNvSpPr>
                  <a:spLocks/>
                </p:cNvSpPr>
                <p:nvPr/>
              </p:nvSpPr>
              <p:spPr bwMode="auto">
                <a:xfrm>
                  <a:off x="3265" y="2982"/>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C8"/>
                </a:solidFill>
                <a:ln w="9525">
                  <a:noFill/>
                  <a:round/>
                  <a:headEnd/>
                  <a:tailEnd/>
                </a:ln>
              </p:spPr>
              <p:txBody>
                <a:bodyPr/>
                <a:lstStyle/>
                <a:p>
                  <a:endParaRPr lang="en-US"/>
                </a:p>
              </p:txBody>
            </p:sp>
            <p:sp>
              <p:nvSpPr>
                <p:cNvPr id="1551592" name="Freeform 232"/>
                <p:cNvSpPr>
                  <a:spLocks/>
                </p:cNvSpPr>
                <p:nvPr/>
              </p:nvSpPr>
              <p:spPr bwMode="auto">
                <a:xfrm>
                  <a:off x="3265" y="2981"/>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CC"/>
                </a:solidFill>
                <a:ln w="9525">
                  <a:noFill/>
                  <a:round/>
                  <a:headEnd/>
                  <a:tailEnd/>
                </a:ln>
              </p:spPr>
              <p:txBody>
                <a:bodyPr/>
                <a:lstStyle/>
                <a:p>
                  <a:endParaRPr lang="en-US"/>
                </a:p>
              </p:txBody>
            </p:sp>
            <p:sp>
              <p:nvSpPr>
                <p:cNvPr id="1551593" name="Freeform 233"/>
                <p:cNvSpPr>
                  <a:spLocks/>
                </p:cNvSpPr>
                <p:nvPr/>
              </p:nvSpPr>
              <p:spPr bwMode="auto">
                <a:xfrm>
                  <a:off x="3264" y="2981"/>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D0"/>
                </a:solidFill>
                <a:ln w="9525">
                  <a:noFill/>
                  <a:round/>
                  <a:headEnd/>
                  <a:tailEnd/>
                </a:ln>
              </p:spPr>
              <p:txBody>
                <a:bodyPr/>
                <a:lstStyle/>
                <a:p>
                  <a:endParaRPr lang="en-US"/>
                </a:p>
              </p:txBody>
            </p:sp>
            <p:sp>
              <p:nvSpPr>
                <p:cNvPr id="1551594" name="Freeform 234"/>
                <p:cNvSpPr>
                  <a:spLocks/>
                </p:cNvSpPr>
                <p:nvPr/>
              </p:nvSpPr>
              <p:spPr bwMode="auto">
                <a:xfrm>
                  <a:off x="3264" y="2980"/>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D5"/>
                </a:solidFill>
                <a:ln w="9525">
                  <a:noFill/>
                  <a:round/>
                  <a:headEnd/>
                  <a:tailEnd/>
                </a:ln>
              </p:spPr>
              <p:txBody>
                <a:bodyPr/>
                <a:lstStyle/>
                <a:p>
                  <a:endParaRPr lang="en-US"/>
                </a:p>
              </p:txBody>
            </p:sp>
            <p:sp>
              <p:nvSpPr>
                <p:cNvPr id="1551595" name="Freeform 235"/>
                <p:cNvSpPr>
                  <a:spLocks/>
                </p:cNvSpPr>
                <p:nvPr/>
              </p:nvSpPr>
              <p:spPr bwMode="auto">
                <a:xfrm>
                  <a:off x="3263" y="2980"/>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D9"/>
                </a:solidFill>
                <a:ln w="9525">
                  <a:noFill/>
                  <a:round/>
                  <a:headEnd/>
                  <a:tailEnd/>
                </a:ln>
              </p:spPr>
              <p:txBody>
                <a:bodyPr/>
                <a:lstStyle/>
                <a:p>
                  <a:endParaRPr lang="en-US"/>
                </a:p>
              </p:txBody>
            </p:sp>
            <p:sp>
              <p:nvSpPr>
                <p:cNvPr id="1551596" name="Freeform 236"/>
                <p:cNvSpPr>
                  <a:spLocks/>
                </p:cNvSpPr>
                <p:nvPr/>
              </p:nvSpPr>
              <p:spPr bwMode="auto">
                <a:xfrm>
                  <a:off x="3263" y="2979"/>
                  <a:ext cx="15" cy="16"/>
                </a:xfrm>
                <a:custGeom>
                  <a:avLst/>
                  <a:gdLst/>
                  <a:ahLst/>
                  <a:cxnLst>
                    <a:cxn ang="0">
                      <a:pos x="0" y="15"/>
                    </a:cxn>
                    <a:cxn ang="0">
                      <a:pos x="15" y="0"/>
                    </a:cxn>
                    <a:cxn ang="0">
                      <a:pos x="15" y="1"/>
                    </a:cxn>
                    <a:cxn ang="0">
                      <a:pos x="0" y="16"/>
                    </a:cxn>
                    <a:cxn ang="0">
                      <a:pos x="0" y="15"/>
                    </a:cxn>
                  </a:cxnLst>
                  <a:rect l="0" t="0" r="r" b="b"/>
                  <a:pathLst>
                    <a:path w="15" h="16">
                      <a:moveTo>
                        <a:pt x="0" y="15"/>
                      </a:moveTo>
                      <a:lnTo>
                        <a:pt x="15" y="0"/>
                      </a:lnTo>
                      <a:lnTo>
                        <a:pt x="15" y="1"/>
                      </a:lnTo>
                      <a:lnTo>
                        <a:pt x="0" y="16"/>
                      </a:lnTo>
                      <a:lnTo>
                        <a:pt x="0" y="15"/>
                      </a:lnTo>
                      <a:close/>
                    </a:path>
                  </a:pathLst>
                </a:custGeom>
                <a:solidFill>
                  <a:srgbClr val="FFFFDD"/>
                </a:solidFill>
                <a:ln w="9525">
                  <a:noFill/>
                  <a:round/>
                  <a:headEnd/>
                  <a:tailEnd/>
                </a:ln>
              </p:spPr>
              <p:txBody>
                <a:bodyPr/>
                <a:lstStyle/>
                <a:p>
                  <a:endParaRPr lang="en-US"/>
                </a:p>
              </p:txBody>
            </p:sp>
            <p:sp>
              <p:nvSpPr>
                <p:cNvPr id="1551597" name="Freeform 237"/>
                <p:cNvSpPr>
                  <a:spLocks/>
                </p:cNvSpPr>
                <p:nvPr/>
              </p:nvSpPr>
              <p:spPr bwMode="auto">
                <a:xfrm>
                  <a:off x="3263" y="2979"/>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E1"/>
                </a:solidFill>
                <a:ln w="9525">
                  <a:noFill/>
                  <a:round/>
                  <a:headEnd/>
                  <a:tailEnd/>
                </a:ln>
              </p:spPr>
              <p:txBody>
                <a:bodyPr/>
                <a:lstStyle/>
                <a:p>
                  <a:endParaRPr lang="en-US"/>
                </a:p>
              </p:txBody>
            </p:sp>
            <p:sp>
              <p:nvSpPr>
                <p:cNvPr id="1551598" name="Freeform 238"/>
                <p:cNvSpPr>
                  <a:spLocks/>
                </p:cNvSpPr>
                <p:nvPr/>
              </p:nvSpPr>
              <p:spPr bwMode="auto">
                <a:xfrm>
                  <a:off x="3262" y="2978"/>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E6"/>
                </a:solidFill>
                <a:ln w="9525">
                  <a:noFill/>
                  <a:round/>
                  <a:headEnd/>
                  <a:tailEnd/>
                </a:ln>
              </p:spPr>
              <p:txBody>
                <a:bodyPr/>
                <a:lstStyle/>
                <a:p>
                  <a:endParaRPr lang="en-US"/>
                </a:p>
              </p:txBody>
            </p:sp>
            <p:sp>
              <p:nvSpPr>
                <p:cNvPr id="1551599" name="Freeform 239"/>
                <p:cNvSpPr>
                  <a:spLocks/>
                </p:cNvSpPr>
                <p:nvPr/>
              </p:nvSpPr>
              <p:spPr bwMode="auto">
                <a:xfrm>
                  <a:off x="3262" y="2978"/>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EA"/>
                </a:solidFill>
                <a:ln w="9525">
                  <a:noFill/>
                  <a:round/>
                  <a:headEnd/>
                  <a:tailEnd/>
                </a:ln>
              </p:spPr>
              <p:txBody>
                <a:bodyPr/>
                <a:lstStyle/>
                <a:p>
                  <a:endParaRPr lang="en-US"/>
                </a:p>
              </p:txBody>
            </p:sp>
            <p:sp>
              <p:nvSpPr>
                <p:cNvPr id="1551600" name="Freeform 240"/>
                <p:cNvSpPr>
                  <a:spLocks/>
                </p:cNvSpPr>
                <p:nvPr/>
              </p:nvSpPr>
              <p:spPr bwMode="auto">
                <a:xfrm>
                  <a:off x="3261" y="2977"/>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EE"/>
                </a:solidFill>
                <a:ln w="9525">
                  <a:noFill/>
                  <a:round/>
                  <a:headEnd/>
                  <a:tailEnd/>
                </a:ln>
              </p:spPr>
              <p:txBody>
                <a:bodyPr/>
                <a:lstStyle/>
                <a:p>
                  <a:endParaRPr lang="en-US"/>
                </a:p>
              </p:txBody>
            </p:sp>
            <p:sp>
              <p:nvSpPr>
                <p:cNvPr id="1551601" name="Freeform 241"/>
                <p:cNvSpPr>
                  <a:spLocks/>
                </p:cNvSpPr>
                <p:nvPr/>
              </p:nvSpPr>
              <p:spPr bwMode="auto">
                <a:xfrm>
                  <a:off x="3261" y="2977"/>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F2"/>
                </a:solidFill>
                <a:ln w="9525">
                  <a:noFill/>
                  <a:round/>
                  <a:headEnd/>
                  <a:tailEnd/>
                </a:ln>
              </p:spPr>
              <p:txBody>
                <a:bodyPr/>
                <a:lstStyle/>
                <a:p>
                  <a:endParaRPr lang="en-US"/>
                </a:p>
              </p:txBody>
            </p:sp>
            <p:sp>
              <p:nvSpPr>
                <p:cNvPr id="1551602" name="Freeform 242"/>
                <p:cNvSpPr>
                  <a:spLocks/>
                </p:cNvSpPr>
                <p:nvPr/>
              </p:nvSpPr>
              <p:spPr bwMode="auto">
                <a:xfrm>
                  <a:off x="3260" y="2976"/>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F7"/>
                </a:solidFill>
                <a:ln w="9525">
                  <a:noFill/>
                  <a:round/>
                  <a:headEnd/>
                  <a:tailEnd/>
                </a:ln>
              </p:spPr>
              <p:txBody>
                <a:bodyPr/>
                <a:lstStyle/>
                <a:p>
                  <a:endParaRPr lang="en-US"/>
                </a:p>
              </p:txBody>
            </p:sp>
            <p:sp>
              <p:nvSpPr>
                <p:cNvPr id="1551603" name="Freeform 243"/>
                <p:cNvSpPr>
                  <a:spLocks/>
                </p:cNvSpPr>
                <p:nvPr/>
              </p:nvSpPr>
              <p:spPr bwMode="auto">
                <a:xfrm>
                  <a:off x="3260" y="2976"/>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FB"/>
                </a:solidFill>
                <a:ln w="9525">
                  <a:noFill/>
                  <a:round/>
                  <a:headEnd/>
                  <a:tailEnd/>
                </a:ln>
              </p:spPr>
              <p:txBody>
                <a:bodyPr/>
                <a:lstStyle/>
                <a:p>
                  <a:endParaRPr lang="en-US"/>
                </a:p>
              </p:txBody>
            </p:sp>
            <p:sp>
              <p:nvSpPr>
                <p:cNvPr id="1551604" name="Freeform 244"/>
                <p:cNvSpPr>
                  <a:spLocks/>
                </p:cNvSpPr>
                <p:nvPr/>
              </p:nvSpPr>
              <p:spPr bwMode="auto">
                <a:xfrm>
                  <a:off x="3259" y="2975"/>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FF"/>
                </a:solidFill>
                <a:ln w="9525">
                  <a:noFill/>
                  <a:round/>
                  <a:headEnd/>
                  <a:tailEnd/>
                </a:ln>
              </p:spPr>
              <p:txBody>
                <a:bodyPr/>
                <a:lstStyle/>
                <a:p>
                  <a:endParaRPr lang="en-US"/>
                </a:p>
              </p:txBody>
            </p:sp>
            <p:sp>
              <p:nvSpPr>
                <p:cNvPr id="1551605" name="Freeform 245"/>
                <p:cNvSpPr>
                  <a:spLocks/>
                </p:cNvSpPr>
                <p:nvPr/>
              </p:nvSpPr>
              <p:spPr bwMode="auto">
                <a:xfrm>
                  <a:off x="3264" y="2979"/>
                  <a:ext cx="20" cy="23"/>
                </a:xfrm>
                <a:custGeom>
                  <a:avLst/>
                  <a:gdLst/>
                  <a:ahLst/>
                  <a:cxnLst>
                    <a:cxn ang="0">
                      <a:pos x="20" y="12"/>
                    </a:cxn>
                    <a:cxn ang="0">
                      <a:pos x="19" y="9"/>
                    </a:cxn>
                    <a:cxn ang="0">
                      <a:pos x="18" y="7"/>
                    </a:cxn>
                    <a:cxn ang="0">
                      <a:pos x="17" y="4"/>
                    </a:cxn>
                    <a:cxn ang="0">
                      <a:pos x="16" y="2"/>
                    </a:cxn>
                    <a:cxn ang="0">
                      <a:pos x="14" y="1"/>
                    </a:cxn>
                    <a:cxn ang="0">
                      <a:pos x="11" y="0"/>
                    </a:cxn>
                    <a:cxn ang="0">
                      <a:pos x="9" y="0"/>
                    </a:cxn>
                    <a:cxn ang="0">
                      <a:pos x="7" y="1"/>
                    </a:cxn>
                    <a:cxn ang="0">
                      <a:pos x="5" y="2"/>
                    </a:cxn>
                    <a:cxn ang="0">
                      <a:pos x="3" y="4"/>
                    </a:cxn>
                    <a:cxn ang="0">
                      <a:pos x="2" y="6"/>
                    </a:cxn>
                    <a:cxn ang="0">
                      <a:pos x="1" y="8"/>
                    </a:cxn>
                    <a:cxn ang="0">
                      <a:pos x="0" y="11"/>
                    </a:cxn>
                    <a:cxn ang="0">
                      <a:pos x="1" y="13"/>
                    </a:cxn>
                    <a:cxn ang="0">
                      <a:pos x="1" y="16"/>
                    </a:cxn>
                    <a:cxn ang="0">
                      <a:pos x="2" y="18"/>
                    </a:cxn>
                    <a:cxn ang="0">
                      <a:pos x="3" y="20"/>
                    </a:cxn>
                    <a:cxn ang="0">
                      <a:pos x="4" y="20"/>
                    </a:cxn>
                    <a:cxn ang="0">
                      <a:pos x="6" y="22"/>
                    </a:cxn>
                    <a:cxn ang="0">
                      <a:pos x="8" y="23"/>
                    </a:cxn>
                    <a:cxn ang="0">
                      <a:pos x="10" y="23"/>
                    </a:cxn>
                    <a:cxn ang="0">
                      <a:pos x="12" y="23"/>
                    </a:cxn>
                    <a:cxn ang="0">
                      <a:pos x="15" y="22"/>
                    </a:cxn>
                    <a:cxn ang="0">
                      <a:pos x="16" y="20"/>
                    </a:cxn>
                    <a:cxn ang="0">
                      <a:pos x="18" y="18"/>
                    </a:cxn>
                    <a:cxn ang="0">
                      <a:pos x="19" y="16"/>
                    </a:cxn>
                    <a:cxn ang="0">
                      <a:pos x="20" y="13"/>
                    </a:cxn>
                    <a:cxn ang="0">
                      <a:pos x="20" y="12"/>
                    </a:cxn>
                  </a:cxnLst>
                  <a:rect l="0" t="0" r="r" b="b"/>
                  <a:pathLst>
                    <a:path w="20" h="23">
                      <a:moveTo>
                        <a:pt x="20" y="12"/>
                      </a:moveTo>
                      <a:lnTo>
                        <a:pt x="19" y="9"/>
                      </a:lnTo>
                      <a:lnTo>
                        <a:pt x="18" y="7"/>
                      </a:lnTo>
                      <a:lnTo>
                        <a:pt x="17" y="4"/>
                      </a:lnTo>
                      <a:lnTo>
                        <a:pt x="16" y="2"/>
                      </a:lnTo>
                      <a:lnTo>
                        <a:pt x="14" y="1"/>
                      </a:lnTo>
                      <a:lnTo>
                        <a:pt x="11" y="0"/>
                      </a:lnTo>
                      <a:lnTo>
                        <a:pt x="9" y="0"/>
                      </a:lnTo>
                      <a:lnTo>
                        <a:pt x="7" y="1"/>
                      </a:lnTo>
                      <a:lnTo>
                        <a:pt x="5" y="2"/>
                      </a:lnTo>
                      <a:lnTo>
                        <a:pt x="3" y="4"/>
                      </a:lnTo>
                      <a:lnTo>
                        <a:pt x="2" y="6"/>
                      </a:lnTo>
                      <a:lnTo>
                        <a:pt x="1" y="8"/>
                      </a:lnTo>
                      <a:lnTo>
                        <a:pt x="0" y="11"/>
                      </a:lnTo>
                      <a:lnTo>
                        <a:pt x="1" y="13"/>
                      </a:lnTo>
                      <a:lnTo>
                        <a:pt x="1" y="16"/>
                      </a:lnTo>
                      <a:lnTo>
                        <a:pt x="2" y="18"/>
                      </a:lnTo>
                      <a:lnTo>
                        <a:pt x="3" y="20"/>
                      </a:lnTo>
                      <a:lnTo>
                        <a:pt x="4" y="20"/>
                      </a:lnTo>
                      <a:lnTo>
                        <a:pt x="6" y="22"/>
                      </a:lnTo>
                      <a:lnTo>
                        <a:pt x="8" y="23"/>
                      </a:lnTo>
                      <a:lnTo>
                        <a:pt x="10" y="23"/>
                      </a:lnTo>
                      <a:lnTo>
                        <a:pt x="12" y="23"/>
                      </a:lnTo>
                      <a:lnTo>
                        <a:pt x="15" y="22"/>
                      </a:lnTo>
                      <a:lnTo>
                        <a:pt x="16" y="20"/>
                      </a:lnTo>
                      <a:lnTo>
                        <a:pt x="18" y="18"/>
                      </a:lnTo>
                      <a:lnTo>
                        <a:pt x="19" y="16"/>
                      </a:lnTo>
                      <a:lnTo>
                        <a:pt x="20" y="13"/>
                      </a:lnTo>
                      <a:lnTo>
                        <a:pt x="20" y="12"/>
                      </a:lnTo>
                      <a:close/>
                    </a:path>
                  </a:pathLst>
                </a:custGeom>
                <a:solidFill>
                  <a:srgbClr val="000000"/>
                </a:solidFill>
                <a:ln w="9525">
                  <a:noFill/>
                  <a:round/>
                  <a:headEnd/>
                  <a:tailEnd/>
                </a:ln>
              </p:spPr>
              <p:txBody>
                <a:bodyPr/>
                <a:lstStyle/>
                <a:p>
                  <a:endParaRPr lang="en-US"/>
                </a:p>
              </p:txBody>
            </p:sp>
            <p:sp>
              <p:nvSpPr>
                <p:cNvPr id="1551606" name="Freeform 246"/>
                <p:cNvSpPr>
                  <a:spLocks/>
                </p:cNvSpPr>
                <p:nvPr/>
              </p:nvSpPr>
              <p:spPr bwMode="auto">
                <a:xfrm>
                  <a:off x="3274" y="2990"/>
                  <a:ext cx="15" cy="16"/>
                </a:xfrm>
                <a:custGeom>
                  <a:avLst/>
                  <a:gdLst/>
                  <a:ahLst/>
                  <a:cxnLst>
                    <a:cxn ang="0">
                      <a:pos x="0" y="16"/>
                    </a:cxn>
                    <a:cxn ang="0">
                      <a:pos x="14" y="0"/>
                    </a:cxn>
                    <a:cxn ang="0">
                      <a:pos x="15" y="1"/>
                    </a:cxn>
                    <a:cxn ang="0">
                      <a:pos x="0" y="16"/>
                    </a:cxn>
                  </a:cxnLst>
                  <a:rect l="0" t="0" r="r" b="b"/>
                  <a:pathLst>
                    <a:path w="15" h="16">
                      <a:moveTo>
                        <a:pt x="0" y="16"/>
                      </a:moveTo>
                      <a:lnTo>
                        <a:pt x="14" y="0"/>
                      </a:lnTo>
                      <a:lnTo>
                        <a:pt x="15" y="1"/>
                      </a:lnTo>
                      <a:lnTo>
                        <a:pt x="0" y="16"/>
                      </a:lnTo>
                      <a:close/>
                    </a:path>
                  </a:pathLst>
                </a:custGeom>
                <a:solidFill>
                  <a:srgbClr val="FFFF80"/>
                </a:solidFill>
                <a:ln w="9525">
                  <a:noFill/>
                  <a:round/>
                  <a:headEnd/>
                  <a:tailEnd/>
                </a:ln>
              </p:spPr>
              <p:txBody>
                <a:bodyPr/>
                <a:lstStyle/>
                <a:p>
                  <a:endParaRPr lang="en-US"/>
                </a:p>
              </p:txBody>
            </p:sp>
            <p:sp>
              <p:nvSpPr>
                <p:cNvPr id="1551607" name="Freeform 247"/>
                <p:cNvSpPr>
                  <a:spLocks/>
                </p:cNvSpPr>
                <p:nvPr/>
              </p:nvSpPr>
              <p:spPr bwMode="auto">
                <a:xfrm>
                  <a:off x="3273" y="2990"/>
                  <a:ext cx="15" cy="16"/>
                </a:xfrm>
                <a:custGeom>
                  <a:avLst/>
                  <a:gdLst/>
                  <a:ahLst/>
                  <a:cxnLst>
                    <a:cxn ang="0">
                      <a:pos x="0" y="15"/>
                    </a:cxn>
                    <a:cxn ang="0">
                      <a:pos x="15" y="0"/>
                    </a:cxn>
                    <a:cxn ang="0">
                      <a:pos x="15" y="0"/>
                    </a:cxn>
                    <a:cxn ang="0">
                      <a:pos x="1" y="16"/>
                    </a:cxn>
                    <a:cxn ang="0">
                      <a:pos x="0" y="15"/>
                    </a:cxn>
                  </a:cxnLst>
                  <a:rect l="0" t="0" r="r" b="b"/>
                  <a:pathLst>
                    <a:path w="15" h="16">
                      <a:moveTo>
                        <a:pt x="0" y="15"/>
                      </a:moveTo>
                      <a:lnTo>
                        <a:pt x="15" y="0"/>
                      </a:lnTo>
                      <a:lnTo>
                        <a:pt x="15" y="0"/>
                      </a:lnTo>
                      <a:lnTo>
                        <a:pt x="1" y="16"/>
                      </a:lnTo>
                      <a:lnTo>
                        <a:pt x="0" y="15"/>
                      </a:lnTo>
                      <a:close/>
                    </a:path>
                  </a:pathLst>
                </a:custGeom>
                <a:solidFill>
                  <a:srgbClr val="FFFF84"/>
                </a:solidFill>
                <a:ln w="9525">
                  <a:noFill/>
                  <a:round/>
                  <a:headEnd/>
                  <a:tailEnd/>
                </a:ln>
              </p:spPr>
              <p:txBody>
                <a:bodyPr/>
                <a:lstStyle/>
                <a:p>
                  <a:endParaRPr lang="en-US"/>
                </a:p>
              </p:txBody>
            </p:sp>
            <p:sp>
              <p:nvSpPr>
                <p:cNvPr id="1551608" name="Freeform 248"/>
                <p:cNvSpPr>
                  <a:spLocks/>
                </p:cNvSpPr>
                <p:nvPr/>
              </p:nvSpPr>
              <p:spPr bwMode="auto">
                <a:xfrm>
                  <a:off x="3273" y="2990"/>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88"/>
                </a:solidFill>
                <a:ln w="9525">
                  <a:noFill/>
                  <a:round/>
                  <a:headEnd/>
                  <a:tailEnd/>
                </a:ln>
              </p:spPr>
              <p:txBody>
                <a:bodyPr/>
                <a:lstStyle/>
                <a:p>
                  <a:endParaRPr lang="en-US"/>
                </a:p>
              </p:txBody>
            </p:sp>
            <p:sp>
              <p:nvSpPr>
                <p:cNvPr id="1551609" name="Freeform 249"/>
                <p:cNvSpPr>
                  <a:spLocks/>
                </p:cNvSpPr>
                <p:nvPr/>
              </p:nvSpPr>
              <p:spPr bwMode="auto">
                <a:xfrm>
                  <a:off x="3272" y="2989"/>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8D"/>
                </a:solidFill>
                <a:ln w="9525">
                  <a:noFill/>
                  <a:round/>
                  <a:headEnd/>
                  <a:tailEnd/>
                </a:ln>
              </p:spPr>
              <p:txBody>
                <a:bodyPr/>
                <a:lstStyle/>
                <a:p>
                  <a:endParaRPr lang="en-US"/>
                </a:p>
              </p:txBody>
            </p:sp>
            <p:sp>
              <p:nvSpPr>
                <p:cNvPr id="1551610" name="Freeform 250"/>
                <p:cNvSpPr>
                  <a:spLocks/>
                </p:cNvSpPr>
                <p:nvPr/>
              </p:nvSpPr>
              <p:spPr bwMode="auto">
                <a:xfrm>
                  <a:off x="3272" y="2988"/>
                  <a:ext cx="15" cy="16"/>
                </a:xfrm>
                <a:custGeom>
                  <a:avLst/>
                  <a:gdLst/>
                  <a:ahLst/>
                  <a:cxnLst>
                    <a:cxn ang="0">
                      <a:pos x="0" y="16"/>
                    </a:cxn>
                    <a:cxn ang="0">
                      <a:pos x="14" y="0"/>
                    </a:cxn>
                    <a:cxn ang="0">
                      <a:pos x="15" y="1"/>
                    </a:cxn>
                    <a:cxn ang="0">
                      <a:pos x="0" y="16"/>
                    </a:cxn>
                  </a:cxnLst>
                  <a:rect l="0" t="0" r="r" b="b"/>
                  <a:pathLst>
                    <a:path w="15" h="16">
                      <a:moveTo>
                        <a:pt x="0" y="16"/>
                      </a:moveTo>
                      <a:lnTo>
                        <a:pt x="14" y="0"/>
                      </a:lnTo>
                      <a:lnTo>
                        <a:pt x="15" y="1"/>
                      </a:lnTo>
                      <a:lnTo>
                        <a:pt x="0" y="16"/>
                      </a:lnTo>
                      <a:close/>
                    </a:path>
                  </a:pathLst>
                </a:custGeom>
                <a:solidFill>
                  <a:srgbClr val="FFFF91"/>
                </a:solidFill>
                <a:ln w="9525">
                  <a:noFill/>
                  <a:round/>
                  <a:headEnd/>
                  <a:tailEnd/>
                </a:ln>
              </p:spPr>
              <p:txBody>
                <a:bodyPr/>
                <a:lstStyle/>
                <a:p>
                  <a:endParaRPr lang="en-US"/>
                </a:p>
              </p:txBody>
            </p:sp>
            <p:sp>
              <p:nvSpPr>
                <p:cNvPr id="1551611" name="Freeform 251"/>
                <p:cNvSpPr>
                  <a:spLocks/>
                </p:cNvSpPr>
                <p:nvPr/>
              </p:nvSpPr>
              <p:spPr bwMode="auto">
                <a:xfrm>
                  <a:off x="3271" y="2988"/>
                  <a:ext cx="15" cy="16"/>
                </a:xfrm>
                <a:custGeom>
                  <a:avLst/>
                  <a:gdLst/>
                  <a:ahLst/>
                  <a:cxnLst>
                    <a:cxn ang="0">
                      <a:pos x="0" y="15"/>
                    </a:cxn>
                    <a:cxn ang="0">
                      <a:pos x="15" y="0"/>
                    </a:cxn>
                    <a:cxn ang="0">
                      <a:pos x="15" y="0"/>
                    </a:cxn>
                    <a:cxn ang="0">
                      <a:pos x="1" y="16"/>
                    </a:cxn>
                    <a:cxn ang="0">
                      <a:pos x="0" y="15"/>
                    </a:cxn>
                  </a:cxnLst>
                  <a:rect l="0" t="0" r="r" b="b"/>
                  <a:pathLst>
                    <a:path w="15" h="16">
                      <a:moveTo>
                        <a:pt x="0" y="15"/>
                      </a:moveTo>
                      <a:lnTo>
                        <a:pt x="15" y="0"/>
                      </a:lnTo>
                      <a:lnTo>
                        <a:pt x="15" y="0"/>
                      </a:lnTo>
                      <a:lnTo>
                        <a:pt x="1" y="16"/>
                      </a:lnTo>
                      <a:lnTo>
                        <a:pt x="0" y="15"/>
                      </a:lnTo>
                      <a:close/>
                    </a:path>
                  </a:pathLst>
                </a:custGeom>
                <a:solidFill>
                  <a:srgbClr val="FFFF95"/>
                </a:solidFill>
                <a:ln w="9525">
                  <a:noFill/>
                  <a:round/>
                  <a:headEnd/>
                  <a:tailEnd/>
                </a:ln>
              </p:spPr>
              <p:txBody>
                <a:bodyPr/>
                <a:lstStyle/>
                <a:p>
                  <a:endParaRPr lang="en-US"/>
                </a:p>
              </p:txBody>
            </p:sp>
            <p:sp>
              <p:nvSpPr>
                <p:cNvPr id="1551612" name="Freeform 252"/>
                <p:cNvSpPr>
                  <a:spLocks/>
                </p:cNvSpPr>
                <p:nvPr/>
              </p:nvSpPr>
              <p:spPr bwMode="auto">
                <a:xfrm>
                  <a:off x="3271" y="2988"/>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99"/>
                </a:solidFill>
                <a:ln w="9525">
                  <a:noFill/>
                  <a:round/>
                  <a:headEnd/>
                  <a:tailEnd/>
                </a:ln>
              </p:spPr>
              <p:txBody>
                <a:bodyPr/>
                <a:lstStyle/>
                <a:p>
                  <a:endParaRPr lang="en-US"/>
                </a:p>
              </p:txBody>
            </p:sp>
            <p:sp>
              <p:nvSpPr>
                <p:cNvPr id="1551613" name="Freeform 253"/>
                <p:cNvSpPr>
                  <a:spLocks/>
                </p:cNvSpPr>
                <p:nvPr/>
              </p:nvSpPr>
              <p:spPr bwMode="auto">
                <a:xfrm>
                  <a:off x="3270" y="2987"/>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9E"/>
                </a:solidFill>
                <a:ln w="9525">
                  <a:noFill/>
                  <a:round/>
                  <a:headEnd/>
                  <a:tailEnd/>
                </a:ln>
              </p:spPr>
              <p:txBody>
                <a:bodyPr/>
                <a:lstStyle/>
                <a:p>
                  <a:endParaRPr lang="en-US"/>
                </a:p>
              </p:txBody>
            </p:sp>
            <p:sp>
              <p:nvSpPr>
                <p:cNvPr id="1551614" name="Freeform 254"/>
                <p:cNvSpPr>
                  <a:spLocks/>
                </p:cNvSpPr>
                <p:nvPr/>
              </p:nvSpPr>
              <p:spPr bwMode="auto">
                <a:xfrm>
                  <a:off x="3270" y="2986"/>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A2"/>
                </a:solidFill>
                <a:ln w="9525">
                  <a:noFill/>
                  <a:round/>
                  <a:headEnd/>
                  <a:tailEnd/>
                </a:ln>
              </p:spPr>
              <p:txBody>
                <a:bodyPr/>
                <a:lstStyle/>
                <a:p>
                  <a:endParaRPr lang="en-US"/>
                </a:p>
              </p:txBody>
            </p:sp>
            <p:sp>
              <p:nvSpPr>
                <p:cNvPr id="1551615" name="Freeform 255"/>
                <p:cNvSpPr>
                  <a:spLocks/>
                </p:cNvSpPr>
                <p:nvPr/>
              </p:nvSpPr>
              <p:spPr bwMode="auto">
                <a:xfrm>
                  <a:off x="3269" y="2986"/>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A6"/>
                </a:solidFill>
                <a:ln w="9525">
                  <a:noFill/>
                  <a:round/>
                  <a:headEnd/>
                  <a:tailEnd/>
                </a:ln>
              </p:spPr>
              <p:txBody>
                <a:bodyPr/>
                <a:lstStyle/>
                <a:p>
                  <a:endParaRPr lang="en-US"/>
                </a:p>
              </p:txBody>
            </p:sp>
            <p:sp>
              <p:nvSpPr>
                <p:cNvPr id="1551616" name="Freeform 256"/>
                <p:cNvSpPr>
                  <a:spLocks/>
                </p:cNvSpPr>
                <p:nvPr/>
              </p:nvSpPr>
              <p:spPr bwMode="auto">
                <a:xfrm>
                  <a:off x="3269" y="2986"/>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AA"/>
                </a:solidFill>
                <a:ln w="9525">
                  <a:noFill/>
                  <a:round/>
                  <a:headEnd/>
                  <a:tailEnd/>
                </a:ln>
              </p:spPr>
              <p:txBody>
                <a:bodyPr/>
                <a:lstStyle/>
                <a:p>
                  <a:endParaRPr lang="en-US"/>
                </a:p>
              </p:txBody>
            </p:sp>
            <p:sp>
              <p:nvSpPr>
                <p:cNvPr id="1551617" name="Freeform 257"/>
                <p:cNvSpPr>
                  <a:spLocks/>
                </p:cNvSpPr>
                <p:nvPr/>
              </p:nvSpPr>
              <p:spPr bwMode="auto">
                <a:xfrm>
                  <a:off x="3268" y="2985"/>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AF"/>
                </a:solidFill>
                <a:ln w="9525">
                  <a:noFill/>
                  <a:round/>
                  <a:headEnd/>
                  <a:tailEnd/>
                </a:ln>
              </p:spPr>
              <p:txBody>
                <a:bodyPr/>
                <a:lstStyle/>
                <a:p>
                  <a:endParaRPr lang="en-US"/>
                </a:p>
              </p:txBody>
            </p:sp>
            <p:sp>
              <p:nvSpPr>
                <p:cNvPr id="1551618" name="Freeform 258"/>
                <p:cNvSpPr>
                  <a:spLocks/>
                </p:cNvSpPr>
                <p:nvPr/>
              </p:nvSpPr>
              <p:spPr bwMode="auto">
                <a:xfrm>
                  <a:off x="3268" y="2984"/>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B3"/>
                </a:solidFill>
                <a:ln w="9525">
                  <a:noFill/>
                  <a:round/>
                  <a:headEnd/>
                  <a:tailEnd/>
                </a:ln>
              </p:spPr>
              <p:txBody>
                <a:bodyPr/>
                <a:lstStyle/>
                <a:p>
                  <a:endParaRPr lang="en-US"/>
                </a:p>
              </p:txBody>
            </p:sp>
            <p:sp>
              <p:nvSpPr>
                <p:cNvPr id="1551619" name="Freeform 259"/>
                <p:cNvSpPr>
                  <a:spLocks/>
                </p:cNvSpPr>
                <p:nvPr/>
              </p:nvSpPr>
              <p:spPr bwMode="auto">
                <a:xfrm>
                  <a:off x="3267" y="2984"/>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B7"/>
                </a:solidFill>
                <a:ln w="9525">
                  <a:noFill/>
                  <a:round/>
                  <a:headEnd/>
                  <a:tailEnd/>
                </a:ln>
              </p:spPr>
              <p:txBody>
                <a:bodyPr/>
                <a:lstStyle/>
                <a:p>
                  <a:endParaRPr lang="en-US"/>
                </a:p>
              </p:txBody>
            </p:sp>
            <p:sp>
              <p:nvSpPr>
                <p:cNvPr id="1551620" name="Freeform 260"/>
                <p:cNvSpPr>
                  <a:spLocks/>
                </p:cNvSpPr>
                <p:nvPr/>
              </p:nvSpPr>
              <p:spPr bwMode="auto">
                <a:xfrm>
                  <a:off x="3267" y="2983"/>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BB"/>
                </a:solidFill>
                <a:ln w="9525">
                  <a:noFill/>
                  <a:round/>
                  <a:headEnd/>
                  <a:tailEnd/>
                </a:ln>
              </p:spPr>
              <p:txBody>
                <a:bodyPr/>
                <a:lstStyle/>
                <a:p>
                  <a:endParaRPr lang="en-US"/>
                </a:p>
              </p:txBody>
            </p:sp>
            <p:sp>
              <p:nvSpPr>
                <p:cNvPr id="1551621" name="Freeform 261"/>
                <p:cNvSpPr>
                  <a:spLocks/>
                </p:cNvSpPr>
                <p:nvPr/>
              </p:nvSpPr>
              <p:spPr bwMode="auto">
                <a:xfrm>
                  <a:off x="3266" y="2983"/>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C0"/>
                </a:solidFill>
                <a:ln w="9525">
                  <a:noFill/>
                  <a:round/>
                  <a:headEnd/>
                  <a:tailEnd/>
                </a:ln>
              </p:spPr>
              <p:txBody>
                <a:bodyPr/>
                <a:lstStyle/>
                <a:p>
                  <a:endParaRPr lang="en-US"/>
                </a:p>
              </p:txBody>
            </p:sp>
            <p:sp>
              <p:nvSpPr>
                <p:cNvPr id="1551622" name="Freeform 262"/>
                <p:cNvSpPr>
                  <a:spLocks/>
                </p:cNvSpPr>
                <p:nvPr/>
              </p:nvSpPr>
              <p:spPr bwMode="auto">
                <a:xfrm>
                  <a:off x="3266" y="2982"/>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C4"/>
                </a:solidFill>
                <a:ln w="9525">
                  <a:noFill/>
                  <a:round/>
                  <a:headEnd/>
                  <a:tailEnd/>
                </a:ln>
              </p:spPr>
              <p:txBody>
                <a:bodyPr/>
                <a:lstStyle/>
                <a:p>
                  <a:endParaRPr lang="en-US"/>
                </a:p>
              </p:txBody>
            </p:sp>
            <p:sp>
              <p:nvSpPr>
                <p:cNvPr id="1551623" name="Freeform 263"/>
                <p:cNvSpPr>
                  <a:spLocks/>
                </p:cNvSpPr>
                <p:nvPr/>
              </p:nvSpPr>
              <p:spPr bwMode="auto">
                <a:xfrm>
                  <a:off x="3265" y="2982"/>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C8"/>
                </a:solidFill>
                <a:ln w="9525">
                  <a:noFill/>
                  <a:round/>
                  <a:headEnd/>
                  <a:tailEnd/>
                </a:ln>
              </p:spPr>
              <p:txBody>
                <a:bodyPr/>
                <a:lstStyle/>
                <a:p>
                  <a:endParaRPr lang="en-US"/>
                </a:p>
              </p:txBody>
            </p:sp>
            <p:sp>
              <p:nvSpPr>
                <p:cNvPr id="1551624" name="Freeform 264"/>
                <p:cNvSpPr>
                  <a:spLocks/>
                </p:cNvSpPr>
                <p:nvPr/>
              </p:nvSpPr>
              <p:spPr bwMode="auto">
                <a:xfrm>
                  <a:off x="3265" y="2981"/>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CC"/>
                </a:solidFill>
                <a:ln w="9525">
                  <a:noFill/>
                  <a:round/>
                  <a:headEnd/>
                  <a:tailEnd/>
                </a:ln>
              </p:spPr>
              <p:txBody>
                <a:bodyPr/>
                <a:lstStyle/>
                <a:p>
                  <a:endParaRPr lang="en-US"/>
                </a:p>
              </p:txBody>
            </p:sp>
            <p:sp>
              <p:nvSpPr>
                <p:cNvPr id="1551625" name="Freeform 265"/>
                <p:cNvSpPr>
                  <a:spLocks/>
                </p:cNvSpPr>
                <p:nvPr/>
              </p:nvSpPr>
              <p:spPr bwMode="auto">
                <a:xfrm>
                  <a:off x="3264" y="2981"/>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D0"/>
                </a:solidFill>
                <a:ln w="9525">
                  <a:noFill/>
                  <a:round/>
                  <a:headEnd/>
                  <a:tailEnd/>
                </a:ln>
              </p:spPr>
              <p:txBody>
                <a:bodyPr/>
                <a:lstStyle/>
                <a:p>
                  <a:endParaRPr lang="en-US"/>
                </a:p>
              </p:txBody>
            </p:sp>
            <p:sp>
              <p:nvSpPr>
                <p:cNvPr id="1551626" name="Freeform 266"/>
                <p:cNvSpPr>
                  <a:spLocks/>
                </p:cNvSpPr>
                <p:nvPr/>
              </p:nvSpPr>
              <p:spPr bwMode="auto">
                <a:xfrm>
                  <a:off x="3264" y="2980"/>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D5"/>
                </a:solidFill>
                <a:ln w="9525">
                  <a:noFill/>
                  <a:round/>
                  <a:headEnd/>
                  <a:tailEnd/>
                </a:ln>
              </p:spPr>
              <p:txBody>
                <a:bodyPr/>
                <a:lstStyle/>
                <a:p>
                  <a:endParaRPr lang="en-US"/>
                </a:p>
              </p:txBody>
            </p:sp>
            <p:sp>
              <p:nvSpPr>
                <p:cNvPr id="1551627" name="Freeform 267"/>
                <p:cNvSpPr>
                  <a:spLocks/>
                </p:cNvSpPr>
                <p:nvPr/>
              </p:nvSpPr>
              <p:spPr bwMode="auto">
                <a:xfrm>
                  <a:off x="3263" y="2980"/>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D9"/>
                </a:solidFill>
                <a:ln w="9525">
                  <a:noFill/>
                  <a:round/>
                  <a:headEnd/>
                  <a:tailEnd/>
                </a:ln>
              </p:spPr>
              <p:txBody>
                <a:bodyPr/>
                <a:lstStyle/>
                <a:p>
                  <a:endParaRPr lang="en-US"/>
                </a:p>
              </p:txBody>
            </p:sp>
            <p:sp>
              <p:nvSpPr>
                <p:cNvPr id="1551628" name="Freeform 268"/>
                <p:cNvSpPr>
                  <a:spLocks/>
                </p:cNvSpPr>
                <p:nvPr/>
              </p:nvSpPr>
              <p:spPr bwMode="auto">
                <a:xfrm>
                  <a:off x="3263" y="2979"/>
                  <a:ext cx="15" cy="16"/>
                </a:xfrm>
                <a:custGeom>
                  <a:avLst/>
                  <a:gdLst/>
                  <a:ahLst/>
                  <a:cxnLst>
                    <a:cxn ang="0">
                      <a:pos x="0" y="15"/>
                    </a:cxn>
                    <a:cxn ang="0">
                      <a:pos x="15" y="0"/>
                    </a:cxn>
                    <a:cxn ang="0">
                      <a:pos x="15" y="1"/>
                    </a:cxn>
                    <a:cxn ang="0">
                      <a:pos x="0" y="16"/>
                    </a:cxn>
                    <a:cxn ang="0">
                      <a:pos x="0" y="15"/>
                    </a:cxn>
                  </a:cxnLst>
                  <a:rect l="0" t="0" r="r" b="b"/>
                  <a:pathLst>
                    <a:path w="15" h="16">
                      <a:moveTo>
                        <a:pt x="0" y="15"/>
                      </a:moveTo>
                      <a:lnTo>
                        <a:pt x="15" y="0"/>
                      </a:lnTo>
                      <a:lnTo>
                        <a:pt x="15" y="1"/>
                      </a:lnTo>
                      <a:lnTo>
                        <a:pt x="0" y="16"/>
                      </a:lnTo>
                      <a:lnTo>
                        <a:pt x="0" y="15"/>
                      </a:lnTo>
                      <a:close/>
                    </a:path>
                  </a:pathLst>
                </a:custGeom>
                <a:solidFill>
                  <a:srgbClr val="FFFFDD"/>
                </a:solidFill>
                <a:ln w="9525">
                  <a:noFill/>
                  <a:round/>
                  <a:headEnd/>
                  <a:tailEnd/>
                </a:ln>
              </p:spPr>
              <p:txBody>
                <a:bodyPr/>
                <a:lstStyle/>
                <a:p>
                  <a:endParaRPr lang="en-US"/>
                </a:p>
              </p:txBody>
            </p:sp>
            <p:sp>
              <p:nvSpPr>
                <p:cNvPr id="1551629" name="Freeform 269"/>
                <p:cNvSpPr>
                  <a:spLocks/>
                </p:cNvSpPr>
                <p:nvPr/>
              </p:nvSpPr>
              <p:spPr bwMode="auto">
                <a:xfrm>
                  <a:off x="3263" y="2979"/>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E1"/>
                </a:solidFill>
                <a:ln w="9525">
                  <a:noFill/>
                  <a:round/>
                  <a:headEnd/>
                  <a:tailEnd/>
                </a:ln>
              </p:spPr>
              <p:txBody>
                <a:bodyPr/>
                <a:lstStyle/>
                <a:p>
                  <a:endParaRPr lang="en-US"/>
                </a:p>
              </p:txBody>
            </p:sp>
            <p:sp>
              <p:nvSpPr>
                <p:cNvPr id="1551630" name="Freeform 270"/>
                <p:cNvSpPr>
                  <a:spLocks/>
                </p:cNvSpPr>
                <p:nvPr/>
              </p:nvSpPr>
              <p:spPr bwMode="auto">
                <a:xfrm>
                  <a:off x="3262" y="2978"/>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E6"/>
                </a:solidFill>
                <a:ln w="9525">
                  <a:noFill/>
                  <a:round/>
                  <a:headEnd/>
                  <a:tailEnd/>
                </a:ln>
              </p:spPr>
              <p:txBody>
                <a:bodyPr/>
                <a:lstStyle/>
                <a:p>
                  <a:endParaRPr lang="en-US"/>
                </a:p>
              </p:txBody>
            </p:sp>
            <p:sp>
              <p:nvSpPr>
                <p:cNvPr id="1551631" name="Freeform 271"/>
                <p:cNvSpPr>
                  <a:spLocks/>
                </p:cNvSpPr>
                <p:nvPr/>
              </p:nvSpPr>
              <p:spPr bwMode="auto">
                <a:xfrm>
                  <a:off x="3262" y="2978"/>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EA"/>
                </a:solidFill>
                <a:ln w="9525">
                  <a:noFill/>
                  <a:round/>
                  <a:headEnd/>
                  <a:tailEnd/>
                </a:ln>
              </p:spPr>
              <p:txBody>
                <a:bodyPr/>
                <a:lstStyle/>
                <a:p>
                  <a:endParaRPr lang="en-US"/>
                </a:p>
              </p:txBody>
            </p:sp>
            <p:sp>
              <p:nvSpPr>
                <p:cNvPr id="1551632" name="Freeform 272"/>
                <p:cNvSpPr>
                  <a:spLocks/>
                </p:cNvSpPr>
                <p:nvPr/>
              </p:nvSpPr>
              <p:spPr bwMode="auto">
                <a:xfrm>
                  <a:off x="3261" y="2977"/>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EE"/>
                </a:solidFill>
                <a:ln w="9525">
                  <a:noFill/>
                  <a:round/>
                  <a:headEnd/>
                  <a:tailEnd/>
                </a:ln>
              </p:spPr>
              <p:txBody>
                <a:bodyPr/>
                <a:lstStyle/>
                <a:p>
                  <a:endParaRPr lang="en-US"/>
                </a:p>
              </p:txBody>
            </p:sp>
            <p:sp>
              <p:nvSpPr>
                <p:cNvPr id="1551633" name="Freeform 273"/>
                <p:cNvSpPr>
                  <a:spLocks/>
                </p:cNvSpPr>
                <p:nvPr/>
              </p:nvSpPr>
              <p:spPr bwMode="auto">
                <a:xfrm>
                  <a:off x="3261" y="2977"/>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F2"/>
                </a:solidFill>
                <a:ln w="9525">
                  <a:noFill/>
                  <a:round/>
                  <a:headEnd/>
                  <a:tailEnd/>
                </a:ln>
              </p:spPr>
              <p:txBody>
                <a:bodyPr/>
                <a:lstStyle/>
                <a:p>
                  <a:endParaRPr lang="en-US"/>
                </a:p>
              </p:txBody>
            </p:sp>
            <p:sp>
              <p:nvSpPr>
                <p:cNvPr id="1551634" name="Freeform 274"/>
                <p:cNvSpPr>
                  <a:spLocks/>
                </p:cNvSpPr>
                <p:nvPr/>
              </p:nvSpPr>
              <p:spPr bwMode="auto">
                <a:xfrm>
                  <a:off x="3260" y="2976"/>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F7"/>
                </a:solidFill>
                <a:ln w="9525">
                  <a:noFill/>
                  <a:round/>
                  <a:headEnd/>
                  <a:tailEnd/>
                </a:ln>
              </p:spPr>
              <p:txBody>
                <a:bodyPr/>
                <a:lstStyle/>
                <a:p>
                  <a:endParaRPr lang="en-US"/>
                </a:p>
              </p:txBody>
            </p:sp>
            <p:sp>
              <p:nvSpPr>
                <p:cNvPr id="1551635" name="Freeform 275"/>
                <p:cNvSpPr>
                  <a:spLocks/>
                </p:cNvSpPr>
                <p:nvPr/>
              </p:nvSpPr>
              <p:spPr bwMode="auto">
                <a:xfrm>
                  <a:off x="3260" y="2976"/>
                  <a:ext cx="15" cy="15"/>
                </a:xfrm>
                <a:custGeom>
                  <a:avLst/>
                  <a:gdLst/>
                  <a:ahLst/>
                  <a:cxnLst>
                    <a:cxn ang="0">
                      <a:pos x="0" y="15"/>
                    </a:cxn>
                    <a:cxn ang="0">
                      <a:pos x="14" y="0"/>
                    </a:cxn>
                    <a:cxn ang="0">
                      <a:pos x="15" y="0"/>
                    </a:cxn>
                    <a:cxn ang="0">
                      <a:pos x="0" y="15"/>
                    </a:cxn>
                  </a:cxnLst>
                  <a:rect l="0" t="0" r="r" b="b"/>
                  <a:pathLst>
                    <a:path w="15" h="15">
                      <a:moveTo>
                        <a:pt x="0" y="15"/>
                      </a:moveTo>
                      <a:lnTo>
                        <a:pt x="14" y="0"/>
                      </a:lnTo>
                      <a:lnTo>
                        <a:pt x="15" y="0"/>
                      </a:lnTo>
                      <a:lnTo>
                        <a:pt x="0" y="15"/>
                      </a:lnTo>
                      <a:close/>
                    </a:path>
                  </a:pathLst>
                </a:custGeom>
                <a:solidFill>
                  <a:srgbClr val="FFFFFB"/>
                </a:solidFill>
                <a:ln w="9525">
                  <a:noFill/>
                  <a:round/>
                  <a:headEnd/>
                  <a:tailEnd/>
                </a:ln>
              </p:spPr>
              <p:txBody>
                <a:bodyPr/>
                <a:lstStyle/>
                <a:p>
                  <a:endParaRPr lang="en-US"/>
                </a:p>
              </p:txBody>
            </p:sp>
            <p:sp>
              <p:nvSpPr>
                <p:cNvPr id="1551636" name="Freeform 276"/>
                <p:cNvSpPr>
                  <a:spLocks/>
                </p:cNvSpPr>
                <p:nvPr/>
              </p:nvSpPr>
              <p:spPr bwMode="auto">
                <a:xfrm>
                  <a:off x="3259" y="2975"/>
                  <a:ext cx="15" cy="16"/>
                </a:xfrm>
                <a:custGeom>
                  <a:avLst/>
                  <a:gdLst/>
                  <a:ahLst/>
                  <a:cxnLst>
                    <a:cxn ang="0">
                      <a:pos x="0" y="15"/>
                    </a:cxn>
                    <a:cxn ang="0">
                      <a:pos x="15" y="0"/>
                    </a:cxn>
                    <a:cxn ang="0">
                      <a:pos x="15" y="1"/>
                    </a:cxn>
                    <a:cxn ang="0">
                      <a:pos x="1" y="16"/>
                    </a:cxn>
                    <a:cxn ang="0">
                      <a:pos x="0" y="15"/>
                    </a:cxn>
                  </a:cxnLst>
                  <a:rect l="0" t="0" r="r" b="b"/>
                  <a:pathLst>
                    <a:path w="15" h="16">
                      <a:moveTo>
                        <a:pt x="0" y="15"/>
                      </a:moveTo>
                      <a:lnTo>
                        <a:pt x="15" y="0"/>
                      </a:lnTo>
                      <a:lnTo>
                        <a:pt x="15" y="1"/>
                      </a:lnTo>
                      <a:lnTo>
                        <a:pt x="1" y="16"/>
                      </a:lnTo>
                      <a:lnTo>
                        <a:pt x="0" y="15"/>
                      </a:lnTo>
                      <a:close/>
                    </a:path>
                  </a:pathLst>
                </a:custGeom>
                <a:solidFill>
                  <a:srgbClr val="FFFFFF"/>
                </a:solidFill>
                <a:ln w="9525">
                  <a:noFill/>
                  <a:round/>
                  <a:headEnd/>
                  <a:tailEnd/>
                </a:ln>
              </p:spPr>
              <p:txBody>
                <a:bodyPr/>
                <a:lstStyle/>
                <a:p>
                  <a:endParaRPr lang="en-US"/>
                </a:p>
              </p:txBody>
            </p:sp>
            <p:sp>
              <p:nvSpPr>
                <p:cNvPr id="1551637" name="Freeform 277"/>
                <p:cNvSpPr>
                  <a:spLocks/>
                </p:cNvSpPr>
                <p:nvPr/>
              </p:nvSpPr>
              <p:spPr bwMode="auto">
                <a:xfrm>
                  <a:off x="3264" y="2979"/>
                  <a:ext cx="20" cy="23"/>
                </a:xfrm>
                <a:custGeom>
                  <a:avLst/>
                  <a:gdLst/>
                  <a:ahLst/>
                  <a:cxnLst>
                    <a:cxn ang="0">
                      <a:pos x="20" y="12"/>
                    </a:cxn>
                    <a:cxn ang="0">
                      <a:pos x="19" y="9"/>
                    </a:cxn>
                    <a:cxn ang="0">
                      <a:pos x="18" y="7"/>
                    </a:cxn>
                    <a:cxn ang="0">
                      <a:pos x="17" y="4"/>
                    </a:cxn>
                    <a:cxn ang="0">
                      <a:pos x="16" y="2"/>
                    </a:cxn>
                    <a:cxn ang="0">
                      <a:pos x="14" y="1"/>
                    </a:cxn>
                    <a:cxn ang="0">
                      <a:pos x="11" y="0"/>
                    </a:cxn>
                    <a:cxn ang="0">
                      <a:pos x="9" y="0"/>
                    </a:cxn>
                    <a:cxn ang="0">
                      <a:pos x="7" y="1"/>
                    </a:cxn>
                    <a:cxn ang="0">
                      <a:pos x="5" y="2"/>
                    </a:cxn>
                    <a:cxn ang="0">
                      <a:pos x="3" y="4"/>
                    </a:cxn>
                    <a:cxn ang="0">
                      <a:pos x="2" y="6"/>
                    </a:cxn>
                    <a:cxn ang="0">
                      <a:pos x="1" y="8"/>
                    </a:cxn>
                    <a:cxn ang="0">
                      <a:pos x="0" y="11"/>
                    </a:cxn>
                    <a:cxn ang="0">
                      <a:pos x="1" y="13"/>
                    </a:cxn>
                    <a:cxn ang="0">
                      <a:pos x="1" y="16"/>
                    </a:cxn>
                    <a:cxn ang="0">
                      <a:pos x="2" y="18"/>
                    </a:cxn>
                    <a:cxn ang="0">
                      <a:pos x="3" y="20"/>
                    </a:cxn>
                    <a:cxn ang="0">
                      <a:pos x="4" y="20"/>
                    </a:cxn>
                    <a:cxn ang="0">
                      <a:pos x="6" y="22"/>
                    </a:cxn>
                    <a:cxn ang="0">
                      <a:pos x="8" y="23"/>
                    </a:cxn>
                    <a:cxn ang="0">
                      <a:pos x="10" y="23"/>
                    </a:cxn>
                    <a:cxn ang="0">
                      <a:pos x="12" y="23"/>
                    </a:cxn>
                    <a:cxn ang="0">
                      <a:pos x="15" y="22"/>
                    </a:cxn>
                    <a:cxn ang="0">
                      <a:pos x="16" y="20"/>
                    </a:cxn>
                    <a:cxn ang="0">
                      <a:pos x="18" y="18"/>
                    </a:cxn>
                    <a:cxn ang="0">
                      <a:pos x="19" y="16"/>
                    </a:cxn>
                    <a:cxn ang="0">
                      <a:pos x="20" y="13"/>
                    </a:cxn>
                    <a:cxn ang="0">
                      <a:pos x="20" y="12"/>
                    </a:cxn>
                  </a:cxnLst>
                  <a:rect l="0" t="0" r="r" b="b"/>
                  <a:pathLst>
                    <a:path w="20" h="23">
                      <a:moveTo>
                        <a:pt x="20" y="12"/>
                      </a:moveTo>
                      <a:lnTo>
                        <a:pt x="19" y="9"/>
                      </a:lnTo>
                      <a:lnTo>
                        <a:pt x="18" y="7"/>
                      </a:lnTo>
                      <a:lnTo>
                        <a:pt x="17" y="4"/>
                      </a:lnTo>
                      <a:lnTo>
                        <a:pt x="16" y="2"/>
                      </a:lnTo>
                      <a:lnTo>
                        <a:pt x="14" y="1"/>
                      </a:lnTo>
                      <a:lnTo>
                        <a:pt x="11" y="0"/>
                      </a:lnTo>
                      <a:lnTo>
                        <a:pt x="9" y="0"/>
                      </a:lnTo>
                      <a:lnTo>
                        <a:pt x="7" y="1"/>
                      </a:lnTo>
                      <a:lnTo>
                        <a:pt x="5" y="2"/>
                      </a:lnTo>
                      <a:lnTo>
                        <a:pt x="3" y="4"/>
                      </a:lnTo>
                      <a:lnTo>
                        <a:pt x="2" y="6"/>
                      </a:lnTo>
                      <a:lnTo>
                        <a:pt x="1" y="8"/>
                      </a:lnTo>
                      <a:lnTo>
                        <a:pt x="0" y="11"/>
                      </a:lnTo>
                      <a:lnTo>
                        <a:pt x="1" y="13"/>
                      </a:lnTo>
                      <a:lnTo>
                        <a:pt x="1" y="16"/>
                      </a:lnTo>
                      <a:lnTo>
                        <a:pt x="2" y="18"/>
                      </a:lnTo>
                      <a:lnTo>
                        <a:pt x="3" y="20"/>
                      </a:lnTo>
                      <a:lnTo>
                        <a:pt x="4" y="20"/>
                      </a:lnTo>
                      <a:lnTo>
                        <a:pt x="6" y="22"/>
                      </a:lnTo>
                      <a:lnTo>
                        <a:pt x="8" y="23"/>
                      </a:lnTo>
                      <a:lnTo>
                        <a:pt x="10" y="23"/>
                      </a:lnTo>
                      <a:lnTo>
                        <a:pt x="12" y="23"/>
                      </a:lnTo>
                      <a:lnTo>
                        <a:pt x="15" y="22"/>
                      </a:lnTo>
                      <a:lnTo>
                        <a:pt x="16" y="20"/>
                      </a:lnTo>
                      <a:lnTo>
                        <a:pt x="18" y="18"/>
                      </a:lnTo>
                      <a:lnTo>
                        <a:pt x="19" y="16"/>
                      </a:lnTo>
                      <a:lnTo>
                        <a:pt x="20" y="13"/>
                      </a:lnTo>
                      <a:lnTo>
                        <a:pt x="20" y="12"/>
                      </a:lnTo>
                    </a:path>
                  </a:pathLst>
                </a:custGeom>
                <a:noFill/>
                <a:ln w="0">
                  <a:solidFill>
                    <a:srgbClr val="000000"/>
                  </a:solidFill>
                  <a:prstDash val="solid"/>
                  <a:round/>
                  <a:headEnd/>
                  <a:tailEnd/>
                </a:ln>
              </p:spPr>
              <p:txBody>
                <a:bodyPr/>
                <a:lstStyle/>
                <a:p>
                  <a:endParaRPr lang="en-US"/>
                </a:p>
              </p:txBody>
            </p:sp>
            <p:sp>
              <p:nvSpPr>
                <p:cNvPr id="1551638" name="Freeform 278"/>
                <p:cNvSpPr>
                  <a:spLocks/>
                </p:cNvSpPr>
                <p:nvPr/>
              </p:nvSpPr>
              <p:spPr bwMode="auto">
                <a:xfrm>
                  <a:off x="3274" y="3019"/>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80"/>
                </a:solidFill>
                <a:ln w="9525">
                  <a:noFill/>
                  <a:round/>
                  <a:headEnd/>
                  <a:tailEnd/>
                </a:ln>
              </p:spPr>
              <p:txBody>
                <a:bodyPr/>
                <a:lstStyle/>
                <a:p>
                  <a:endParaRPr lang="en-US"/>
                </a:p>
              </p:txBody>
            </p:sp>
            <p:sp>
              <p:nvSpPr>
                <p:cNvPr id="1551639" name="Freeform 279"/>
                <p:cNvSpPr>
                  <a:spLocks/>
                </p:cNvSpPr>
                <p:nvPr/>
              </p:nvSpPr>
              <p:spPr bwMode="auto">
                <a:xfrm>
                  <a:off x="3273" y="3019"/>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84"/>
                </a:solidFill>
                <a:ln w="9525">
                  <a:noFill/>
                  <a:round/>
                  <a:headEnd/>
                  <a:tailEnd/>
                </a:ln>
              </p:spPr>
              <p:txBody>
                <a:bodyPr/>
                <a:lstStyle/>
                <a:p>
                  <a:endParaRPr lang="en-US"/>
                </a:p>
              </p:txBody>
            </p:sp>
            <p:sp>
              <p:nvSpPr>
                <p:cNvPr id="1551640" name="Freeform 280"/>
                <p:cNvSpPr>
                  <a:spLocks/>
                </p:cNvSpPr>
                <p:nvPr/>
              </p:nvSpPr>
              <p:spPr bwMode="auto">
                <a:xfrm>
                  <a:off x="3273" y="3018"/>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88"/>
                </a:solidFill>
                <a:ln w="9525">
                  <a:noFill/>
                  <a:round/>
                  <a:headEnd/>
                  <a:tailEnd/>
                </a:ln>
              </p:spPr>
              <p:txBody>
                <a:bodyPr/>
                <a:lstStyle/>
                <a:p>
                  <a:endParaRPr lang="en-US"/>
                </a:p>
              </p:txBody>
            </p:sp>
            <p:sp>
              <p:nvSpPr>
                <p:cNvPr id="1551641" name="Freeform 281"/>
                <p:cNvSpPr>
                  <a:spLocks/>
                </p:cNvSpPr>
                <p:nvPr/>
              </p:nvSpPr>
              <p:spPr bwMode="auto">
                <a:xfrm>
                  <a:off x="3272" y="3018"/>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8D"/>
                </a:solidFill>
                <a:ln w="9525">
                  <a:noFill/>
                  <a:round/>
                  <a:headEnd/>
                  <a:tailEnd/>
                </a:ln>
              </p:spPr>
              <p:txBody>
                <a:bodyPr/>
                <a:lstStyle/>
                <a:p>
                  <a:endParaRPr lang="en-US"/>
                </a:p>
              </p:txBody>
            </p:sp>
            <p:sp>
              <p:nvSpPr>
                <p:cNvPr id="1551642" name="Freeform 282"/>
                <p:cNvSpPr>
                  <a:spLocks/>
                </p:cNvSpPr>
                <p:nvPr/>
              </p:nvSpPr>
              <p:spPr bwMode="auto">
                <a:xfrm>
                  <a:off x="3272" y="3017"/>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91"/>
                </a:solidFill>
                <a:ln w="9525">
                  <a:noFill/>
                  <a:round/>
                  <a:headEnd/>
                  <a:tailEnd/>
                </a:ln>
              </p:spPr>
              <p:txBody>
                <a:bodyPr/>
                <a:lstStyle/>
                <a:p>
                  <a:endParaRPr lang="en-US"/>
                </a:p>
              </p:txBody>
            </p:sp>
            <p:sp>
              <p:nvSpPr>
                <p:cNvPr id="1551643" name="Freeform 283"/>
                <p:cNvSpPr>
                  <a:spLocks/>
                </p:cNvSpPr>
                <p:nvPr/>
              </p:nvSpPr>
              <p:spPr bwMode="auto">
                <a:xfrm>
                  <a:off x="3271" y="3017"/>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95"/>
                </a:solidFill>
                <a:ln w="9525">
                  <a:noFill/>
                  <a:round/>
                  <a:headEnd/>
                  <a:tailEnd/>
                </a:ln>
              </p:spPr>
              <p:txBody>
                <a:bodyPr/>
                <a:lstStyle/>
                <a:p>
                  <a:endParaRPr lang="en-US"/>
                </a:p>
              </p:txBody>
            </p:sp>
            <p:sp>
              <p:nvSpPr>
                <p:cNvPr id="1551644" name="Freeform 284"/>
                <p:cNvSpPr>
                  <a:spLocks/>
                </p:cNvSpPr>
                <p:nvPr/>
              </p:nvSpPr>
              <p:spPr bwMode="auto">
                <a:xfrm>
                  <a:off x="3271" y="3016"/>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99"/>
                </a:solidFill>
                <a:ln w="9525">
                  <a:noFill/>
                  <a:round/>
                  <a:headEnd/>
                  <a:tailEnd/>
                </a:ln>
              </p:spPr>
              <p:txBody>
                <a:bodyPr/>
                <a:lstStyle/>
                <a:p>
                  <a:endParaRPr lang="en-US"/>
                </a:p>
              </p:txBody>
            </p:sp>
            <p:sp>
              <p:nvSpPr>
                <p:cNvPr id="1551645" name="Freeform 285"/>
                <p:cNvSpPr>
                  <a:spLocks/>
                </p:cNvSpPr>
                <p:nvPr/>
              </p:nvSpPr>
              <p:spPr bwMode="auto">
                <a:xfrm>
                  <a:off x="3270" y="3016"/>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9E"/>
                </a:solidFill>
                <a:ln w="9525">
                  <a:noFill/>
                  <a:round/>
                  <a:headEnd/>
                  <a:tailEnd/>
                </a:ln>
              </p:spPr>
              <p:txBody>
                <a:bodyPr/>
                <a:lstStyle/>
                <a:p>
                  <a:endParaRPr lang="en-US"/>
                </a:p>
              </p:txBody>
            </p:sp>
            <p:sp>
              <p:nvSpPr>
                <p:cNvPr id="1551646" name="Freeform 286"/>
                <p:cNvSpPr>
                  <a:spLocks/>
                </p:cNvSpPr>
                <p:nvPr/>
              </p:nvSpPr>
              <p:spPr bwMode="auto">
                <a:xfrm>
                  <a:off x="3270" y="3015"/>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A2"/>
                </a:solidFill>
                <a:ln w="9525">
                  <a:noFill/>
                  <a:round/>
                  <a:headEnd/>
                  <a:tailEnd/>
                </a:ln>
              </p:spPr>
              <p:txBody>
                <a:bodyPr/>
                <a:lstStyle/>
                <a:p>
                  <a:endParaRPr lang="en-US"/>
                </a:p>
              </p:txBody>
            </p:sp>
            <p:sp>
              <p:nvSpPr>
                <p:cNvPr id="1551647" name="Freeform 287"/>
                <p:cNvSpPr>
                  <a:spLocks/>
                </p:cNvSpPr>
                <p:nvPr/>
              </p:nvSpPr>
              <p:spPr bwMode="auto">
                <a:xfrm>
                  <a:off x="3269" y="3014"/>
                  <a:ext cx="15" cy="16"/>
                </a:xfrm>
                <a:custGeom>
                  <a:avLst/>
                  <a:gdLst/>
                  <a:ahLst/>
                  <a:cxnLst>
                    <a:cxn ang="0">
                      <a:pos x="0" y="16"/>
                    </a:cxn>
                    <a:cxn ang="0">
                      <a:pos x="15" y="0"/>
                    </a:cxn>
                    <a:cxn ang="0">
                      <a:pos x="15" y="1"/>
                    </a:cxn>
                    <a:cxn ang="0">
                      <a:pos x="1" y="16"/>
                    </a:cxn>
                    <a:cxn ang="0">
                      <a:pos x="0" y="16"/>
                    </a:cxn>
                  </a:cxnLst>
                  <a:rect l="0" t="0" r="r" b="b"/>
                  <a:pathLst>
                    <a:path w="15" h="16">
                      <a:moveTo>
                        <a:pt x="0" y="16"/>
                      </a:moveTo>
                      <a:lnTo>
                        <a:pt x="15" y="0"/>
                      </a:lnTo>
                      <a:lnTo>
                        <a:pt x="15" y="1"/>
                      </a:lnTo>
                      <a:lnTo>
                        <a:pt x="1" y="16"/>
                      </a:lnTo>
                      <a:lnTo>
                        <a:pt x="0" y="16"/>
                      </a:lnTo>
                      <a:close/>
                    </a:path>
                  </a:pathLst>
                </a:custGeom>
                <a:solidFill>
                  <a:srgbClr val="FFFFA6"/>
                </a:solidFill>
                <a:ln w="9525">
                  <a:noFill/>
                  <a:round/>
                  <a:headEnd/>
                  <a:tailEnd/>
                </a:ln>
              </p:spPr>
              <p:txBody>
                <a:bodyPr/>
                <a:lstStyle/>
                <a:p>
                  <a:endParaRPr lang="en-US"/>
                </a:p>
              </p:txBody>
            </p:sp>
            <p:sp>
              <p:nvSpPr>
                <p:cNvPr id="1551648" name="Freeform 288"/>
                <p:cNvSpPr>
                  <a:spLocks/>
                </p:cNvSpPr>
                <p:nvPr/>
              </p:nvSpPr>
              <p:spPr bwMode="auto">
                <a:xfrm>
                  <a:off x="3269" y="3014"/>
                  <a:ext cx="15" cy="16"/>
                </a:xfrm>
                <a:custGeom>
                  <a:avLst/>
                  <a:gdLst/>
                  <a:ahLst/>
                  <a:cxnLst>
                    <a:cxn ang="0">
                      <a:pos x="0" y="15"/>
                    </a:cxn>
                    <a:cxn ang="0">
                      <a:pos x="14" y="0"/>
                    </a:cxn>
                    <a:cxn ang="0">
                      <a:pos x="15" y="0"/>
                    </a:cxn>
                    <a:cxn ang="0">
                      <a:pos x="0" y="16"/>
                    </a:cxn>
                    <a:cxn ang="0">
                      <a:pos x="0" y="15"/>
                    </a:cxn>
                  </a:cxnLst>
                  <a:rect l="0" t="0" r="r" b="b"/>
                  <a:pathLst>
                    <a:path w="15" h="16">
                      <a:moveTo>
                        <a:pt x="0" y="15"/>
                      </a:moveTo>
                      <a:lnTo>
                        <a:pt x="14" y="0"/>
                      </a:lnTo>
                      <a:lnTo>
                        <a:pt x="15" y="0"/>
                      </a:lnTo>
                      <a:lnTo>
                        <a:pt x="0" y="16"/>
                      </a:lnTo>
                      <a:lnTo>
                        <a:pt x="0" y="15"/>
                      </a:lnTo>
                      <a:close/>
                    </a:path>
                  </a:pathLst>
                </a:custGeom>
                <a:solidFill>
                  <a:srgbClr val="FFFFAA"/>
                </a:solidFill>
                <a:ln w="9525">
                  <a:noFill/>
                  <a:round/>
                  <a:headEnd/>
                  <a:tailEnd/>
                </a:ln>
              </p:spPr>
              <p:txBody>
                <a:bodyPr/>
                <a:lstStyle/>
                <a:p>
                  <a:endParaRPr lang="en-US"/>
                </a:p>
              </p:txBody>
            </p:sp>
            <p:sp>
              <p:nvSpPr>
                <p:cNvPr id="1551649" name="Freeform 289"/>
                <p:cNvSpPr>
                  <a:spLocks/>
                </p:cNvSpPr>
                <p:nvPr/>
              </p:nvSpPr>
              <p:spPr bwMode="auto">
                <a:xfrm>
                  <a:off x="3268" y="3014"/>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AF"/>
                </a:solidFill>
                <a:ln w="9525">
                  <a:noFill/>
                  <a:round/>
                  <a:headEnd/>
                  <a:tailEnd/>
                </a:ln>
              </p:spPr>
              <p:txBody>
                <a:bodyPr/>
                <a:lstStyle/>
                <a:p>
                  <a:endParaRPr lang="en-US"/>
                </a:p>
              </p:txBody>
            </p:sp>
            <p:sp>
              <p:nvSpPr>
                <p:cNvPr id="1551650" name="Freeform 290"/>
                <p:cNvSpPr>
                  <a:spLocks/>
                </p:cNvSpPr>
                <p:nvPr/>
              </p:nvSpPr>
              <p:spPr bwMode="auto">
                <a:xfrm>
                  <a:off x="3268" y="3013"/>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B3"/>
                </a:solidFill>
                <a:ln w="9525">
                  <a:noFill/>
                  <a:round/>
                  <a:headEnd/>
                  <a:tailEnd/>
                </a:ln>
              </p:spPr>
              <p:txBody>
                <a:bodyPr/>
                <a:lstStyle/>
                <a:p>
                  <a:endParaRPr lang="en-US"/>
                </a:p>
              </p:txBody>
            </p:sp>
            <p:sp>
              <p:nvSpPr>
                <p:cNvPr id="1551651" name="Freeform 291"/>
                <p:cNvSpPr>
                  <a:spLocks/>
                </p:cNvSpPr>
                <p:nvPr/>
              </p:nvSpPr>
              <p:spPr bwMode="auto">
                <a:xfrm>
                  <a:off x="3267" y="3013"/>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B7"/>
                </a:solidFill>
                <a:ln w="9525">
                  <a:noFill/>
                  <a:round/>
                  <a:headEnd/>
                  <a:tailEnd/>
                </a:ln>
              </p:spPr>
              <p:txBody>
                <a:bodyPr/>
                <a:lstStyle/>
                <a:p>
                  <a:endParaRPr lang="en-US"/>
                </a:p>
              </p:txBody>
            </p:sp>
            <p:sp>
              <p:nvSpPr>
                <p:cNvPr id="1551652" name="Freeform 292"/>
                <p:cNvSpPr>
                  <a:spLocks/>
                </p:cNvSpPr>
                <p:nvPr/>
              </p:nvSpPr>
              <p:spPr bwMode="auto">
                <a:xfrm>
                  <a:off x="3267" y="3012"/>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BB"/>
                </a:solidFill>
                <a:ln w="9525">
                  <a:noFill/>
                  <a:round/>
                  <a:headEnd/>
                  <a:tailEnd/>
                </a:ln>
              </p:spPr>
              <p:txBody>
                <a:bodyPr/>
                <a:lstStyle/>
                <a:p>
                  <a:endParaRPr lang="en-US"/>
                </a:p>
              </p:txBody>
            </p:sp>
            <p:sp>
              <p:nvSpPr>
                <p:cNvPr id="1551653" name="Freeform 293"/>
                <p:cNvSpPr>
                  <a:spLocks/>
                </p:cNvSpPr>
                <p:nvPr/>
              </p:nvSpPr>
              <p:spPr bwMode="auto">
                <a:xfrm>
                  <a:off x="3266" y="3012"/>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C0"/>
                </a:solidFill>
                <a:ln w="9525">
                  <a:noFill/>
                  <a:round/>
                  <a:headEnd/>
                  <a:tailEnd/>
                </a:ln>
              </p:spPr>
              <p:txBody>
                <a:bodyPr/>
                <a:lstStyle/>
                <a:p>
                  <a:endParaRPr lang="en-US"/>
                </a:p>
              </p:txBody>
            </p:sp>
            <p:sp>
              <p:nvSpPr>
                <p:cNvPr id="1551654" name="Freeform 294"/>
                <p:cNvSpPr>
                  <a:spLocks/>
                </p:cNvSpPr>
                <p:nvPr/>
              </p:nvSpPr>
              <p:spPr bwMode="auto">
                <a:xfrm>
                  <a:off x="3266" y="3011"/>
                  <a:ext cx="15" cy="16"/>
                </a:xfrm>
                <a:custGeom>
                  <a:avLst/>
                  <a:gdLst/>
                  <a:ahLst/>
                  <a:cxnLst>
                    <a:cxn ang="0">
                      <a:pos x="0" y="15"/>
                    </a:cxn>
                    <a:cxn ang="0">
                      <a:pos x="15" y="0"/>
                    </a:cxn>
                    <a:cxn ang="0">
                      <a:pos x="15" y="1"/>
                    </a:cxn>
                    <a:cxn ang="0">
                      <a:pos x="0" y="16"/>
                    </a:cxn>
                    <a:cxn ang="0">
                      <a:pos x="0" y="15"/>
                    </a:cxn>
                  </a:cxnLst>
                  <a:rect l="0" t="0" r="r" b="b"/>
                  <a:pathLst>
                    <a:path w="15" h="16">
                      <a:moveTo>
                        <a:pt x="0" y="15"/>
                      </a:moveTo>
                      <a:lnTo>
                        <a:pt x="15" y="0"/>
                      </a:lnTo>
                      <a:lnTo>
                        <a:pt x="15" y="1"/>
                      </a:lnTo>
                      <a:lnTo>
                        <a:pt x="0" y="16"/>
                      </a:lnTo>
                      <a:lnTo>
                        <a:pt x="0" y="15"/>
                      </a:lnTo>
                      <a:close/>
                    </a:path>
                  </a:pathLst>
                </a:custGeom>
                <a:solidFill>
                  <a:srgbClr val="FFFFC4"/>
                </a:solidFill>
                <a:ln w="9525">
                  <a:noFill/>
                  <a:round/>
                  <a:headEnd/>
                  <a:tailEnd/>
                </a:ln>
              </p:spPr>
              <p:txBody>
                <a:bodyPr/>
                <a:lstStyle/>
                <a:p>
                  <a:endParaRPr lang="en-US"/>
                </a:p>
              </p:txBody>
            </p:sp>
            <p:sp>
              <p:nvSpPr>
                <p:cNvPr id="1551655" name="Freeform 295"/>
                <p:cNvSpPr>
                  <a:spLocks/>
                </p:cNvSpPr>
                <p:nvPr/>
              </p:nvSpPr>
              <p:spPr bwMode="auto">
                <a:xfrm>
                  <a:off x="3265" y="3010"/>
                  <a:ext cx="16" cy="16"/>
                </a:xfrm>
                <a:custGeom>
                  <a:avLst/>
                  <a:gdLst/>
                  <a:ahLst/>
                  <a:cxnLst>
                    <a:cxn ang="0">
                      <a:pos x="0" y="16"/>
                    </a:cxn>
                    <a:cxn ang="0">
                      <a:pos x="15" y="0"/>
                    </a:cxn>
                    <a:cxn ang="0">
                      <a:pos x="16" y="1"/>
                    </a:cxn>
                    <a:cxn ang="0">
                      <a:pos x="1" y="16"/>
                    </a:cxn>
                    <a:cxn ang="0">
                      <a:pos x="0" y="16"/>
                    </a:cxn>
                  </a:cxnLst>
                  <a:rect l="0" t="0" r="r" b="b"/>
                  <a:pathLst>
                    <a:path w="16" h="16">
                      <a:moveTo>
                        <a:pt x="0" y="16"/>
                      </a:moveTo>
                      <a:lnTo>
                        <a:pt x="15" y="0"/>
                      </a:lnTo>
                      <a:lnTo>
                        <a:pt x="16" y="1"/>
                      </a:lnTo>
                      <a:lnTo>
                        <a:pt x="1" y="16"/>
                      </a:lnTo>
                      <a:lnTo>
                        <a:pt x="0" y="16"/>
                      </a:lnTo>
                      <a:close/>
                    </a:path>
                  </a:pathLst>
                </a:custGeom>
                <a:solidFill>
                  <a:srgbClr val="FFFFC8"/>
                </a:solidFill>
                <a:ln w="9525">
                  <a:noFill/>
                  <a:round/>
                  <a:headEnd/>
                  <a:tailEnd/>
                </a:ln>
              </p:spPr>
              <p:txBody>
                <a:bodyPr/>
                <a:lstStyle/>
                <a:p>
                  <a:endParaRPr lang="en-US"/>
                </a:p>
              </p:txBody>
            </p:sp>
            <p:sp>
              <p:nvSpPr>
                <p:cNvPr id="1551656" name="Freeform 296"/>
                <p:cNvSpPr>
                  <a:spLocks/>
                </p:cNvSpPr>
                <p:nvPr/>
              </p:nvSpPr>
              <p:spPr bwMode="auto">
                <a:xfrm>
                  <a:off x="3265" y="3010"/>
                  <a:ext cx="15" cy="16"/>
                </a:xfrm>
                <a:custGeom>
                  <a:avLst/>
                  <a:gdLst/>
                  <a:ahLst/>
                  <a:cxnLst>
                    <a:cxn ang="0">
                      <a:pos x="0" y="15"/>
                    </a:cxn>
                    <a:cxn ang="0">
                      <a:pos x="15" y="0"/>
                    </a:cxn>
                    <a:cxn ang="0">
                      <a:pos x="15" y="0"/>
                    </a:cxn>
                    <a:cxn ang="0">
                      <a:pos x="0" y="16"/>
                    </a:cxn>
                    <a:cxn ang="0">
                      <a:pos x="0" y="15"/>
                    </a:cxn>
                  </a:cxnLst>
                  <a:rect l="0" t="0" r="r" b="b"/>
                  <a:pathLst>
                    <a:path w="15" h="16">
                      <a:moveTo>
                        <a:pt x="0" y="15"/>
                      </a:moveTo>
                      <a:lnTo>
                        <a:pt x="15" y="0"/>
                      </a:lnTo>
                      <a:lnTo>
                        <a:pt x="15" y="0"/>
                      </a:lnTo>
                      <a:lnTo>
                        <a:pt x="0" y="16"/>
                      </a:lnTo>
                      <a:lnTo>
                        <a:pt x="0" y="15"/>
                      </a:lnTo>
                      <a:close/>
                    </a:path>
                  </a:pathLst>
                </a:custGeom>
                <a:solidFill>
                  <a:srgbClr val="FFFFCC"/>
                </a:solidFill>
                <a:ln w="9525">
                  <a:noFill/>
                  <a:round/>
                  <a:headEnd/>
                  <a:tailEnd/>
                </a:ln>
              </p:spPr>
              <p:txBody>
                <a:bodyPr/>
                <a:lstStyle/>
                <a:p>
                  <a:endParaRPr lang="en-US"/>
                </a:p>
              </p:txBody>
            </p:sp>
            <p:sp>
              <p:nvSpPr>
                <p:cNvPr id="1551657" name="Freeform 297"/>
                <p:cNvSpPr>
                  <a:spLocks/>
                </p:cNvSpPr>
                <p:nvPr/>
              </p:nvSpPr>
              <p:spPr bwMode="auto">
                <a:xfrm>
                  <a:off x="3264" y="3009"/>
                  <a:ext cx="16" cy="16"/>
                </a:xfrm>
                <a:custGeom>
                  <a:avLst/>
                  <a:gdLst/>
                  <a:ahLst/>
                  <a:cxnLst>
                    <a:cxn ang="0">
                      <a:pos x="0" y="16"/>
                    </a:cxn>
                    <a:cxn ang="0">
                      <a:pos x="15" y="0"/>
                    </a:cxn>
                    <a:cxn ang="0">
                      <a:pos x="16" y="1"/>
                    </a:cxn>
                    <a:cxn ang="0">
                      <a:pos x="1" y="16"/>
                    </a:cxn>
                    <a:cxn ang="0">
                      <a:pos x="0" y="16"/>
                    </a:cxn>
                  </a:cxnLst>
                  <a:rect l="0" t="0" r="r" b="b"/>
                  <a:pathLst>
                    <a:path w="16" h="16">
                      <a:moveTo>
                        <a:pt x="0" y="16"/>
                      </a:moveTo>
                      <a:lnTo>
                        <a:pt x="15" y="0"/>
                      </a:lnTo>
                      <a:lnTo>
                        <a:pt x="16" y="1"/>
                      </a:lnTo>
                      <a:lnTo>
                        <a:pt x="1" y="16"/>
                      </a:lnTo>
                      <a:lnTo>
                        <a:pt x="0" y="16"/>
                      </a:lnTo>
                      <a:close/>
                    </a:path>
                  </a:pathLst>
                </a:custGeom>
                <a:solidFill>
                  <a:srgbClr val="FFFFD0"/>
                </a:solidFill>
                <a:ln w="9525">
                  <a:noFill/>
                  <a:round/>
                  <a:headEnd/>
                  <a:tailEnd/>
                </a:ln>
              </p:spPr>
              <p:txBody>
                <a:bodyPr/>
                <a:lstStyle/>
                <a:p>
                  <a:endParaRPr lang="en-US"/>
                </a:p>
              </p:txBody>
            </p:sp>
            <p:sp>
              <p:nvSpPr>
                <p:cNvPr id="1551658" name="Freeform 298"/>
                <p:cNvSpPr>
                  <a:spLocks/>
                </p:cNvSpPr>
                <p:nvPr/>
              </p:nvSpPr>
              <p:spPr bwMode="auto">
                <a:xfrm>
                  <a:off x="3264" y="3009"/>
                  <a:ext cx="15" cy="16"/>
                </a:xfrm>
                <a:custGeom>
                  <a:avLst/>
                  <a:gdLst/>
                  <a:ahLst/>
                  <a:cxnLst>
                    <a:cxn ang="0">
                      <a:pos x="0" y="15"/>
                    </a:cxn>
                    <a:cxn ang="0">
                      <a:pos x="15" y="0"/>
                    </a:cxn>
                    <a:cxn ang="0">
                      <a:pos x="15" y="0"/>
                    </a:cxn>
                    <a:cxn ang="0">
                      <a:pos x="0" y="16"/>
                    </a:cxn>
                    <a:cxn ang="0">
                      <a:pos x="0" y="15"/>
                    </a:cxn>
                  </a:cxnLst>
                  <a:rect l="0" t="0" r="r" b="b"/>
                  <a:pathLst>
                    <a:path w="15" h="16">
                      <a:moveTo>
                        <a:pt x="0" y="15"/>
                      </a:moveTo>
                      <a:lnTo>
                        <a:pt x="15" y="0"/>
                      </a:lnTo>
                      <a:lnTo>
                        <a:pt x="15" y="0"/>
                      </a:lnTo>
                      <a:lnTo>
                        <a:pt x="0" y="16"/>
                      </a:lnTo>
                      <a:lnTo>
                        <a:pt x="0" y="15"/>
                      </a:lnTo>
                      <a:close/>
                    </a:path>
                  </a:pathLst>
                </a:custGeom>
                <a:solidFill>
                  <a:srgbClr val="FFFFD5"/>
                </a:solidFill>
                <a:ln w="9525">
                  <a:noFill/>
                  <a:round/>
                  <a:headEnd/>
                  <a:tailEnd/>
                </a:ln>
              </p:spPr>
              <p:txBody>
                <a:bodyPr/>
                <a:lstStyle/>
                <a:p>
                  <a:endParaRPr lang="en-US"/>
                </a:p>
              </p:txBody>
            </p:sp>
            <p:sp>
              <p:nvSpPr>
                <p:cNvPr id="1551659" name="Freeform 299"/>
                <p:cNvSpPr>
                  <a:spLocks/>
                </p:cNvSpPr>
                <p:nvPr/>
              </p:nvSpPr>
              <p:spPr bwMode="auto">
                <a:xfrm>
                  <a:off x="3263" y="3008"/>
                  <a:ext cx="16" cy="16"/>
                </a:xfrm>
                <a:custGeom>
                  <a:avLst/>
                  <a:gdLst/>
                  <a:ahLst/>
                  <a:cxnLst>
                    <a:cxn ang="0">
                      <a:pos x="0" y="16"/>
                    </a:cxn>
                    <a:cxn ang="0">
                      <a:pos x="15" y="0"/>
                    </a:cxn>
                    <a:cxn ang="0">
                      <a:pos x="16" y="1"/>
                    </a:cxn>
                    <a:cxn ang="0">
                      <a:pos x="1" y="16"/>
                    </a:cxn>
                    <a:cxn ang="0">
                      <a:pos x="0" y="16"/>
                    </a:cxn>
                  </a:cxnLst>
                  <a:rect l="0" t="0" r="r" b="b"/>
                  <a:pathLst>
                    <a:path w="16" h="16">
                      <a:moveTo>
                        <a:pt x="0" y="16"/>
                      </a:moveTo>
                      <a:lnTo>
                        <a:pt x="15" y="0"/>
                      </a:lnTo>
                      <a:lnTo>
                        <a:pt x="16" y="1"/>
                      </a:lnTo>
                      <a:lnTo>
                        <a:pt x="1" y="16"/>
                      </a:lnTo>
                      <a:lnTo>
                        <a:pt x="0" y="16"/>
                      </a:lnTo>
                      <a:close/>
                    </a:path>
                  </a:pathLst>
                </a:custGeom>
                <a:solidFill>
                  <a:srgbClr val="FFFFD9"/>
                </a:solidFill>
                <a:ln w="9525">
                  <a:noFill/>
                  <a:round/>
                  <a:headEnd/>
                  <a:tailEnd/>
                </a:ln>
              </p:spPr>
              <p:txBody>
                <a:bodyPr/>
                <a:lstStyle/>
                <a:p>
                  <a:endParaRPr lang="en-US"/>
                </a:p>
              </p:txBody>
            </p:sp>
            <p:sp>
              <p:nvSpPr>
                <p:cNvPr id="1551660" name="Freeform 300"/>
                <p:cNvSpPr>
                  <a:spLocks/>
                </p:cNvSpPr>
                <p:nvPr/>
              </p:nvSpPr>
              <p:spPr bwMode="auto">
                <a:xfrm>
                  <a:off x="3263" y="3008"/>
                  <a:ext cx="15" cy="16"/>
                </a:xfrm>
                <a:custGeom>
                  <a:avLst/>
                  <a:gdLst/>
                  <a:ahLst/>
                  <a:cxnLst>
                    <a:cxn ang="0">
                      <a:pos x="0" y="15"/>
                    </a:cxn>
                    <a:cxn ang="0">
                      <a:pos x="15" y="0"/>
                    </a:cxn>
                    <a:cxn ang="0">
                      <a:pos x="15" y="0"/>
                    </a:cxn>
                    <a:cxn ang="0">
                      <a:pos x="0" y="16"/>
                    </a:cxn>
                    <a:cxn ang="0">
                      <a:pos x="0" y="15"/>
                    </a:cxn>
                  </a:cxnLst>
                  <a:rect l="0" t="0" r="r" b="b"/>
                  <a:pathLst>
                    <a:path w="15" h="16">
                      <a:moveTo>
                        <a:pt x="0" y="15"/>
                      </a:moveTo>
                      <a:lnTo>
                        <a:pt x="15" y="0"/>
                      </a:lnTo>
                      <a:lnTo>
                        <a:pt x="15" y="0"/>
                      </a:lnTo>
                      <a:lnTo>
                        <a:pt x="0" y="16"/>
                      </a:lnTo>
                      <a:lnTo>
                        <a:pt x="0" y="15"/>
                      </a:lnTo>
                      <a:close/>
                    </a:path>
                  </a:pathLst>
                </a:custGeom>
                <a:solidFill>
                  <a:srgbClr val="FFFFDD"/>
                </a:solidFill>
                <a:ln w="9525">
                  <a:noFill/>
                  <a:round/>
                  <a:headEnd/>
                  <a:tailEnd/>
                </a:ln>
              </p:spPr>
              <p:txBody>
                <a:bodyPr/>
                <a:lstStyle/>
                <a:p>
                  <a:endParaRPr lang="en-US"/>
                </a:p>
              </p:txBody>
            </p:sp>
            <p:sp>
              <p:nvSpPr>
                <p:cNvPr id="1551661" name="Freeform 301"/>
                <p:cNvSpPr>
                  <a:spLocks/>
                </p:cNvSpPr>
                <p:nvPr/>
              </p:nvSpPr>
              <p:spPr bwMode="auto">
                <a:xfrm>
                  <a:off x="3263" y="3007"/>
                  <a:ext cx="15" cy="16"/>
                </a:xfrm>
                <a:custGeom>
                  <a:avLst/>
                  <a:gdLst/>
                  <a:ahLst/>
                  <a:cxnLst>
                    <a:cxn ang="0">
                      <a:pos x="0" y="16"/>
                    </a:cxn>
                    <a:cxn ang="0">
                      <a:pos x="14" y="0"/>
                    </a:cxn>
                    <a:cxn ang="0">
                      <a:pos x="15" y="1"/>
                    </a:cxn>
                    <a:cxn ang="0">
                      <a:pos x="0" y="16"/>
                    </a:cxn>
                  </a:cxnLst>
                  <a:rect l="0" t="0" r="r" b="b"/>
                  <a:pathLst>
                    <a:path w="15" h="16">
                      <a:moveTo>
                        <a:pt x="0" y="16"/>
                      </a:moveTo>
                      <a:lnTo>
                        <a:pt x="14" y="0"/>
                      </a:lnTo>
                      <a:lnTo>
                        <a:pt x="15" y="1"/>
                      </a:lnTo>
                      <a:lnTo>
                        <a:pt x="0" y="16"/>
                      </a:lnTo>
                      <a:close/>
                    </a:path>
                  </a:pathLst>
                </a:custGeom>
                <a:solidFill>
                  <a:srgbClr val="FFFFE1"/>
                </a:solidFill>
                <a:ln w="9525">
                  <a:noFill/>
                  <a:round/>
                  <a:headEnd/>
                  <a:tailEnd/>
                </a:ln>
              </p:spPr>
              <p:txBody>
                <a:bodyPr/>
                <a:lstStyle/>
                <a:p>
                  <a:endParaRPr lang="en-US"/>
                </a:p>
              </p:txBody>
            </p:sp>
            <p:sp>
              <p:nvSpPr>
                <p:cNvPr id="1551662" name="Freeform 302"/>
                <p:cNvSpPr>
                  <a:spLocks/>
                </p:cNvSpPr>
                <p:nvPr/>
              </p:nvSpPr>
              <p:spPr bwMode="auto">
                <a:xfrm>
                  <a:off x="3262" y="3007"/>
                  <a:ext cx="15" cy="16"/>
                </a:xfrm>
                <a:custGeom>
                  <a:avLst/>
                  <a:gdLst/>
                  <a:ahLst/>
                  <a:cxnLst>
                    <a:cxn ang="0">
                      <a:pos x="0" y="15"/>
                    </a:cxn>
                    <a:cxn ang="0">
                      <a:pos x="15" y="0"/>
                    </a:cxn>
                    <a:cxn ang="0">
                      <a:pos x="15" y="0"/>
                    </a:cxn>
                    <a:cxn ang="0">
                      <a:pos x="1" y="16"/>
                    </a:cxn>
                    <a:cxn ang="0">
                      <a:pos x="0" y="15"/>
                    </a:cxn>
                  </a:cxnLst>
                  <a:rect l="0" t="0" r="r" b="b"/>
                  <a:pathLst>
                    <a:path w="15" h="16">
                      <a:moveTo>
                        <a:pt x="0" y="15"/>
                      </a:moveTo>
                      <a:lnTo>
                        <a:pt x="15" y="0"/>
                      </a:lnTo>
                      <a:lnTo>
                        <a:pt x="15" y="0"/>
                      </a:lnTo>
                      <a:lnTo>
                        <a:pt x="1" y="16"/>
                      </a:lnTo>
                      <a:lnTo>
                        <a:pt x="0" y="15"/>
                      </a:lnTo>
                      <a:close/>
                    </a:path>
                  </a:pathLst>
                </a:custGeom>
                <a:solidFill>
                  <a:srgbClr val="FFFFE6"/>
                </a:solidFill>
                <a:ln w="9525">
                  <a:noFill/>
                  <a:round/>
                  <a:headEnd/>
                  <a:tailEnd/>
                </a:ln>
              </p:spPr>
              <p:txBody>
                <a:bodyPr/>
                <a:lstStyle/>
                <a:p>
                  <a:endParaRPr lang="en-US"/>
                </a:p>
              </p:txBody>
            </p:sp>
            <p:sp>
              <p:nvSpPr>
                <p:cNvPr id="1551663" name="Freeform 303"/>
                <p:cNvSpPr>
                  <a:spLocks/>
                </p:cNvSpPr>
                <p:nvPr/>
              </p:nvSpPr>
              <p:spPr bwMode="auto">
                <a:xfrm>
                  <a:off x="3262" y="3006"/>
                  <a:ext cx="15" cy="16"/>
                </a:xfrm>
                <a:custGeom>
                  <a:avLst/>
                  <a:gdLst/>
                  <a:ahLst/>
                  <a:cxnLst>
                    <a:cxn ang="0">
                      <a:pos x="0" y="16"/>
                    </a:cxn>
                    <a:cxn ang="0">
                      <a:pos x="14" y="0"/>
                    </a:cxn>
                    <a:cxn ang="0">
                      <a:pos x="15" y="1"/>
                    </a:cxn>
                    <a:cxn ang="0">
                      <a:pos x="0" y="16"/>
                    </a:cxn>
                  </a:cxnLst>
                  <a:rect l="0" t="0" r="r" b="b"/>
                  <a:pathLst>
                    <a:path w="15" h="16">
                      <a:moveTo>
                        <a:pt x="0" y="16"/>
                      </a:moveTo>
                      <a:lnTo>
                        <a:pt x="14" y="0"/>
                      </a:lnTo>
                      <a:lnTo>
                        <a:pt x="15" y="1"/>
                      </a:lnTo>
                      <a:lnTo>
                        <a:pt x="0" y="16"/>
                      </a:lnTo>
                      <a:close/>
                    </a:path>
                  </a:pathLst>
                </a:custGeom>
                <a:solidFill>
                  <a:srgbClr val="FFFFEA"/>
                </a:solidFill>
                <a:ln w="9525">
                  <a:noFill/>
                  <a:round/>
                  <a:headEnd/>
                  <a:tailEnd/>
                </a:ln>
              </p:spPr>
              <p:txBody>
                <a:bodyPr/>
                <a:lstStyle/>
                <a:p>
                  <a:endParaRPr lang="en-US"/>
                </a:p>
              </p:txBody>
            </p:sp>
            <p:sp>
              <p:nvSpPr>
                <p:cNvPr id="1551664" name="Freeform 304"/>
                <p:cNvSpPr>
                  <a:spLocks/>
                </p:cNvSpPr>
                <p:nvPr/>
              </p:nvSpPr>
              <p:spPr bwMode="auto">
                <a:xfrm>
                  <a:off x="3261" y="3006"/>
                  <a:ext cx="15" cy="16"/>
                </a:xfrm>
                <a:custGeom>
                  <a:avLst/>
                  <a:gdLst/>
                  <a:ahLst/>
                  <a:cxnLst>
                    <a:cxn ang="0">
                      <a:pos x="0" y="15"/>
                    </a:cxn>
                    <a:cxn ang="0">
                      <a:pos x="15" y="0"/>
                    </a:cxn>
                    <a:cxn ang="0">
                      <a:pos x="15" y="0"/>
                    </a:cxn>
                    <a:cxn ang="0">
                      <a:pos x="1" y="16"/>
                    </a:cxn>
                    <a:cxn ang="0">
                      <a:pos x="0" y="15"/>
                    </a:cxn>
                  </a:cxnLst>
                  <a:rect l="0" t="0" r="r" b="b"/>
                  <a:pathLst>
                    <a:path w="15" h="16">
                      <a:moveTo>
                        <a:pt x="0" y="15"/>
                      </a:moveTo>
                      <a:lnTo>
                        <a:pt x="15" y="0"/>
                      </a:lnTo>
                      <a:lnTo>
                        <a:pt x="15" y="0"/>
                      </a:lnTo>
                      <a:lnTo>
                        <a:pt x="1" y="16"/>
                      </a:lnTo>
                      <a:lnTo>
                        <a:pt x="0" y="15"/>
                      </a:lnTo>
                      <a:close/>
                    </a:path>
                  </a:pathLst>
                </a:custGeom>
                <a:solidFill>
                  <a:srgbClr val="FFFFEE"/>
                </a:solidFill>
                <a:ln w="9525">
                  <a:noFill/>
                  <a:round/>
                  <a:headEnd/>
                  <a:tailEnd/>
                </a:ln>
              </p:spPr>
              <p:txBody>
                <a:bodyPr/>
                <a:lstStyle/>
                <a:p>
                  <a:endParaRPr lang="en-US"/>
                </a:p>
              </p:txBody>
            </p:sp>
            <p:sp>
              <p:nvSpPr>
                <p:cNvPr id="1551665" name="Freeform 305"/>
                <p:cNvSpPr>
                  <a:spLocks/>
                </p:cNvSpPr>
                <p:nvPr/>
              </p:nvSpPr>
              <p:spPr bwMode="auto">
                <a:xfrm>
                  <a:off x="3261" y="3005"/>
                  <a:ext cx="15" cy="16"/>
                </a:xfrm>
                <a:custGeom>
                  <a:avLst/>
                  <a:gdLst/>
                  <a:ahLst/>
                  <a:cxnLst>
                    <a:cxn ang="0">
                      <a:pos x="0" y="16"/>
                    </a:cxn>
                    <a:cxn ang="0">
                      <a:pos x="14" y="0"/>
                    </a:cxn>
                    <a:cxn ang="0">
                      <a:pos x="15" y="1"/>
                    </a:cxn>
                    <a:cxn ang="0">
                      <a:pos x="0" y="16"/>
                    </a:cxn>
                  </a:cxnLst>
                  <a:rect l="0" t="0" r="r" b="b"/>
                  <a:pathLst>
                    <a:path w="15" h="16">
                      <a:moveTo>
                        <a:pt x="0" y="16"/>
                      </a:moveTo>
                      <a:lnTo>
                        <a:pt x="14" y="0"/>
                      </a:lnTo>
                      <a:lnTo>
                        <a:pt x="15" y="1"/>
                      </a:lnTo>
                      <a:lnTo>
                        <a:pt x="0" y="16"/>
                      </a:lnTo>
                      <a:close/>
                    </a:path>
                  </a:pathLst>
                </a:custGeom>
                <a:solidFill>
                  <a:srgbClr val="FFFFF2"/>
                </a:solidFill>
                <a:ln w="9525">
                  <a:noFill/>
                  <a:round/>
                  <a:headEnd/>
                  <a:tailEnd/>
                </a:ln>
              </p:spPr>
              <p:txBody>
                <a:bodyPr/>
                <a:lstStyle/>
                <a:p>
                  <a:endParaRPr lang="en-US"/>
                </a:p>
              </p:txBody>
            </p:sp>
            <p:sp>
              <p:nvSpPr>
                <p:cNvPr id="1551666" name="Freeform 306"/>
                <p:cNvSpPr>
                  <a:spLocks/>
                </p:cNvSpPr>
                <p:nvPr/>
              </p:nvSpPr>
              <p:spPr bwMode="auto">
                <a:xfrm>
                  <a:off x="3260" y="3005"/>
                  <a:ext cx="15" cy="16"/>
                </a:xfrm>
                <a:custGeom>
                  <a:avLst/>
                  <a:gdLst/>
                  <a:ahLst/>
                  <a:cxnLst>
                    <a:cxn ang="0">
                      <a:pos x="0" y="15"/>
                    </a:cxn>
                    <a:cxn ang="0">
                      <a:pos x="15" y="0"/>
                    </a:cxn>
                    <a:cxn ang="0">
                      <a:pos x="15" y="0"/>
                    </a:cxn>
                    <a:cxn ang="0">
                      <a:pos x="1" y="16"/>
                    </a:cxn>
                    <a:cxn ang="0">
                      <a:pos x="0" y="15"/>
                    </a:cxn>
                  </a:cxnLst>
                  <a:rect l="0" t="0" r="r" b="b"/>
                  <a:pathLst>
                    <a:path w="15" h="16">
                      <a:moveTo>
                        <a:pt x="0" y="15"/>
                      </a:moveTo>
                      <a:lnTo>
                        <a:pt x="15" y="0"/>
                      </a:lnTo>
                      <a:lnTo>
                        <a:pt x="15" y="0"/>
                      </a:lnTo>
                      <a:lnTo>
                        <a:pt x="1" y="16"/>
                      </a:lnTo>
                      <a:lnTo>
                        <a:pt x="0" y="15"/>
                      </a:lnTo>
                      <a:close/>
                    </a:path>
                  </a:pathLst>
                </a:custGeom>
                <a:solidFill>
                  <a:srgbClr val="FFFFF7"/>
                </a:solidFill>
                <a:ln w="9525">
                  <a:noFill/>
                  <a:round/>
                  <a:headEnd/>
                  <a:tailEnd/>
                </a:ln>
              </p:spPr>
              <p:txBody>
                <a:bodyPr/>
                <a:lstStyle/>
                <a:p>
                  <a:endParaRPr lang="en-US"/>
                </a:p>
              </p:txBody>
            </p:sp>
            <p:sp>
              <p:nvSpPr>
                <p:cNvPr id="1551667" name="Freeform 307"/>
                <p:cNvSpPr>
                  <a:spLocks/>
                </p:cNvSpPr>
                <p:nvPr/>
              </p:nvSpPr>
              <p:spPr bwMode="auto">
                <a:xfrm>
                  <a:off x="3260" y="3004"/>
                  <a:ext cx="15" cy="16"/>
                </a:xfrm>
                <a:custGeom>
                  <a:avLst/>
                  <a:gdLst/>
                  <a:ahLst/>
                  <a:cxnLst>
                    <a:cxn ang="0">
                      <a:pos x="0" y="16"/>
                    </a:cxn>
                    <a:cxn ang="0">
                      <a:pos x="14" y="0"/>
                    </a:cxn>
                    <a:cxn ang="0">
                      <a:pos x="15" y="1"/>
                    </a:cxn>
                    <a:cxn ang="0">
                      <a:pos x="0" y="16"/>
                    </a:cxn>
                  </a:cxnLst>
                  <a:rect l="0" t="0" r="r" b="b"/>
                  <a:pathLst>
                    <a:path w="15" h="16">
                      <a:moveTo>
                        <a:pt x="0" y="16"/>
                      </a:moveTo>
                      <a:lnTo>
                        <a:pt x="14" y="0"/>
                      </a:lnTo>
                      <a:lnTo>
                        <a:pt x="15" y="1"/>
                      </a:lnTo>
                      <a:lnTo>
                        <a:pt x="0" y="16"/>
                      </a:lnTo>
                      <a:close/>
                    </a:path>
                  </a:pathLst>
                </a:custGeom>
                <a:solidFill>
                  <a:srgbClr val="FFFFFB"/>
                </a:solidFill>
                <a:ln w="9525">
                  <a:noFill/>
                  <a:round/>
                  <a:headEnd/>
                  <a:tailEnd/>
                </a:ln>
              </p:spPr>
              <p:txBody>
                <a:bodyPr/>
                <a:lstStyle/>
                <a:p>
                  <a:endParaRPr lang="en-US"/>
                </a:p>
              </p:txBody>
            </p:sp>
            <p:sp>
              <p:nvSpPr>
                <p:cNvPr id="1551668" name="Freeform 308"/>
                <p:cNvSpPr>
                  <a:spLocks/>
                </p:cNvSpPr>
                <p:nvPr/>
              </p:nvSpPr>
              <p:spPr bwMode="auto">
                <a:xfrm>
                  <a:off x="3259" y="3004"/>
                  <a:ext cx="15" cy="16"/>
                </a:xfrm>
                <a:custGeom>
                  <a:avLst/>
                  <a:gdLst/>
                  <a:ahLst/>
                  <a:cxnLst>
                    <a:cxn ang="0">
                      <a:pos x="0" y="15"/>
                    </a:cxn>
                    <a:cxn ang="0">
                      <a:pos x="15" y="0"/>
                    </a:cxn>
                    <a:cxn ang="0">
                      <a:pos x="15" y="0"/>
                    </a:cxn>
                    <a:cxn ang="0">
                      <a:pos x="1" y="16"/>
                    </a:cxn>
                    <a:cxn ang="0">
                      <a:pos x="0" y="15"/>
                    </a:cxn>
                  </a:cxnLst>
                  <a:rect l="0" t="0" r="r" b="b"/>
                  <a:pathLst>
                    <a:path w="15" h="16">
                      <a:moveTo>
                        <a:pt x="0" y="15"/>
                      </a:moveTo>
                      <a:lnTo>
                        <a:pt x="15" y="0"/>
                      </a:lnTo>
                      <a:lnTo>
                        <a:pt x="15" y="0"/>
                      </a:lnTo>
                      <a:lnTo>
                        <a:pt x="1" y="16"/>
                      </a:lnTo>
                      <a:lnTo>
                        <a:pt x="0" y="15"/>
                      </a:lnTo>
                      <a:close/>
                    </a:path>
                  </a:pathLst>
                </a:custGeom>
                <a:solidFill>
                  <a:srgbClr val="FFFFFF"/>
                </a:solidFill>
                <a:ln w="9525">
                  <a:noFill/>
                  <a:round/>
                  <a:headEnd/>
                  <a:tailEnd/>
                </a:ln>
              </p:spPr>
              <p:txBody>
                <a:bodyPr/>
                <a:lstStyle/>
                <a:p>
                  <a:endParaRPr lang="en-US"/>
                </a:p>
              </p:txBody>
            </p:sp>
            <p:sp>
              <p:nvSpPr>
                <p:cNvPr id="1551669" name="Freeform 309"/>
                <p:cNvSpPr>
                  <a:spLocks/>
                </p:cNvSpPr>
                <p:nvPr/>
              </p:nvSpPr>
              <p:spPr bwMode="auto">
                <a:xfrm>
                  <a:off x="3264" y="3008"/>
                  <a:ext cx="20" cy="23"/>
                </a:xfrm>
                <a:custGeom>
                  <a:avLst/>
                  <a:gdLst/>
                  <a:ahLst/>
                  <a:cxnLst>
                    <a:cxn ang="0">
                      <a:pos x="20" y="11"/>
                    </a:cxn>
                    <a:cxn ang="0">
                      <a:pos x="19" y="9"/>
                    </a:cxn>
                    <a:cxn ang="0">
                      <a:pos x="18" y="6"/>
                    </a:cxn>
                    <a:cxn ang="0">
                      <a:pos x="17" y="4"/>
                    </a:cxn>
                    <a:cxn ang="0">
                      <a:pos x="16" y="2"/>
                    </a:cxn>
                    <a:cxn ang="0">
                      <a:pos x="14" y="1"/>
                    </a:cxn>
                    <a:cxn ang="0">
                      <a:pos x="11" y="0"/>
                    </a:cxn>
                    <a:cxn ang="0">
                      <a:pos x="9" y="0"/>
                    </a:cxn>
                    <a:cxn ang="0">
                      <a:pos x="7" y="0"/>
                    </a:cxn>
                    <a:cxn ang="0">
                      <a:pos x="5" y="2"/>
                    </a:cxn>
                    <a:cxn ang="0">
                      <a:pos x="3" y="3"/>
                    </a:cxn>
                    <a:cxn ang="0">
                      <a:pos x="2" y="6"/>
                    </a:cxn>
                    <a:cxn ang="0">
                      <a:pos x="1" y="8"/>
                    </a:cxn>
                    <a:cxn ang="0">
                      <a:pos x="0" y="11"/>
                    </a:cxn>
                    <a:cxn ang="0">
                      <a:pos x="1" y="13"/>
                    </a:cxn>
                    <a:cxn ang="0">
                      <a:pos x="1" y="16"/>
                    </a:cxn>
                    <a:cxn ang="0">
                      <a:pos x="2" y="18"/>
                    </a:cxn>
                    <a:cxn ang="0">
                      <a:pos x="3" y="19"/>
                    </a:cxn>
                    <a:cxn ang="0">
                      <a:pos x="4" y="20"/>
                    </a:cxn>
                    <a:cxn ang="0">
                      <a:pos x="6" y="22"/>
                    </a:cxn>
                    <a:cxn ang="0">
                      <a:pos x="8" y="22"/>
                    </a:cxn>
                    <a:cxn ang="0">
                      <a:pos x="10" y="23"/>
                    </a:cxn>
                    <a:cxn ang="0">
                      <a:pos x="12" y="22"/>
                    </a:cxn>
                    <a:cxn ang="0">
                      <a:pos x="15" y="22"/>
                    </a:cxn>
                    <a:cxn ang="0">
                      <a:pos x="16" y="20"/>
                    </a:cxn>
                    <a:cxn ang="0">
                      <a:pos x="18" y="18"/>
                    </a:cxn>
                    <a:cxn ang="0">
                      <a:pos x="19" y="15"/>
                    </a:cxn>
                    <a:cxn ang="0">
                      <a:pos x="20" y="13"/>
                    </a:cxn>
                    <a:cxn ang="0">
                      <a:pos x="20" y="11"/>
                    </a:cxn>
                  </a:cxnLst>
                  <a:rect l="0" t="0" r="r" b="b"/>
                  <a:pathLst>
                    <a:path w="20" h="23">
                      <a:moveTo>
                        <a:pt x="20" y="11"/>
                      </a:moveTo>
                      <a:lnTo>
                        <a:pt x="19" y="9"/>
                      </a:lnTo>
                      <a:lnTo>
                        <a:pt x="18" y="6"/>
                      </a:lnTo>
                      <a:lnTo>
                        <a:pt x="17" y="4"/>
                      </a:lnTo>
                      <a:lnTo>
                        <a:pt x="16" y="2"/>
                      </a:lnTo>
                      <a:lnTo>
                        <a:pt x="14" y="1"/>
                      </a:lnTo>
                      <a:lnTo>
                        <a:pt x="11" y="0"/>
                      </a:lnTo>
                      <a:lnTo>
                        <a:pt x="9" y="0"/>
                      </a:lnTo>
                      <a:lnTo>
                        <a:pt x="7" y="0"/>
                      </a:lnTo>
                      <a:lnTo>
                        <a:pt x="5" y="2"/>
                      </a:lnTo>
                      <a:lnTo>
                        <a:pt x="3" y="3"/>
                      </a:lnTo>
                      <a:lnTo>
                        <a:pt x="2" y="6"/>
                      </a:lnTo>
                      <a:lnTo>
                        <a:pt x="1" y="8"/>
                      </a:lnTo>
                      <a:lnTo>
                        <a:pt x="0" y="11"/>
                      </a:lnTo>
                      <a:lnTo>
                        <a:pt x="1" y="13"/>
                      </a:lnTo>
                      <a:lnTo>
                        <a:pt x="1" y="16"/>
                      </a:lnTo>
                      <a:lnTo>
                        <a:pt x="2" y="18"/>
                      </a:lnTo>
                      <a:lnTo>
                        <a:pt x="3" y="19"/>
                      </a:lnTo>
                      <a:lnTo>
                        <a:pt x="4" y="20"/>
                      </a:lnTo>
                      <a:lnTo>
                        <a:pt x="6" y="22"/>
                      </a:lnTo>
                      <a:lnTo>
                        <a:pt x="8" y="22"/>
                      </a:lnTo>
                      <a:lnTo>
                        <a:pt x="10" y="23"/>
                      </a:lnTo>
                      <a:lnTo>
                        <a:pt x="12" y="22"/>
                      </a:lnTo>
                      <a:lnTo>
                        <a:pt x="15" y="22"/>
                      </a:lnTo>
                      <a:lnTo>
                        <a:pt x="16" y="20"/>
                      </a:lnTo>
                      <a:lnTo>
                        <a:pt x="18" y="18"/>
                      </a:lnTo>
                      <a:lnTo>
                        <a:pt x="19" y="15"/>
                      </a:lnTo>
                      <a:lnTo>
                        <a:pt x="20" y="13"/>
                      </a:lnTo>
                      <a:lnTo>
                        <a:pt x="20" y="11"/>
                      </a:lnTo>
                      <a:close/>
                    </a:path>
                  </a:pathLst>
                </a:custGeom>
                <a:solidFill>
                  <a:srgbClr val="000000"/>
                </a:solidFill>
                <a:ln w="9525">
                  <a:noFill/>
                  <a:round/>
                  <a:headEnd/>
                  <a:tailEnd/>
                </a:ln>
              </p:spPr>
              <p:txBody>
                <a:bodyPr/>
                <a:lstStyle/>
                <a:p>
                  <a:endParaRPr lang="en-US"/>
                </a:p>
              </p:txBody>
            </p:sp>
            <p:sp>
              <p:nvSpPr>
                <p:cNvPr id="1551670" name="Freeform 310"/>
                <p:cNvSpPr>
                  <a:spLocks/>
                </p:cNvSpPr>
                <p:nvPr/>
              </p:nvSpPr>
              <p:spPr bwMode="auto">
                <a:xfrm>
                  <a:off x="3274" y="3019"/>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80"/>
                </a:solidFill>
                <a:ln w="9525">
                  <a:noFill/>
                  <a:round/>
                  <a:headEnd/>
                  <a:tailEnd/>
                </a:ln>
              </p:spPr>
              <p:txBody>
                <a:bodyPr/>
                <a:lstStyle/>
                <a:p>
                  <a:endParaRPr lang="en-US"/>
                </a:p>
              </p:txBody>
            </p:sp>
            <p:sp>
              <p:nvSpPr>
                <p:cNvPr id="1551671" name="Freeform 311"/>
                <p:cNvSpPr>
                  <a:spLocks/>
                </p:cNvSpPr>
                <p:nvPr/>
              </p:nvSpPr>
              <p:spPr bwMode="auto">
                <a:xfrm>
                  <a:off x="3273" y="3019"/>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84"/>
                </a:solidFill>
                <a:ln w="9525">
                  <a:noFill/>
                  <a:round/>
                  <a:headEnd/>
                  <a:tailEnd/>
                </a:ln>
              </p:spPr>
              <p:txBody>
                <a:bodyPr/>
                <a:lstStyle/>
                <a:p>
                  <a:endParaRPr lang="en-US"/>
                </a:p>
              </p:txBody>
            </p:sp>
            <p:sp>
              <p:nvSpPr>
                <p:cNvPr id="1551672" name="Freeform 312"/>
                <p:cNvSpPr>
                  <a:spLocks/>
                </p:cNvSpPr>
                <p:nvPr/>
              </p:nvSpPr>
              <p:spPr bwMode="auto">
                <a:xfrm>
                  <a:off x="3273" y="3018"/>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88"/>
                </a:solidFill>
                <a:ln w="9525">
                  <a:noFill/>
                  <a:round/>
                  <a:headEnd/>
                  <a:tailEnd/>
                </a:ln>
              </p:spPr>
              <p:txBody>
                <a:bodyPr/>
                <a:lstStyle/>
                <a:p>
                  <a:endParaRPr lang="en-US"/>
                </a:p>
              </p:txBody>
            </p:sp>
            <p:sp>
              <p:nvSpPr>
                <p:cNvPr id="1551673" name="Freeform 313"/>
                <p:cNvSpPr>
                  <a:spLocks/>
                </p:cNvSpPr>
                <p:nvPr/>
              </p:nvSpPr>
              <p:spPr bwMode="auto">
                <a:xfrm>
                  <a:off x="3272" y="3018"/>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8D"/>
                </a:solidFill>
                <a:ln w="9525">
                  <a:noFill/>
                  <a:round/>
                  <a:headEnd/>
                  <a:tailEnd/>
                </a:ln>
              </p:spPr>
              <p:txBody>
                <a:bodyPr/>
                <a:lstStyle/>
                <a:p>
                  <a:endParaRPr lang="en-US"/>
                </a:p>
              </p:txBody>
            </p:sp>
            <p:sp>
              <p:nvSpPr>
                <p:cNvPr id="1551674" name="Freeform 314"/>
                <p:cNvSpPr>
                  <a:spLocks/>
                </p:cNvSpPr>
                <p:nvPr/>
              </p:nvSpPr>
              <p:spPr bwMode="auto">
                <a:xfrm>
                  <a:off x="3272" y="3017"/>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91"/>
                </a:solidFill>
                <a:ln w="9525">
                  <a:noFill/>
                  <a:round/>
                  <a:headEnd/>
                  <a:tailEnd/>
                </a:ln>
              </p:spPr>
              <p:txBody>
                <a:bodyPr/>
                <a:lstStyle/>
                <a:p>
                  <a:endParaRPr lang="en-US"/>
                </a:p>
              </p:txBody>
            </p:sp>
            <p:sp>
              <p:nvSpPr>
                <p:cNvPr id="1551675" name="Freeform 315"/>
                <p:cNvSpPr>
                  <a:spLocks/>
                </p:cNvSpPr>
                <p:nvPr/>
              </p:nvSpPr>
              <p:spPr bwMode="auto">
                <a:xfrm>
                  <a:off x="3271" y="3017"/>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95"/>
                </a:solidFill>
                <a:ln w="9525">
                  <a:noFill/>
                  <a:round/>
                  <a:headEnd/>
                  <a:tailEnd/>
                </a:ln>
              </p:spPr>
              <p:txBody>
                <a:bodyPr/>
                <a:lstStyle/>
                <a:p>
                  <a:endParaRPr lang="en-US"/>
                </a:p>
              </p:txBody>
            </p:sp>
            <p:sp>
              <p:nvSpPr>
                <p:cNvPr id="1551676" name="Freeform 316"/>
                <p:cNvSpPr>
                  <a:spLocks/>
                </p:cNvSpPr>
                <p:nvPr/>
              </p:nvSpPr>
              <p:spPr bwMode="auto">
                <a:xfrm>
                  <a:off x="3271" y="3016"/>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99"/>
                </a:solidFill>
                <a:ln w="9525">
                  <a:noFill/>
                  <a:round/>
                  <a:headEnd/>
                  <a:tailEnd/>
                </a:ln>
              </p:spPr>
              <p:txBody>
                <a:bodyPr/>
                <a:lstStyle/>
                <a:p>
                  <a:endParaRPr lang="en-US"/>
                </a:p>
              </p:txBody>
            </p:sp>
            <p:sp>
              <p:nvSpPr>
                <p:cNvPr id="1551677" name="Freeform 317"/>
                <p:cNvSpPr>
                  <a:spLocks/>
                </p:cNvSpPr>
                <p:nvPr/>
              </p:nvSpPr>
              <p:spPr bwMode="auto">
                <a:xfrm>
                  <a:off x="3270" y="3016"/>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9E"/>
                </a:solidFill>
                <a:ln w="9525">
                  <a:noFill/>
                  <a:round/>
                  <a:headEnd/>
                  <a:tailEnd/>
                </a:ln>
              </p:spPr>
              <p:txBody>
                <a:bodyPr/>
                <a:lstStyle/>
                <a:p>
                  <a:endParaRPr lang="en-US"/>
                </a:p>
              </p:txBody>
            </p:sp>
            <p:sp>
              <p:nvSpPr>
                <p:cNvPr id="1551678" name="Freeform 318"/>
                <p:cNvSpPr>
                  <a:spLocks/>
                </p:cNvSpPr>
                <p:nvPr/>
              </p:nvSpPr>
              <p:spPr bwMode="auto">
                <a:xfrm>
                  <a:off x="3270" y="3015"/>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A2"/>
                </a:solidFill>
                <a:ln w="9525">
                  <a:noFill/>
                  <a:round/>
                  <a:headEnd/>
                  <a:tailEnd/>
                </a:ln>
              </p:spPr>
              <p:txBody>
                <a:bodyPr/>
                <a:lstStyle/>
                <a:p>
                  <a:endParaRPr lang="en-US"/>
                </a:p>
              </p:txBody>
            </p:sp>
            <p:sp>
              <p:nvSpPr>
                <p:cNvPr id="1551679" name="Freeform 319"/>
                <p:cNvSpPr>
                  <a:spLocks/>
                </p:cNvSpPr>
                <p:nvPr/>
              </p:nvSpPr>
              <p:spPr bwMode="auto">
                <a:xfrm>
                  <a:off x="3269" y="3014"/>
                  <a:ext cx="15" cy="16"/>
                </a:xfrm>
                <a:custGeom>
                  <a:avLst/>
                  <a:gdLst/>
                  <a:ahLst/>
                  <a:cxnLst>
                    <a:cxn ang="0">
                      <a:pos x="0" y="16"/>
                    </a:cxn>
                    <a:cxn ang="0">
                      <a:pos x="15" y="0"/>
                    </a:cxn>
                    <a:cxn ang="0">
                      <a:pos x="15" y="1"/>
                    </a:cxn>
                    <a:cxn ang="0">
                      <a:pos x="1" y="16"/>
                    </a:cxn>
                    <a:cxn ang="0">
                      <a:pos x="0" y="16"/>
                    </a:cxn>
                  </a:cxnLst>
                  <a:rect l="0" t="0" r="r" b="b"/>
                  <a:pathLst>
                    <a:path w="15" h="16">
                      <a:moveTo>
                        <a:pt x="0" y="16"/>
                      </a:moveTo>
                      <a:lnTo>
                        <a:pt x="15" y="0"/>
                      </a:lnTo>
                      <a:lnTo>
                        <a:pt x="15" y="1"/>
                      </a:lnTo>
                      <a:lnTo>
                        <a:pt x="1" y="16"/>
                      </a:lnTo>
                      <a:lnTo>
                        <a:pt x="0" y="16"/>
                      </a:lnTo>
                      <a:close/>
                    </a:path>
                  </a:pathLst>
                </a:custGeom>
                <a:solidFill>
                  <a:srgbClr val="FFFFA6"/>
                </a:solidFill>
                <a:ln w="9525">
                  <a:noFill/>
                  <a:round/>
                  <a:headEnd/>
                  <a:tailEnd/>
                </a:ln>
              </p:spPr>
              <p:txBody>
                <a:bodyPr/>
                <a:lstStyle/>
                <a:p>
                  <a:endParaRPr lang="en-US"/>
                </a:p>
              </p:txBody>
            </p:sp>
            <p:sp>
              <p:nvSpPr>
                <p:cNvPr id="1551680" name="Freeform 320"/>
                <p:cNvSpPr>
                  <a:spLocks/>
                </p:cNvSpPr>
                <p:nvPr/>
              </p:nvSpPr>
              <p:spPr bwMode="auto">
                <a:xfrm>
                  <a:off x="3269" y="3014"/>
                  <a:ext cx="15" cy="16"/>
                </a:xfrm>
                <a:custGeom>
                  <a:avLst/>
                  <a:gdLst/>
                  <a:ahLst/>
                  <a:cxnLst>
                    <a:cxn ang="0">
                      <a:pos x="0" y="15"/>
                    </a:cxn>
                    <a:cxn ang="0">
                      <a:pos x="14" y="0"/>
                    </a:cxn>
                    <a:cxn ang="0">
                      <a:pos x="15" y="0"/>
                    </a:cxn>
                    <a:cxn ang="0">
                      <a:pos x="0" y="16"/>
                    </a:cxn>
                    <a:cxn ang="0">
                      <a:pos x="0" y="15"/>
                    </a:cxn>
                  </a:cxnLst>
                  <a:rect l="0" t="0" r="r" b="b"/>
                  <a:pathLst>
                    <a:path w="15" h="16">
                      <a:moveTo>
                        <a:pt x="0" y="15"/>
                      </a:moveTo>
                      <a:lnTo>
                        <a:pt x="14" y="0"/>
                      </a:lnTo>
                      <a:lnTo>
                        <a:pt x="15" y="0"/>
                      </a:lnTo>
                      <a:lnTo>
                        <a:pt x="0" y="16"/>
                      </a:lnTo>
                      <a:lnTo>
                        <a:pt x="0" y="15"/>
                      </a:lnTo>
                      <a:close/>
                    </a:path>
                  </a:pathLst>
                </a:custGeom>
                <a:solidFill>
                  <a:srgbClr val="FFFFAA"/>
                </a:solidFill>
                <a:ln w="9525">
                  <a:noFill/>
                  <a:round/>
                  <a:headEnd/>
                  <a:tailEnd/>
                </a:ln>
              </p:spPr>
              <p:txBody>
                <a:bodyPr/>
                <a:lstStyle/>
                <a:p>
                  <a:endParaRPr lang="en-US"/>
                </a:p>
              </p:txBody>
            </p:sp>
            <p:sp>
              <p:nvSpPr>
                <p:cNvPr id="1551681" name="Freeform 321"/>
                <p:cNvSpPr>
                  <a:spLocks/>
                </p:cNvSpPr>
                <p:nvPr/>
              </p:nvSpPr>
              <p:spPr bwMode="auto">
                <a:xfrm>
                  <a:off x="3268" y="3014"/>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AF"/>
                </a:solidFill>
                <a:ln w="9525">
                  <a:noFill/>
                  <a:round/>
                  <a:headEnd/>
                  <a:tailEnd/>
                </a:ln>
              </p:spPr>
              <p:txBody>
                <a:bodyPr/>
                <a:lstStyle/>
                <a:p>
                  <a:endParaRPr lang="en-US"/>
                </a:p>
              </p:txBody>
            </p:sp>
            <p:sp>
              <p:nvSpPr>
                <p:cNvPr id="1551682" name="Freeform 322"/>
                <p:cNvSpPr>
                  <a:spLocks/>
                </p:cNvSpPr>
                <p:nvPr/>
              </p:nvSpPr>
              <p:spPr bwMode="auto">
                <a:xfrm>
                  <a:off x="3268" y="3013"/>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B3"/>
                </a:solidFill>
                <a:ln w="9525">
                  <a:noFill/>
                  <a:round/>
                  <a:headEnd/>
                  <a:tailEnd/>
                </a:ln>
              </p:spPr>
              <p:txBody>
                <a:bodyPr/>
                <a:lstStyle/>
                <a:p>
                  <a:endParaRPr lang="en-US"/>
                </a:p>
              </p:txBody>
            </p:sp>
            <p:sp>
              <p:nvSpPr>
                <p:cNvPr id="1551683" name="Freeform 323"/>
                <p:cNvSpPr>
                  <a:spLocks/>
                </p:cNvSpPr>
                <p:nvPr/>
              </p:nvSpPr>
              <p:spPr bwMode="auto">
                <a:xfrm>
                  <a:off x="3267" y="3013"/>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B7"/>
                </a:solidFill>
                <a:ln w="9525">
                  <a:noFill/>
                  <a:round/>
                  <a:headEnd/>
                  <a:tailEnd/>
                </a:ln>
              </p:spPr>
              <p:txBody>
                <a:bodyPr/>
                <a:lstStyle/>
                <a:p>
                  <a:endParaRPr lang="en-US"/>
                </a:p>
              </p:txBody>
            </p:sp>
            <p:sp>
              <p:nvSpPr>
                <p:cNvPr id="1551684" name="Freeform 324"/>
                <p:cNvSpPr>
                  <a:spLocks/>
                </p:cNvSpPr>
                <p:nvPr/>
              </p:nvSpPr>
              <p:spPr bwMode="auto">
                <a:xfrm>
                  <a:off x="3267" y="3012"/>
                  <a:ext cx="15" cy="16"/>
                </a:xfrm>
                <a:custGeom>
                  <a:avLst/>
                  <a:gdLst/>
                  <a:ahLst/>
                  <a:cxnLst>
                    <a:cxn ang="0">
                      <a:pos x="0" y="15"/>
                    </a:cxn>
                    <a:cxn ang="0">
                      <a:pos x="14" y="0"/>
                    </a:cxn>
                    <a:cxn ang="0">
                      <a:pos x="15" y="1"/>
                    </a:cxn>
                    <a:cxn ang="0">
                      <a:pos x="0" y="16"/>
                    </a:cxn>
                    <a:cxn ang="0">
                      <a:pos x="0" y="15"/>
                    </a:cxn>
                  </a:cxnLst>
                  <a:rect l="0" t="0" r="r" b="b"/>
                  <a:pathLst>
                    <a:path w="15" h="16">
                      <a:moveTo>
                        <a:pt x="0" y="15"/>
                      </a:moveTo>
                      <a:lnTo>
                        <a:pt x="14" y="0"/>
                      </a:lnTo>
                      <a:lnTo>
                        <a:pt x="15" y="1"/>
                      </a:lnTo>
                      <a:lnTo>
                        <a:pt x="0" y="16"/>
                      </a:lnTo>
                      <a:lnTo>
                        <a:pt x="0" y="15"/>
                      </a:lnTo>
                      <a:close/>
                    </a:path>
                  </a:pathLst>
                </a:custGeom>
                <a:solidFill>
                  <a:srgbClr val="FFFFBB"/>
                </a:solidFill>
                <a:ln w="9525">
                  <a:noFill/>
                  <a:round/>
                  <a:headEnd/>
                  <a:tailEnd/>
                </a:ln>
              </p:spPr>
              <p:txBody>
                <a:bodyPr/>
                <a:lstStyle/>
                <a:p>
                  <a:endParaRPr lang="en-US"/>
                </a:p>
              </p:txBody>
            </p:sp>
            <p:sp>
              <p:nvSpPr>
                <p:cNvPr id="1551685" name="Freeform 325"/>
                <p:cNvSpPr>
                  <a:spLocks/>
                </p:cNvSpPr>
                <p:nvPr/>
              </p:nvSpPr>
              <p:spPr bwMode="auto">
                <a:xfrm>
                  <a:off x="3266" y="3012"/>
                  <a:ext cx="15" cy="15"/>
                </a:xfrm>
                <a:custGeom>
                  <a:avLst/>
                  <a:gdLst/>
                  <a:ahLst/>
                  <a:cxnLst>
                    <a:cxn ang="0">
                      <a:pos x="0" y="15"/>
                    </a:cxn>
                    <a:cxn ang="0">
                      <a:pos x="15" y="0"/>
                    </a:cxn>
                    <a:cxn ang="0">
                      <a:pos x="15" y="0"/>
                    </a:cxn>
                    <a:cxn ang="0">
                      <a:pos x="1" y="15"/>
                    </a:cxn>
                    <a:cxn ang="0">
                      <a:pos x="0" y="15"/>
                    </a:cxn>
                  </a:cxnLst>
                  <a:rect l="0" t="0" r="r" b="b"/>
                  <a:pathLst>
                    <a:path w="15" h="15">
                      <a:moveTo>
                        <a:pt x="0" y="15"/>
                      </a:moveTo>
                      <a:lnTo>
                        <a:pt x="15" y="0"/>
                      </a:lnTo>
                      <a:lnTo>
                        <a:pt x="15" y="0"/>
                      </a:lnTo>
                      <a:lnTo>
                        <a:pt x="1" y="15"/>
                      </a:lnTo>
                      <a:lnTo>
                        <a:pt x="0" y="15"/>
                      </a:lnTo>
                      <a:close/>
                    </a:path>
                  </a:pathLst>
                </a:custGeom>
                <a:solidFill>
                  <a:srgbClr val="FFFFC0"/>
                </a:solidFill>
                <a:ln w="9525">
                  <a:noFill/>
                  <a:round/>
                  <a:headEnd/>
                  <a:tailEnd/>
                </a:ln>
              </p:spPr>
              <p:txBody>
                <a:bodyPr/>
                <a:lstStyle/>
                <a:p>
                  <a:endParaRPr lang="en-US"/>
                </a:p>
              </p:txBody>
            </p:sp>
            <p:sp>
              <p:nvSpPr>
                <p:cNvPr id="1551686" name="Freeform 326"/>
                <p:cNvSpPr>
                  <a:spLocks/>
                </p:cNvSpPr>
                <p:nvPr/>
              </p:nvSpPr>
              <p:spPr bwMode="auto">
                <a:xfrm>
                  <a:off x="3266" y="3011"/>
                  <a:ext cx="15" cy="16"/>
                </a:xfrm>
                <a:custGeom>
                  <a:avLst/>
                  <a:gdLst/>
                  <a:ahLst/>
                  <a:cxnLst>
                    <a:cxn ang="0">
                      <a:pos x="0" y="15"/>
                    </a:cxn>
                    <a:cxn ang="0">
                      <a:pos x="15" y="0"/>
                    </a:cxn>
                    <a:cxn ang="0">
                      <a:pos x="15" y="1"/>
                    </a:cxn>
                    <a:cxn ang="0">
                      <a:pos x="0" y="16"/>
                    </a:cxn>
                    <a:cxn ang="0">
                      <a:pos x="0" y="15"/>
                    </a:cxn>
                  </a:cxnLst>
                  <a:rect l="0" t="0" r="r" b="b"/>
                  <a:pathLst>
                    <a:path w="15" h="16">
                      <a:moveTo>
                        <a:pt x="0" y="15"/>
                      </a:moveTo>
                      <a:lnTo>
                        <a:pt x="15" y="0"/>
                      </a:lnTo>
                      <a:lnTo>
                        <a:pt x="15" y="1"/>
                      </a:lnTo>
                      <a:lnTo>
                        <a:pt x="0" y="16"/>
                      </a:lnTo>
                      <a:lnTo>
                        <a:pt x="0" y="15"/>
                      </a:lnTo>
                      <a:close/>
                    </a:path>
                  </a:pathLst>
                </a:custGeom>
                <a:solidFill>
                  <a:srgbClr val="FFFFC4"/>
                </a:solidFill>
                <a:ln w="9525">
                  <a:noFill/>
                  <a:round/>
                  <a:headEnd/>
                  <a:tailEnd/>
                </a:ln>
              </p:spPr>
              <p:txBody>
                <a:bodyPr/>
                <a:lstStyle/>
                <a:p>
                  <a:endParaRPr lang="en-US"/>
                </a:p>
              </p:txBody>
            </p:sp>
            <p:sp>
              <p:nvSpPr>
                <p:cNvPr id="1551687" name="Freeform 327"/>
                <p:cNvSpPr>
                  <a:spLocks/>
                </p:cNvSpPr>
                <p:nvPr/>
              </p:nvSpPr>
              <p:spPr bwMode="auto">
                <a:xfrm>
                  <a:off x="3265" y="3010"/>
                  <a:ext cx="16" cy="16"/>
                </a:xfrm>
                <a:custGeom>
                  <a:avLst/>
                  <a:gdLst/>
                  <a:ahLst/>
                  <a:cxnLst>
                    <a:cxn ang="0">
                      <a:pos x="0" y="16"/>
                    </a:cxn>
                    <a:cxn ang="0">
                      <a:pos x="15" y="0"/>
                    </a:cxn>
                    <a:cxn ang="0">
                      <a:pos x="16" y="1"/>
                    </a:cxn>
                    <a:cxn ang="0">
                      <a:pos x="1" y="16"/>
                    </a:cxn>
                    <a:cxn ang="0">
                      <a:pos x="0" y="16"/>
                    </a:cxn>
                  </a:cxnLst>
                  <a:rect l="0" t="0" r="r" b="b"/>
                  <a:pathLst>
                    <a:path w="16" h="16">
                      <a:moveTo>
                        <a:pt x="0" y="16"/>
                      </a:moveTo>
                      <a:lnTo>
                        <a:pt x="15" y="0"/>
                      </a:lnTo>
                      <a:lnTo>
                        <a:pt x="16" y="1"/>
                      </a:lnTo>
                      <a:lnTo>
                        <a:pt x="1" y="16"/>
                      </a:lnTo>
                      <a:lnTo>
                        <a:pt x="0" y="16"/>
                      </a:lnTo>
                      <a:close/>
                    </a:path>
                  </a:pathLst>
                </a:custGeom>
                <a:solidFill>
                  <a:srgbClr val="FFFFC8"/>
                </a:solidFill>
                <a:ln w="9525">
                  <a:noFill/>
                  <a:round/>
                  <a:headEnd/>
                  <a:tailEnd/>
                </a:ln>
              </p:spPr>
              <p:txBody>
                <a:bodyPr/>
                <a:lstStyle/>
                <a:p>
                  <a:endParaRPr lang="en-US"/>
                </a:p>
              </p:txBody>
            </p:sp>
            <p:sp>
              <p:nvSpPr>
                <p:cNvPr id="1551688" name="Freeform 328"/>
                <p:cNvSpPr>
                  <a:spLocks/>
                </p:cNvSpPr>
                <p:nvPr/>
              </p:nvSpPr>
              <p:spPr bwMode="auto">
                <a:xfrm>
                  <a:off x="3265" y="3010"/>
                  <a:ext cx="15" cy="16"/>
                </a:xfrm>
                <a:custGeom>
                  <a:avLst/>
                  <a:gdLst/>
                  <a:ahLst/>
                  <a:cxnLst>
                    <a:cxn ang="0">
                      <a:pos x="0" y="15"/>
                    </a:cxn>
                    <a:cxn ang="0">
                      <a:pos x="15" y="0"/>
                    </a:cxn>
                    <a:cxn ang="0">
                      <a:pos x="15" y="0"/>
                    </a:cxn>
                    <a:cxn ang="0">
                      <a:pos x="0" y="16"/>
                    </a:cxn>
                    <a:cxn ang="0">
                      <a:pos x="0" y="15"/>
                    </a:cxn>
                  </a:cxnLst>
                  <a:rect l="0" t="0" r="r" b="b"/>
                  <a:pathLst>
                    <a:path w="15" h="16">
                      <a:moveTo>
                        <a:pt x="0" y="15"/>
                      </a:moveTo>
                      <a:lnTo>
                        <a:pt x="15" y="0"/>
                      </a:lnTo>
                      <a:lnTo>
                        <a:pt x="15" y="0"/>
                      </a:lnTo>
                      <a:lnTo>
                        <a:pt x="0" y="16"/>
                      </a:lnTo>
                      <a:lnTo>
                        <a:pt x="0" y="15"/>
                      </a:lnTo>
                      <a:close/>
                    </a:path>
                  </a:pathLst>
                </a:custGeom>
                <a:solidFill>
                  <a:srgbClr val="FFFFCC"/>
                </a:solidFill>
                <a:ln w="9525">
                  <a:noFill/>
                  <a:round/>
                  <a:headEnd/>
                  <a:tailEnd/>
                </a:ln>
              </p:spPr>
              <p:txBody>
                <a:bodyPr/>
                <a:lstStyle/>
                <a:p>
                  <a:endParaRPr lang="en-US"/>
                </a:p>
              </p:txBody>
            </p:sp>
            <p:sp>
              <p:nvSpPr>
                <p:cNvPr id="1551689" name="Freeform 329"/>
                <p:cNvSpPr>
                  <a:spLocks/>
                </p:cNvSpPr>
                <p:nvPr/>
              </p:nvSpPr>
              <p:spPr bwMode="auto">
                <a:xfrm>
                  <a:off x="3264" y="3009"/>
                  <a:ext cx="16" cy="16"/>
                </a:xfrm>
                <a:custGeom>
                  <a:avLst/>
                  <a:gdLst/>
                  <a:ahLst/>
                  <a:cxnLst>
                    <a:cxn ang="0">
                      <a:pos x="0" y="16"/>
                    </a:cxn>
                    <a:cxn ang="0">
                      <a:pos x="15" y="0"/>
                    </a:cxn>
                    <a:cxn ang="0">
                      <a:pos x="16" y="1"/>
                    </a:cxn>
                    <a:cxn ang="0">
                      <a:pos x="1" y="16"/>
                    </a:cxn>
                    <a:cxn ang="0">
                      <a:pos x="0" y="16"/>
                    </a:cxn>
                  </a:cxnLst>
                  <a:rect l="0" t="0" r="r" b="b"/>
                  <a:pathLst>
                    <a:path w="16" h="16">
                      <a:moveTo>
                        <a:pt x="0" y="16"/>
                      </a:moveTo>
                      <a:lnTo>
                        <a:pt x="15" y="0"/>
                      </a:lnTo>
                      <a:lnTo>
                        <a:pt x="16" y="1"/>
                      </a:lnTo>
                      <a:lnTo>
                        <a:pt x="1" y="16"/>
                      </a:lnTo>
                      <a:lnTo>
                        <a:pt x="0" y="16"/>
                      </a:lnTo>
                      <a:close/>
                    </a:path>
                  </a:pathLst>
                </a:custGeom>
                <a:solidFill>
                  <a:srgbClr val="FFFFD0"/>
                </a:solidFill>
                <a:ln w="9525">
                  <a:noFill/>
                  <a:round/>
                  <a:headEnd/>
                  <a:tailEnd/>
                </a:ln>
              </p:spPr>
              <p:txBody>
                <a:bodyPr/>
                <a:lstStyle/>
                <a:p>
                  <a:endParaRPr lang="en-US"/>
                </a:p>
              </p:txBody>
            </p:sp>
            <p:sp>
              <p:nvSpPr>
                <p:cNvPr id="1551690" name="Freeform 330"/>
                <p:cNvSpPr>
                  <a:spLocks/>
                </p:cNvSpPr>
                <p:nvPr/>
              </p:nvSpPr>
              <p:spPr bwMode="auto">
                <a:xfrm>
                  <a:off x="3264" y="3009"/>
                  <a:ext cx="15" cy="16"/>
                </a:xfrm>
                <a:custGeom>
                  <a:avLst/>
                  <a:gdLst/>
                  <a:ahLst/>
                  <a:cxnLst>
                    <a:cxn ang="0">
                      <a:pos x="0" y="15"/>
                    </a:cxn>
                    <a:cxn ang="0">
                      <a:pos x="15" y="0"/>
                    </a:cxn>
                    <a:cxn ang="0">
                      <a:pos x="15" y="0"/>
                    </a:cxn>
                    <a:cxn ang="0">
                      <a:pos x="0" y="16"/>
                    </a:cxn>
                    <a:cxn ang="0">
                      <a:pos x="0" y="15"/>
                    </a:cxn>
                  </a:cxnLst>
                  <a:rect l="0" t="0" r="r" b="b"/>
                  <a:pathLst>
                    <a:path w="15" h="16">
                      <a:moveTo>
                        <a:pt x="0" y="15"/>
                      </a:moveTo>
                      <a:lnTo>
                        <a:pt x="15" y="0"/>
                      </a:lnTo>
                      <a:lnTo>
                        <a:pt x="15" y="0"/>
                      </a:lnTo>
                      <a:lnTo>
                        <a:pt x="0" y="16"/>
                      </a:lnTo>
                      <a:lnTo>
                        <a:pt x="0" y="15"/>
                      </a:lnTo>
                      <a:close/>
                    </a:path>
                  </a:pathLst>
                </a:custGeom>
                <a:solidFill>
                  <a:srgbClr val="FFFFD5"/>
                </a:solidFill>
                <a:ln w="9525">
                  <a:noFill/>
                  <a:round/>
                  <a:headEnd/>
                  <a:tailEnd/>
                </a:ln>
              </p:spPr>
              <p:txBody>
                <a:bodyPr/>
                <a:lstStyle/>
                <a:p>
                  <a:endParaRPr lang="en-US"/>
                </a:p>
              </p:txBody>
            </p:sp>
            <p:sp>
              <p:nvSpPr>
                <p:cNvPr id="1551691" name="Freeform 331"/>
                <p:cNvSpPr>
                  <a:spLocks/>
                </p:cNvSpPr>
                <p:nvPr/>
              </p:nvSpPr>
              <p:spPr bwMode="auto">
                <a:xfrm>
                  <a:off x="3263" y="3008"/>
                  <a:ext cx="16" cy="16"/>
                </a:xfrm>
                <a:custGeom>
                  <a:avLst/>
                  <a:gdLst/>
                  <a:ahLst/>
                  <a:cxnLst>
                    <a:cxn ang="0">
                      <a:pos x="0" y="16"/>
                    </a:cxn>
                    <a:cxn ang="0">
                      <a:pos x="15" y="0"/>
                    </a:cxn>
                    <a:cxn ang="0">
                      <a:pos x="16" y="1"/>
                    </a:cxn>
                    <a:cxn ang="0">
                      <a:pos x="1" y="16"/>
                    </a:cxn>
                    <a:cxn ang="0">
                      <a:pos x="0" y="16"/>
                    </a:cxn>
                  </a:cxnLst>
                  <a:rect l="0" t="0" r="r" b="b"/>
                  <a:pathLst>
                    <a:path w="16" h="16">
                      <a:moveTo>
                        <a:pt x="0" y="16"/>
                      </a:moveTo>
                      <a:lnTo>
                        <a:pt x="15" y="0"/>
                      </a:lnTo>
                      <a:lnTo>
                        <a:pt x="16" y="1"/>
                      </a:lnTo>
                      <a:lnTo>
                        <a:pt x="1" y="16"/>
                      </a:lnTo>
                      <a:lnTo>
                        <a:pt x="0" y="16"/>
                      </a:lnTo>
                      <a:close/>
                    </a:path>
                  </a:pathLst>
                </a:custGeom>
                <a:solidFill>
                  <a:srgbClr val="FFFFD9"/>
                </a:solidFill>
                <a:ln w="9525">
                  <a:noFill/>
                  <a:round/>
                  <a:headEnd/>
                  <a:tailEnd/>
                </a:ln>
              </p:spPr>
              <p:txBody>
                <a:bodyPr/>
                <a:lstStyle/>
                <a:p>
                  <a:endParaRPr lang="en-US"/>
                </a:p>
              </p:txBody>
            </p:sp>
            <p:sp>
              <p:nvSpPr>
                <p:cNvPr id="1551692" name="Freeform 332"/>
                <p:cNvSpPr>
                  <a:spLocks/>
                </p:cNvSpPr>
                <p:nvPr/>
              </p:nvSpPr>
              <p:spPr bwMode="auto">
                <a:xfrm>
                  <a:off x="3263" y="3008"/>
                  <a:ext cx="15" cy="16"/>
                </a:xfrm>
                <a:custGeom>
                  <a:avLst/>
                  <a:gdLst/>
                  <a:ahLst/>
                  <a:cxnLst>
                    <a:cxn ang="0">
                      <a:pos x="0" y="15"/>
                    </a:cxn>
                    <a:cxn ang="0">
                      <a:pos x="15" y="0"/>
                    </a:cxn>
                    <a:cxn ang="0">
                      <a:pos x="15" y="0"/>
                    </a:cxn>
                    <a:cxn ang="0">
                      <a:pos x="0" y="16"/>
                    </a:cxn>
                    <a:cxn ang="0">
                      <a:pos x="0" y="15"/>
                    </a:cxn>
                  </a:cxnLst>
                  <a:rect l="0" t="0" r="r" b="b"/>
                  <a:pathLst>
                    <a:path w="15" h="16">
                      <a:moveTo>
                        <a:pt x="0" y="15"/>
                      </a:moveTo>
                      <a:lnTo>
                        <a:pt x="15" y="0"/>
                      </a:lnTo>
                      <a:lnTo>
                        <a:pt x="15" y="0"/>
                      </a:lnTo>
                      <a:lnTo>
                        <a:pt x="0" y="16"/>
                      </a:lnTo>
                      <a:lnTo>
                        <a:pt x="0" y="15"/>
                      </a:lnTo>
                      <a:close/>
                    </a:path>
                  </a:pathLst>
                </a:custGeom>
                <a:solidFill>
                  <a:srgbClr val="FFFFDD"/>
                </a:solidFill>
                <a:ln w="9525">
                  <a:noFill/>
                  <a:round/>
                  <a:headEnd/>
                  <a:tailEnd/>
                </a:ln>
              </p:spPr>
              <p:txBody>
                <a:bodyPr/>
                <a:lstStyle/>
                <a:p>
                  <a:endParaRPr lang="en-US"/>
                </a:p>
              </p:txBody>
            </p:sp>
            <p:sp>
              <p:nvSpPr>
                <p:cNvPr id="1551693" name="Freeform 333"/>
                <p:cNvSpPr>
                  <a:spLocks/>
                </p:cNvSpPr>
                <p:nvPr/>
              </p:nvSpPr>
              <p:spPr bwMode="auto">
                <a:xfrm>
                  <a:off x="3263" y="3007"/>
                  <a:ext cx="15" cy="16"/>
                </a:xfrm>
                <a:custGeom>
                  <a:avLst/>
                  <a:gdLst/>
                  <a:ahLst/>
                  <a:cxnLst>
                    <a:cxn ang="0">
                      <a:pos x="0" y="16"/>
                    </a:cxn>
                    <a:cxn ang="0">
                      <a:pos x="14" y="0"/>
                    </a:cxn>
                    <a:cxn ang="0">
                      <a:pos x="15" y="1"/>
                    </a:cxn>
                    <a:cxn ang="0">
                      <a:pos x="0" y="16"/>
                    </a:cxn>
                  </a:cxnLst>
                  <a:rect l="0" t="0" r="r" b="b"/>
                  <a:pathLst>
                    <a:path w="15" h="16">
                      <a:moveTo>
                        <a:pt x="0" y="16"/>
                      </a:moveTo>
                      <a:lnTo>
                        <a:pt x="14" y="0"/>
                      </a:lnTo>
                      <a:lnTo>
                        <a:pt x="15" y="1"/>
                      </a:lnTo>
                      <a:lnTo>
                        <a:pt x="0" y="16"/>
                      </a:lnTo>
                      <a:close/>
                    </a:path>
                  </a:pathLst>
                </a:custGeom>
                <a:solidFill>
                  <a:srgbClr val="FFFFE1"/>
                </a:solidFill>
                <a:ln w="9525">
                  <a:noFill/>
                  <a:round/>
                  <a:headEnd/>
                  <a:tailEnd/>
                </a:ln>
              </p:spPr>
              <p:txBody>
                <a:bodyPr/>
                <a:lstStyle/>
                <a:p>
                  <a:endParaRPr lang="en-US"/>
                </a:p>
              </p:txBody>
            </p:sp>
            <p:sp>
              <p:nvSpPr>
                <p:cNvPr id="1551694" name="Freeform 334"/>
                <p:cNvSpPr>
                  <a:spLocks/>
                </p:cNvSpPr>
                <p:nvPr/>
              </p:nvSpPr>
              <p:spPr bwMode="auto">
                <a:xfrm>
                  <a:off x="3262" y="3007"/>
                  <a:ext cx="15" cy="16"/>
                </a:xfrm>
                <a:custGeom>
                  <a:avLst/>
                  <a:gdLst/>
                  <a:ahLst/>
                  <a:cxnLst>
                    <a:cxn ang="0">
                      <a:pos x="0" y="15"/>
                    </a:cxn>
                    <a:cxn ang="0">
                      <a:pos x="15" y="0"/>
                    </a:cxn>
                    <a:cxn ang="0">
                      <a:pos x="15" y="0"/>
                    </a:cxn>
                    <a:cxn ang="0">
                      <a:pos x="1" y="16"/>
                    </a:cxn>
                    <a:cxn ang="0">
                      <a:pos x="0" y="15"/>
                    </a:cxn>
                  </a:cxnLst>
                  <a:rect l="0" t="0" r="r" b="b"/>
                  <a:pathLst>
                    <a:path w="15" h="16">
                      <a:moveTo>
                        <a:pt x="0" y="15"/>
                      </a:moveTo>
                      <a:lnTo>
                        <a:pt x="15" y="0"/>
                      </a:lnTo>
                      <a:lnTo>
                        <a:pt x="15" y="0"/>
                      </a:lnTo>
                      <a:lnTo>
                        <a:pt x="1" y="16"/>
                      </a:lnTo>
                      <a:lnTo>
                        <a:pt x="0" y="15"/>
                      </a:lnTo>
                      <a:close/>
                    </a:path>
                  </a:pathLst>
                </a:custGeom>
                <a:solidFill>
                  <a:srgbClr val="FFFFE6"/>
                </a:solidFill>
                <a:ln w="9525">
                  <a:noFill/>
                  <a:round/>
                  <a:headEnd/>
                  <a:tailEnd/>
                </a:ln>
              </p:spPr>
              <p:txBody>
                <a:bodyPr/>
                <a:lstStyle/>
                <a:p>
                  <a:endParaRPr lang="en-US"/>
                </a:p>
              </p:txBody>
            </p:sp>
            <p:sp>
              <p:nvSpPr>
                <p:cNvPr id="1551695" name="Freeform 335"/>
                <p:cNvSpPr>
                  <a:spLocks/>
                </p:cNvSpPr>
                <p:nvPr/>
              </p:nvSpPr>
              <p:spPr bwMode="auto">
                <a:xfrm>
                  <a:off x="3262" y="3006"/>
                  <a:ext cx="15" cy="16"/>
                </a:xfrm>
                <a:custGeom>
                  <a:avLst/>
                  <a:gdLst/>
                  <a:ahLst/>
                  <a:cxnLst>
                    <a:cxn ang="0">
                      <a:pos x="0" y="16"/>
                    </a:cxn>
                    <a:cxn ang="0">
                      <a:pos x="14" y="0"/>
                    </a:cxn>
                    <a:cxn ang="0">
                      <a:pos x="15" y="1"/>
                    </a:cxn>
                    <a:cxn ang="0">
                      <a:pos x="0" y="16"/>
                    </a:cxn>
                  </a:cxnLst>
                  <a:rect l="0" t="0" r="r" b="b"/>
                  <a:pathLst>
                    <a:path w="15" h="16">
                      <a:moveTo>
                        <a:pt x="0" y="16"/>
                      </a:moveTo>
                      <a:lnTo>
                        <a:pt x="14" y="0"/>
                      </a:lnTo>
                      <a:lnTo>
                        <a:pt x="15" y="1"/>
                      </a:lnTo>
                      <a:lnTo>
                        <a:pt x="0" y="16"/>
                      </a:lnTo>
                      <a:close/>
                    </a:path>
                  </a:pathLst>
                </a:custGeom>
                <a:solidFill>
                  <a:srgbClr val="FFFFEA"/>
                </a:solidFill>
                <a:ln w="9525">
                  <a:noFill/>
                  <a:round/>
                  <a:headEnd/>
                  <a:tailEnd/>
                </a:ln>
              </p:spPr>
              <p:txBody>
                <a:bodyPr/>
                <a:lstStyle/>
                <a:p>
                  <a:endParaRPr lang="en-US"/>
                </a:p>
              </p:txBody>
            </p:sp>
            <p:sp>
              <p:nvSpPr>
                <p:cNvPr id="1551696" name="Freeform 336"/>
                <p:cNvSpPr>
                  <a:spLocks/>
                </p:cNvSpPr>
                <p:nvPr/>
              </p:nvSpPr>
              <p:spPr bwMode="auto">
                <a:xfrm>
                  <a:off x="3261" y="3006"/>
                  <a:ext cx="15" cy="16"/>
                </a:xfrm>
                <a:custGeom>
                  <a:avLst/>
                  <a:gdLst/>
                  <a:ahLst/>
                  <a:cxnLst>
                    <a:cxn ang="0">
                      <a:pos x="0" y="15"/>
                    </a:cxn>
                    <a:cxn ang="0">
                      <a:pos x="15" y="0"/>
                    </a:cxn>
                    <a:cxn ang="0">
                      <a:pos x="15" y="0"/>
                    </a:cxn>
                    <a:cxn ang="0">
                      <a:pos x="1" y="16"/>
                    </a:cxn>
                    <a:cxn ang="0">
                      <a:pos x="0" y="15"/>
                    </a:cxn>
                  </a:cxnLst>
                  <a:rect l="0" t="0" r="r" b="b"/>
                  <a:pathLst>
                    <a:path w="15" h="16">
                      <a:moveTo>
                        <a:pt x="0" y="15"/>
                      </a:moveTo>
                      <a:lnTo>
                        <a:pt x="15" y="0"/>
                      </a:lnTo>
                      <a:lnTo>
                        <a:pt x="15" y="0"/>
                      </a:lnTo>
                      <a:lnTo>
                        <a:pt x="1" y="16"/>
                      </a:lnTo>
                      <a:lnTo>
                        <a:pt x="0" y="15"/>
                      </a:lnTo>
                      <a:close/>
                    </a:path>
                  </a:pathLst>
                </a:custGeom>
                <a:solidFill>
                  <a:srgbClr val="FFFFEE"/>
                </a:solidFill>
                <a:ln w="9525">
                  <a:noFill/>
                  <a:round/>
                  <a:headEnd/>
                  <a:tailEnd/>
                </a:ln>
              </p:spPr>
              <p:txBody>
                <a:bodyPr/>
                <a:lstStyle/>
                <a:p>
                  <a:endParaRPr lang="en-US"/>
                </a:p>
              </p:txBody>
            </p:sp>
            <p:sp>
              <p:nvSpPr>
                <p:cNvPr id="1551697" name="Freeform 337"/>
                <p:cNvSpPr>
                  <a:spLocks/>
                </p:cNvSpPr>
                <p:nvPr/>
              </p:nvSpPr>
              <p:spPr bwMode="auto">
                <a:xfrm>
                  <a:off x="3261" y="3005"/>
                  <a:ext cx="15" cy="16"/>
                </a:xfrm>
                <a:custGeom>
                  <a:avLst/>
                  <a:gdLst/>
                  <a:ahLst/>
                  <a:cxnLst>
                    <a:cxn ang="0">
                      <a:pos x="0" y="16"/>
                    </a:cxn>
                    <a:cxn ang="0">
                      <a:pos x="14" y="0"/>
                    </a:cxn>
                    <a:cxn ang="0">
                      <a:pos x="15" y="1"/>
                    </a:cxn>
                    <a:cxn ang="0">
                      <a:pos x="0" y="16"/>
                    </a:cxn>
                  </a:cxnLst>
                  <a:rect l="0" t="0" r="r" b="b"/>
                  <a:pathLst>
                    <a:path w="15" h="16">
                      <a:moveTo>
                        <a:pt x="0" y="16"/>
                      </a:moveTo>
                      <a:lnTo>
                        <a:pt x="14" y="0"/>
                      </a:lnTo>
                      <a:lnTo>
                        <a:pt x="15" y="1"/>
                      </a:lnTo>
                      <a:lnTo>
                        <a:pt x="0" y="16"/>
                      </a:lnTo>
                      <a:close/>
                    </a:path>
                  </a:pathLst>
                </a:custGeom>
                <a:solidFill>
                  <a:srgbClr val="FFFFF2"/>
                </a:solidFill>
                <a:ln w="9525">
                  <a:noFill/>
                  <a:round/>
                  <a:headEnd/>
                  <a:tailEnd/>
                </a:ln>
              </p:spPr>
              <p:txBody>
                <a:bodyPr/>
                <a:lstStyle/>
                <a:p>
                  <a:endParaRPr lang="en-US"/>
                </a:p>
              </p:txBody>
            </p:sp>
            <p:sp>
              <p:nvSpPr>
                <p:cNvPr id="1551698" name="Freeform 338"/>
                <p:cNvSpPr>
                  <a:spLocks/>
                </p:cNvSpPr>
                <p:nvPr/>
              </p:nvSpPr>
              <p:spPr bwMode="auto">
                <a:xfrm>
                  <a:off x="3260" y="3005"/>
                  <a:ext cx="15" cy="16"/>
                </a:xfrm>
                <a:custGeom>
                  <a:avLst/>
                  <a:gdLst/>
                  <a:ahLst/>
                  <a:cxnLst>
                    <a:cxn ang="0">
                      <a:pos x="0" y="15"/>
                    </a:cxn>
                    <a:cxn ang="0">
                      <a:pos x="15" y="0"/>
                    </a:cxn>
                    <a:cxn ang="0">
                      <a:pos x="15" y="0"/>
                    </a:cxn>
                    <a:cxn ang="0">
                      <a:pos x="1" y="16"/>
                    </a:cxn>
                    <a:cxn ang="0">
                      <a:pos x="0" y="15"/>
                    </a:cxn>
                  </a:cxnLst>
                  <a:rect l="0" t="0" r="r" b="b"/>
                  <a:pathLst>
                    <a:path w="15" h="16">
                      <a:moveTo>
                        <a:pt x="0" y="15"/>
                      </a:moveTo>
                      <a:lnTo>
                        <a:pt x="15" y="0"/>
                      </a:lnTo>
                      <a:lnTo>
                        <a:pt x="15" y="0"/>
                      </a:lnTo>
                      <a:lnTo>
                        <a:pt x="1" y="16"/>
                      </a:lnTo>
                      <a:lnTo>
                        <a:pt x="0" y="15"/>
                      </a:lnTo>
                      <a:close/>
                    </a:path>
                  </a:pathLst>
                </a:custGeom>
                <a:solidFill>
                  <a:srgbClr val="FFFFF7"/>
                </a:solidFill>
                <a:ln w="9525">
                  <a:noFill/>
                  <a:round/>
                  <a:headEnd/>
                  <a:tailEnd/>
                </a:ln>
              </p:spPr>
              <p:txBody>
                <a:bodyPr/>
                <a:lstStyle/>
                <a:p>
                  <a:endParaRPr lang="en-US"/>
                </a:p>
              </p:txBody>
            </p:sp>
            <p:sp>
              <p:nvSpPr>
                <p:cNvPr id="1551699" name="Freeform 339"/>
                <p:cNvSpPr>
                  <a:spLocks/>
                </p:cNvSpPr>
                <p:nvPr/>
              </p:nvSpPr>
              <p:spPr bwMode="auto">
                <a:xfrm>
                  <a:off x="3260" y="3004"/>
                  <a:ext cx="15" cy="16"/>
                </a:xfrm>
                <a:custGeom>
                  <a:avLst/>
                  <a:gdLst/>
                  <a:ahLst/>
                  <a:cxnLst>
                    <a:cxn ang="0">
                      <a:pos x="0" y="16"/>
                    </a:cxn>
                    <a:cxn ang="0">
                      <a:pos x="14" y="0"/>
                    </a:cxn>
                    <a:cxn ang="0">
                      <a:pos x="15" y="1"/>
                    </a:cxn>
                    <a:cxn ang="0">
                      <a:pos x="0" y="16"/>
                    </a:cxn>
                  </a:cxnLst>
                  <a:rect l="0" t="0" r="r" b="b"/>
                  <a:pathLst>
                    <a:path w="15" h="16">
                      <a:moveTo>
                        <a:pt x="0" y="16"/>
                      </a:moveTo>
                      <a:lnTo>
                        <a:pt x="14" y="0"/>
                      </a:lnTo>
                      <a:lnTo>
                        <a:pt x="15" y="1"/>
                      </a:lnTo>
                      <a:lnTo>
                        <a:pt x="0" y="16"/>
                      </a:lnTo>
                      <a:close/>
                    </a:path>
                  </a:pathLst>
                </a:custGeom>
                <a:solidFill>
                  <a:srgbClr val="FFFFFB"/>
                </a:solidFill>
                <a:ln w="9525">
                  <a:noFill/>
                  <a:round/>
                  <a:headEnd/>
                  <a:tailEnd/>
                </a:ln>
              </p:spPr>
              <p:txBody>
                <a:bodyPr/>
                <a:lstStyle/>
                <a:p>
                  <a:endParaRPr lang="en-US"/>
                </a:p>
              </p:txBody>
            </p:sp>
            <p:sp>
              <p:nvSpPr>
                <p:cNvPr id="1551700" name="Freeform 340"/>
                <p:cNvSpPr>
                  <a:spLocks/>
                </p:cNvSpPr>
                <p:nvPr/>
              </p:nvSpPr>
              <p:spPr bwMode="auto">
                <a:xfrm>
                  <a:off x="3259" y="3004"/>
                  <a:ext cx="15" cy="16"/>
                </a:xfrm>
                <a:custGeom>
                  <a:avLst/>
                  <a:gdLst/>
                  <a:ahLst/>
                  <a:cxnLst>
                    <a:cxn ang="0">
                      <a:pos x="0" y="15"/>
                    </a:cxn>
                    <a:cxn ang="0">
                      <a:pos x="15" y="0"/>
                    </a:cxn>
                    <a:cxn ang="0">
                      <a:pos x="15" y="0"/>
                    </a:cxn>
                    <a:cxn ang="0">
                      <a:pos x="1" y="16"/>
                    </a:cxn>
                    <a:cxn ang="0">
                      <a:pos x="0" y="15"/>
                    </a:cxn>
                  </a:cxnLst>
                  <a:rect l="0" t="0" r="r" b="b"/>
                  <a:pathLst>
                    <a:path w="15" h="16">
                      <a:moveTo>
                        <a:pt x="0" y="15"/>
                      </a:moveTo>
                      <a:lnTo>
                        <a:pt x="15" y="0"/>
                      </a:lnTo>
                      <a:lnTo>
                        <a:pt x="15" y="0"/>
                      </a:lnTo>
                      <a:lnTo>
                        <a:pt x="1" y="16"/>
                      </a:lnTo>
                      <a:lnTo>
                        <a:pt x="0" y="15"/>
                      </a:lnTo>
                      <a:close/>
                    </a:path>
                  </a:pathLst>
                </a:custGeom>
                <a:solidFill>
                  <a:srgbClr val="FFFFFF"/>
                </a:solidFill>
                <a:ln w="9525">
                  <a:noFill/>
                  <a:round/>
                  <a:headEnd/>
                  <a:tailEnd/>
                </a:ln>
              </p:spPr>
              <p:txBody>
                <a:bodyPr/>
                <a:lstStyle/>
                <a:p>
                  <a:endParaRPr lang="en-US"/>
                </a:p>
              </p:txBody>
            </p:sp>
            <p:sp>
              <p:nvSpPr>
                <p:cNvPr id="1551701" name="Freeform 341"/>
                <p:cNvSpPr>
                  <a:spLocks/>
                </p:cNvSpPr>
                <p:nvPr/>
              </p:nvSpPr>
              <p:spPr bwMode="auto">
                <a:xfrm>
                  <a:off x="3264" y="3008"/>
                  <a:ext cx="20" cy="23"/>
                </a:xfrm>
                <a:custGeom>
                  <a:avLst/>
                  <a:gdLst/>
                  <a:ahLst/>
                  <a:cxnLst>
                    <a:cxn ang="0">
                      <a:pos x="20" y="11"/>
                    </a:cxn>
                    <a:cxn ang="0">
                      <a:pos x="19" y="9"/>
                    </a:cxn>
                    <a:cxn ang="0">
                      <a:pos x="18" y="6"/>
                    </a:cxn>
                    <a:cxn ang="0">
                      <a:pos x="17" y="4"/>
                    </a:cxn>
                    <a:cxn ang="0">
                      <a:pos x="16" y="2"/>
                    </a:cxn>
                    <a:cxn ang="0">
                      <a:pos x="14" y="1"/>
                    </a:cxn>
                    <a:cxn ang="0">
                      <a:pos x="11" y="0"/>
                    </a:cxn>
                    <a:cxn ang="0">
                      <a:pos x="9" y="0"/>
                    </a:cxn>
                    <a:cxn ang="0">
                      <a:pos x="7" y="0"/>
                    </a:cxn>
                    <a:cxn ang="0">
                      <a:pos x="5" y="2"/>
                    </a:cxn>
                    <a:cxn ang="0">
                      <a:pos x="3" y="3"/>
                    </a:cxn>
                    <a:cxn ang="0">
                      <a:pos x="2" y="6"/>
                    </a:cxn>
                    <a:cxn ang="0">
                      <a:pos x="1" y="8"/>
                    </a:cxn>
                    <a:cxn ang="0">
                      <a:pos x="0" y="11"/>
                    </a:cxn>
                    <a:cxn ang="0">
                      <a:pos x="1" y="13"/>
                    </a:cxn>
                    <a:cxn ang="0">
                      <a:pos x="1" y="16"/>
                    </a:cxn>
                    <a:cxn ang="0">
                      <a:pos x="2" y="18"/>
                    </a:cxn>
                    <a:cxn ang="0">
                      <a:pos x="3" y="19"/>
                    </a:cxn>
                    <a:cxn ang="0">
                      <a:pos x="4" y="20"/>
                    </a:cxn>
                    <a:cxn ang="0">
                      <a:pos x="6" y="22"/>
                    </a:cxn>
                    <a:cxn ang="0">
                      <a:pos x="8" y="22"/>
                    </a:cxn>
                    <a:cxn ang="0">
                      <a:pos x="10" y="23"/>
                    </a:cxn>
                    <a:cxn ang="0">
                      <a:pos x="12" y="22"/>
                    </a:cxn>
                    <a:cxn ang="0">
                      <a:pos x="15" y="22"/>
                    </a:cxn>
                    <a:cxn ang="0">
                      <a:pos x="16" y="20"/>
                    </a:cxn>
                    <a:cxn ang="0">
                      <a:pos x="18" y="18"/>
                    </a:cxn>
                    <a:cxn ang="0">
                      <a:pos x="19" y="15"/>
                    </a:cxn>
                    <a:cxn ang="0">
                      <a:pos x="20" y="13"/>
                    </a:cxn>
                    <a:cxn ang="0">
                      <a:pos x="20" y="11"/>
                    </a:cxn>
                  </a:cxnLst>
                  <a:rect l="0" t="0" r="r" b="b"/>
                  <a:pathLst>
                    <a:path w="20" h="23">
                      <a:moveTo>
                        <a:pt x="20" y="11"/>
                      </a:moveTo>
                      <a:lnTo>
                        <a:pt x="19" y="9"/>
                      </a:lnTo>
                      <a:lnTo>
                        <a:pt x="18" y="6"/>
                      </a:lnTo>
                      <a:lnTo>
                        <a:pt x="17" y="4"/>
                      </a:lnTo>
                      <a:lnTo>
                        <a:pt x="16" y="2"/>
                      </a:lnTo>
                      <a:lnTo>
                        <a:pt x="14" y="1"/>
                      </a:lnTo>
                      <a:lnTo>
                        <a:pt x="11" y="0"/>
                      </a:lnTo>
                      <a:lnTo>
                        <a:pt x="9" y="0"/>
                      </a:lnTo>
                      <a:lnTo>
                        <a:pt x="7" y="0"/>
                      </a:lnTo>
                      <a:lnTo>
                        <a:pt x="5" y="2"/>
                      </a:lnTo>
                      <a:lnTo>
                        <a:pt x="3" y="3"/>
                      </a:lnTo>
                      <a:lnTo>
                        <a:pt x="2" y="6"/>
                      </a:lnTo>
                      <a:lnTo>
                        <a:pt x="1" y="8"/>
                      </a:lnTo>
                      <a:lnTo>
                        <a:pt x="0" y="11"/>
                      </a:lnTo>
                      <a:lnTo>
                        <a:pt x="1" y="13"/>
                      </a:lnTo>
                      <a:lnTo>
                        <a:pt x="1" y="16"/>
                      </a:lnTo>
                      <a:lnTo>
                        <a:pt x="2" y="18"/>
                      </a:lnTo>
                      <a:lnTo>
                        <a:pt x="3" y="19"/>
                      </a:lnTo>
                      <a:lnTo>
                        <a:pt x="4" y="20"/>
                      </a:lnTo>
                      <a:lnTo>
                        <a:pt x="6" y="22"/>
                      </a:lnTo>
                      <a:lnTo>
                        <a:pt x="8" y="22"/>
                      </a:lnTo>
                      <a:lnTo>
                        <a:pt x="10" y="23"/>
                      </a:lnTo>
                      <a:lnTo>
                        <a:pt x="12" y="22"/>
                      </a:lnTo>
                      <a:lnTo>
                        <a:pt x="15" y="22"/>
                      </a:lnTo>
                      <a:lnTo>
                        <a:pt x="16" y="20"/>
                      </a:lnTo>
                      <a:lnTo>
                        <a:pt x="18" y="18"/>
                      </a:lnTo>
                      <a:lnTo>
                        <a:pt x="19" y="15"/>
                      </a:lnTo>
                      <a:lnTo>
                        <a:pt x="20" y="13"/>
                      </a:lnTo>
                      <a:lnTo>
                        <a:pt x="20" y="11"/>
                      </a:lnTo>
                    </a:path>
                  </a:pathLst>
                </a:custGeom>
                <a:noFill/>
                <a:ln w="0">
                  <a:solidFill>
                    <a:srgbClr val="000000"/>
                  </a:solidFill>
                  <a:prstDash val="solid"/>
                  <a:round/>
                  <a:headEnd/>
                  <a:tailEnd/>
                </a:ln>
              </p:spPr>
              <p:txBody>
                <a:bodyPr/>
                <a:lstStyle/>
                <a:p>
                  <a:endParaRPr lang="en-US"/>
                </a:p>
              </p:txBody>
            </p:sp>
            <p:sp>
              <p:nvSpPr>
                <p:cNvPr id="1551702" name="Freeform 342"/>
                <p:cNvSpPr>
                  <a:spLocks/>
                </p:cNvSpPr>
                <p:nvPr/>
              </p:nvSpPr>
              <p:spPr bwMode="auto">
                <a:xfrm>
                  <a:off x="3283" y="2996"/>
                  <a:ext cx="5" cy="18"/>
                </a:xfrm>
                <a:custGeom>
                  <a:avLst/>
                  <a:gdLst/>
                  <a:ahLst/>
                  <a:cxnLst>
                    <a:cxn ang="0">
                      <a:pos x="5" y="0"/>
                    </a:cxn>
                    <a:cxn ang="0">
                      <a:pos x="5" y="18"/>
                    </a:cxn>
                    <a:cxn ang="0">
                      <a:pos x="0" y="9"/>
                    </a:cxn>
                    <a:cxn ang="0">
                      <a:pos x="5" y="0"/>
                    </a:cxn>
                  </a:cxnLst>
                  <a:rect l="0" t="0" r="r" b="b"/>
                  <a:pathLst>
                    <a:path w="5" h="18">
                      <a:moveTo>
                        <a:pt x="5" y="0"/>
                      </a:moveTo>
                      <a:lnTo>
                        <a:pt x="5" y="18"/>
                      </a:lnTo>
                      <a:lnTo>
                        <a:pt x="0" y="9"/>
                      </a:lnTo>
                      <a:lnTo>
                        <a:pt x="5" y="0"/>
                      </a:lnTo>
                      <a:close/>
                    </a:path>
                  </a:pathLst>
                </a:custGeom>
                <a:noFill/>
                <a:ln w="0">
                  <a:solidFill>
                    <a:srgbClr val="000000"/>
                  </a:solidFill>
                  <a:prstDash val="solid"/>
                  <a:round/>
                  <a:headEnd/>
                  <a:tailEnd/>
                </a:ln>
              </p:spPr>
              <p:txBody>
                <a:bodyPr/>
                <a:lstStyle/>
                <a:p>
                  <a:endParaRPr lang="en-US"/>
                </a:p>
              </p:txBody>
            </p:sp>
            <p:sp>
              <p:nvSpPr>
                <p:cNvPr id="1551703" name="Freeform 343"/>
                <p:cNvSpPr>
                  <a:spLocks/>
                </p:cNvSpPr>
                <p:nvPr/>
              </p:nvSpPr>
              <p:spPr bwMode="auto">
                <a:xfrm>
                  <a:off x="3229" y="3096"/>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80FFFF"/>
                </a:solidFill>
                <a:ln w="9525">
                  <a:noFill/>
                  <a:round/>
                  <a:headEnd/>
                  <a:tailEnd/>
                </a:ln>
              </p:spPr>
              <p:txBody>
                <a:bodyPr/>
                <a:lstStyle/>
                <a:p>
                  <a:endParaRPr lang="en-US"/>
                </a:p>
              </p:txBody>
            </p:sp>
            <p:sp>
              <p:nvSpPr>
                <p:cNvPr id="1551704" name="Freeform 344"/>
                <p:cNvSpPr>
                  <a:spLocks/>
                </p:cNvSpPr>
                <p:nvPr/>
              </p:nvSpPr>
              <p:spPr bwMode="auto">
                <a:xfrm>
                  <a:off x="3228" y="3094"/>
                  <a:ext cx="139" cy="9"/>
                </a:xfrm>
                <a:custGeom>
                  <a:avLst/>
                  <a:gdLst/>
                  <a:ahLst/>
                  <a:cxnLst>
                    <a:cxn ang="0">
                      <a:pos x="0" y="7"/>
                    </a:cxn>
                    <a:cxn ang="0">
                      <a:pos x="139" y="0"/>
                    </a:cxn>
                    <a:cxn ang="0">
                      <a:pos x="139" y="2"/>
                    </a:cxn>
                    <a:cxn ang="0">
                      <a:pos x="1" y="9"/>
                    </a:cxn>
                    <a:cxn ang="0">
                      <a:pos x="0" y="7"/>
                    </a:cxn>
                  </a:cxnLst>
                  <a:rect l="0" t="0" r="r" b="b"/>
                  <a:pathLst>
                    <a:path w="139" h="9">
                      <a:moveTo>
                        <a:pt x="0" y="7"/>
                      </a:moveTo>
                      <a:lnTo>
                        <a:pt x="139" y="0"/>
                      </a:lnTo>
                      <a:lnTo>
                        <a:pt x="139" y="2"/>
                      </a:lnTo>
                      <a:lnTo>
                        <a:pt x="1" y="9"/>
                      </a:lnTo>
                      <a:lnTo>
                        <a:pt x="0" y="7"/>
                      </a:lnTo>
                      <a:close/>
                    </a:path>
                  </a:pathLst>
                </a:custGeom>
                <a:solidFill>
                  <a:srgbClr val="84FFFF"/>
                </a:solidFill>
                <a:ln w="9525">
                  <a:noFill/>
                  <a:round/>
                  <a:headEnd/>
                  <a:tailEnd/>
                </a:ln>
              </p:spPr>
              <p:txBody>
                <a:bodyPr/>
                <a:lstStyle/>
                <a:p>
                  <a:endParaRPr lang="en-US"/>
                </a:p>
              </p:txBody>
            </p:sp>
            <p:sp>
              <p:nvSpPr>
                <p:cNvPr id="1551705" name="Freeform 345"/>
                <p:cNvSpPr>
                  <a:spLocks/>
                </p:cNvSpPr>
                <p:nvPr/>
              </p:nvSpPr>
              <p:spPr bwMode="auto">
                <a:xfrm>
                  <a:off x="3228" y="3092"/>
                  <a:ext cx="139" cy="9"/>
                </a:xfrm>
                <a:custGeom>
                  <a:avLst/>
                  <a:gdLst/>
                  <a:ahLst/>
                  <a:cxnLst>
                    <a:cxn ang="0">
                      <a:pos x="0" y="7"/>
                    </a:cxn>
                    <a:cxn ang="0">
                      <a:pos x="138" y="0"/>
                    </a:cxn>
                    <a:cxn ang="0">
                      <a:pos x="139" y="2"/>
                    </a:cxn>
                    <a:cxn ang="0">
                      <a:pos x="0" y="9"/>
                    </a:cxn>
                    <a:cxn ang="0">
                      <a:pos x="0" y="7"/>
                    </a:cxn>
                  </a:cxnLst>
                  <a:rect l="0" t="0" r="r" b="b"/>
                  <a:pathLst>
                    <a:path w="139" h="9">
                      <a:moveTo>
                        <a:pt x="0" y="7"/>
                      </a:moveTo>
                      <a:lnTo>
                        <a:pt x="138" y="0"/>
                      </a:lnTo>
                      <a:lnTo>
                        <a:pt x="139" y="2"/>
                      </a:lnTo>
                      <a:lnTo>
                        <a:pt x="0" y="9"/>
                      </a:lnTo>
                      <a:lnTo>
                        <a:pt x="0" y="7"/>
                      </a:lnTo>
                      <a:close/>
                    </a:path>
                  </a:pathLst>
                </a:custGeom>
                <a:solidFill>
                  <a:srgbClr val="88FFFF"/>
                </a:solidFill>
                <a:ln w="9525">
                  <a:noFill/>
                  <a:round/>
                  <a:headEnd/>
                  <a:tailEnd/>
                </a:ln>
              </p:spPr>
              <p:txBody>
                <a:bodyPr/>
                <a:lstStyle/>
                <a:p>
                  <a:endParaRPr lang="en-US"/>
                </a:p>
              </p:txBody>
            </p:sp>
            <p:sp>
              <p:nvSpPr>
                <p:cNvPr id="1551706" name="Freeform 346"/>
                <p:cNvSpPr>
                  <a:spLocks/>
                </p:cNvSpPr>
                <p:nvPr/>
              </p:nvSpPr>
              <p:spPr bwMode="auto">
                <a:xfrm>
                  <a:off x="3228" y="3090"/>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8DFFFF"/>
                </a:solidFill>
                <a:ln w="9525">
                  <a:noFill/>
                  <a:round/>
                  <a:headEnd/>
                  <a:tailEnd/>
                </a:ln>
              </p:spPr>
              <p:txBody>
                <a:bodyPr/>
                <a:lstStyle/>
                <a:p>
                  <a:endParaRPr lang="en-US"/>
                </a:p>
              </p:txBody>
            </p:sp>
            <p:sp>
              <p:nvSpPr>
                <p:cNvPr id="1551707" name="Freeform 347"/>
                <p:cNvSpPr>
                  <a:spLocks/>
                </p:cNvSpPr>
                <p:nvPr/>
              </p:nvSpPr>
              <p:spPr bwMode="auto">
                <a:xfrm>
                  <a:off x="3228" y="3088"/>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91FFFF"/>
                </a:solidFill>
                <a:ln w="9525">
                  <a:noFill/>
                  <a:round/>
                  <a:headEnd/>
                  <a:tailEnd/>
                </a:ln>
              </p:spPr>
              <p:txBody>
                <a:bodyPr/>
                <a:lstStyle/>
                <a:p>
                  <a:endParaRPr lang="en-US"/>
                </a:p>
              </p:txBody>
            </p:sp>
            <p:sp>
              <p:nvSpPr>
                <p:cNvPr id="1551708" name="Freeform 348"/>
                <p:cNvSpPr>
                  <a:spLocks/>
                </p:cNvSpPr>
                <p:nvPr/>
              </p:nvSpPr>
              <p:spPr bwMode="auto">
                <a:xfrm>
                  <a:off x="3228" y="3086"/>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95FFFF"/>
                </a:solidFill>
                <a:ln w="9525">
                  <a:noFill/>
                  <a:round/>
                  <a:headEnd/>
                  <a:tailEnd/>
                </a:ln>
              </p:spPr>
              <p:txBody>
                <a:bodyPr/>
                <a:lstStyle/>
                <a:p>
                  <a:endParaRPr lang="en-US"/>
                </a:p>
              </p:txBody>
            </p:sp>
            <p:sp>
              <p:nvSpPr>
                <p:cNvPr id="1551709" name="Freeform 349"/>
                <p:cNvSpPr>
                  <a:spLocks/>
                </p:cNvSpPr>
                <p:nvPr/>
              </p:nvSpPr>
              <p:spPr bwMode="auto">
                <a:xfrm>
                  <a:off x="3228" y="3084"/>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99FFFF"/>
                </a:solidFill>
                <a:ln w="9525">
                  <a:noFill/>
                  <a:round/>
                  <a:headEnd/>
                  <a:tailEnd/>
                </a:ln>
              </p:spPr>
              <p:txBody>
                <a:bodyPr/>
                <a:lstStyle/>
                <a:p>
                  <a:endParaRPr lang="en-US"/>
                </a:p>
              </p:txBody>
            </p:sp>
            <p:sp>
              <p:nvSpPr>
                <p:cNvPr id="1551710" name="Freeform 350"/>
                <p:cNvSpPr>
                  <a:spLocks/>
                </p:cNvSpPr>
                <p:nvPr/>
              </p:nvSpPr>
              <p:spPr bwMode="auto">
                <a:xfrm>
                  <a:off x="3228" y="3082"/>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9EFFFF"/>
                </a:solidFill>
                <a:ln w="9525">
                  <a:noFill/>
                  <a:round/>
                  <a:headEnd/>
                  <a:tailEnd/>
                </a:ln>
              </p:spPr>
              <p:txBody>
                <a:bodyPr/>
                <a:lstStyle/>
                <a:p>
                  <a:endParaRPr lang="en-US"/>
                </a:p>
              </p:txBody>
            </p:sp>
            <p:sp>
              <p:nvSpPr>
                <p:cNvPr id="1551711" name="Freeform 351"/>
                <p:cNvSpPr>
                  <a:spLocks/>
                </p:cNvSpPr>
                <p:nvPr/>
              </p:nvSpPr>
              <p:spPr bwMode="auto">
                <a:xfrm>
                  <a:off x="3228" y="3080"/>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A2FFFF"/>
                </a:solidFill>
                <a:ln w="9525">
                  <a:noFill/>
                  <a:round/>
                  <a:headEnd/>
                  <a:tailEnd/>
                </a:ln>
              </p:spPr>
              <p:txBody>
                <a:bodyPr/>
                <a:lstStyle/>
                <a:p>
                  <a:endParaRPr lang="en-US"/>
                </a:p>
              </p:txBody>
            </p:sp>
            <p:sp>
              <p:nvSpPr>
                <p:cNvPr id="1551712" name="Freeform 352"/>
                <p:cNvSpPr>
                  <a:spLocks/>
                </p:cNvSpPr>
                <p:nvPr/>
              </p:nvSpPr>
              <p:spPr bwMode="auto">
                <a:xfrm>
                  <a:off x="3228" y="3078"/>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A6FFFF"/>
                </a:solidFill>
                <a:ln w="9525">
                  <a:noFill/>
                  <a:round/>
                  <a:headEnd/>
                  <a:tailEnd/>
                </a:ln>
              </p:spPr>
              <p:txBody>
                <a:bodyPr/>
                <a:lstStyle/>
                <a:p>
                  <a:endParaRPr lang="en-US"/>
                </a:p>
              </p:txBody>
            </p:sp>
            <p:sp>
              <p:nvSpPr>
                <p:cNvPr id="1551713" name="Freeform 353"/>
                <p:cNvSpPr>
                  <a:spLocks/>
                </p:cNvSpPr>
                <p:nvPr/>
              </p:nvSpPr>
              <p:spPr bwMode="auto">
                <a:xfrm>
                  <a:off x="3228" y="3076"/>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AAFFFF"/>
                </a:solidFill>
                <a:ln w="9525">
                  <a:noFill/>
                  <a:round/>
                  <a:headEnd/>
                  <a:tailEnd/>
                </a:ln>
              </p:spPr>
              <p:txBody>
                <a:bodyPr/>
                <a:lstStyle/>
                <a:p>
                  <a:endParaRPr lang="en-US"/>
                </a:p>
              </p:txBody>
            </p:sp>
            <p:sp>
              <p:nvSpPr>
                <p:cNvPr id="1551714" name="Freeform 354"/>
                <p:cNvSpPr>
                  <a:spLocks/>
                </p:cNvSpPr>
                <p:nvPr/>
              </p:nvSpPr>
              <p:spPr bwMode="auto">
                <a:xfrm>
                  <a:off x="3228" y="3074"/>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AFFFFF"/>
                </a:solidFill>
                <a:ln w="9525">
                  <a:noFill/>
                  <a:round/>
                  <a:headEnd/>
                  <a:tailEnd/>
                </a:ln>
              </p:spPr>
              <p:txBody>
                <a:bodyPr/>
                <a:lstStyle/>
                <a:p>
                  <a:endParaRPr lang="en-US"/>
                </a:p>
              </p:txBody>
            </p:sp>
            <p:sp>
              <p:nvSpPr>
                <p:cNvPr id="1551715" name="Freeform 355"/>
                <p:cNvSpPr>
                  <a:spLocks/>
                </p:cNvSpPr>
                <p:nvPr/>
              </p:nvSpPr>
              <p:spPr bwMode="auto">
                <a:xfrm>
                  <a:off x="3228" y="3072"/>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B3FFFF"/>
                </a:solidFill>
                <a:ln w="9525">
                  <a:noFill/>
                  <a:round/>
                  <a:headEnd/>
                  <a:tailEnd/>
                </a:ln>
              </p:spPr>
              <p:txBody>
                <a:bodyPr/>
                <a:lstStyle/>
                <a:p>
                  <a:endParaRPr lang="en-US"/>
                </a:p>
              </p:txBody>
            </p:sp>
            <p:sp>
              <p:nvSpPr>
                <p:cNvPr id="1551716" name="Freeform 356"/>
                <p:cNvSpPr>
                  <a:spLocks/>
                </p:cNvSpPr>
                <p:nvPr/>
              </p:nvSpPr>
              <p:spPr bwMode="auto">
                <a:xfrm>
                  <a:off x="3227" y="3070"/>
                  <a:ext cx="139" cy="9"/>
                </a:xfrm>
                <a:custGeom>
                  <a:avLst/>
                  <a:gdLst/>
                  <a:ahLst/>
                  <a:cxnLst>
                    <a:cxn ang="0">
                      <a:pos x="0" y="7"/>
                    </a:cxn>
                    <a:cxn ang="0">
                      <a:pos x="138" y="0"/>
                    </a:cxn>
                    <a:cxn ang="0">
                      <a:pos x="139" y="2"/>
                    </a:cxn>
                    <a:cxn ang="0">
                      <a:pos x="1" y="9"/>
                    </a:cxn>
                    <a:cxn ang="0">
                      <a:pos x="0" y="7"/>
                    </a:cxn>
                  </a:cxnLst>
                  <a:rect l="0" t="0" r="r" b="b"/>
                  <a:pathLst>
                    <a:path w="139" h="9">
                      <a:moveTo>
                        <a:pt x="0" y="7"/>
                      </a:moveTo>
                      <a:lnTo>
                        <a:pt x="138" y="0"/>
                      </a:lnTo>
                      <a:lnTo>
                        <a:pt x="139" y="2"/>
                      </a:lnTo>
                      <a:lnTo>
                        <a:pt x="1" y="9"/>
                      </a:lnTo>
                      <a:lnTo>
                        <a:pt x="0" y="7"/>
                      </a:lnTo>
                      <a:close/>
                    </a:path>
                  </a:pathLst>
                </a:custGeom>
                <a:solidFill>
                  <a:srgbClr val="B7FFFF"/>
                </a:solidFill>
                <a:ln w="9525">
                  <a:noFill/>
                  <a:round/>
                  <a:headEnd/>
                  <a:tailEnd/>
                </a:ln>
              </p:spPr>
              <p:txBody>
                <a:bodyPr/>
                <a:lstStyle/>
                <a:p>
                  <a:endParaRPr lang="en-US"/>
                </a:p>
              </p:txBody>
            </p:sp>
            <p:sp>
              <p:nvSpPr>
                <p:cNvPr id="1551717" name="Freeform 357"/>
                <p:cNvSpPr>
                  <a:spLocks/>
                </p:cNvSpPr>
                <p:nvPr/>
              </p:nvSpPr>
              <p:spPr bwMode="auto">
                <a:xfrm>
                  <a:off x="3227" y="3068"/>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BBFFFF"/>
                </a:solidFill>
                <a:ln w="9525">
                  <a:noFill/>
                  <a:round/>
                  <a:headEnd/>
                  <a:tailEnd/>
                </a:ln>
              </p:spPr>
              <p:txBody>
                <a:bodyPr/>
                <a:lstStyle/>
                <a:p>
                  <a:endParaRPr lang="en-US"/>
                </a:p>
              </p:txBody>
            </p:sp>
            <p:sp>
              <p:nvSpPr>
                <p:cNvPr id="1551718" name="Freeform 358"/>
                <p:cNvSpPr>
                  <a:spLocks/>
                </p:cNvSpPr>
                <p:nvPr/>
              </p:nvSpPr>
              <p:spPr bwMode="auto">
                <a:xfrm>
                  <a:off x="3227" y="3067"/>
                  <a:ext cx="138" cy="8"/>
                </a:xfrm>
                <a:custGeom>
                  <a:avLst/>
                  <a:gdLst/>
                  <a:ahLst/>
                  <a:cxnLst>
                    <a:cxn ang="0">
                      <a:pos x="0" y="7"/>
                    </a:cxn>
                    <a:cxn ang="0">
                      <a:pos x="138" y="0"/>
                    </a:cxn>
                    <a:cxn ang="0">
                      <a:pos x="138" y="1"/>
                    </a:cxn>
                    <a:cxn ang="0">
                      <a:pos x="0" y="8"/>
                    </a:cxn>
                    <a:cxn ang="0">
                      <a:pos x="0" y="7"/>
                    </a:cxn>
                  </a:cxnLst>
                  <a:rect l="0" t="0" r="r" b="b"/>
                  <a:pathLst>
                    <a:path w="138" h="8">
                      <a:moveTo>
                        <a:pt x="0" y="7"/>
                      </a:moveTo>
                      <a:lnTo>
                        <a:pt x="138" y="0"/>
                      </a:lnTo>
                      <a:lnTo>
                        <a:pt x="138" y="1"/>
                      </a:lnTo>
                      <a:lnTo>
                        <a:pt x="0" y="8"/>
                      </a:lnTo>
                      <a:lnTo>
                        <a:pt x="0" y="7"/>
                      </a:lnTo>
                      <a:close/>
                    </a:path>
                  </a:pathLst>
                </a:custGeom>
                <a:solidFill>
                  <a:srgbClr val="C0FFFF"/>
                </a:solidFill>
                <a:ln w="9525">
                  <a:noFill/>
                  <a:round/>
                  <a:headEnd/>
                  <a:tailEnd/>
                </a:ln>
              </p:spPr>
              <p:txBody>
                <a:bodyPr/>
                <a:lstStyle/>
                <a:p>
                  <a:endParaRPr lang="en-US"/>
                </a:p>
              </p:txBody>
            </p:sp>
            <p:sp>
              <p:nvSpPr>
                <p:cNvPr id="1551719" name="Freeform 359"/>
                <p:cNvSpPr>
                  <a:spLocks/>
                </p:cNvSpPr>
                <p:nvPr/>
              </p:nvSpPr>
              <p:spPr bwMode="auto">
                <a:xfrm>
                  <a:off x="3227" y="3065"/>
                  <a:ext cx="138" cy="9"/>
                </a:xfrm>
                <a:custGeom>
                  <a:avLst/>
                  <a:gdLst/>
                  <a:ahLst/>
                  <a:cxnLst>
                    <a:cxn ang="0">
                      <a:pos x="0" y="6"/>
                    </a:cxn>
                    <a:cxn ang="0">
                      <a:pos x="138" y="0"/>
                    </a:cxn>
                    <a:cxn ang="0">
                      <a:pos x="138" y="2"/>
                    </a:cxn>
                    <a:cxn ang="0">
                      <a:pos x="0" y="9"/>
                    </a:cxn>
                    <a:cxn ang="0">
                      <a:pos x="0" y="6"/>
                    </a:cxn>
                  </a:cxnLst>
                  <a:rect l="0" t="0" r="r" b="b"/>
                  <a:pathLst>
                    <a:path w="138" h="9">
                      <a:moveTo>
                        <a:pt x="0" y="6"/>
                      </a:moveTo>
                      <a:lnTo>
                        <a:pt x="138" y="0"/>
                      </a:lnTo>
                      <a:lnTo>
                        <a:pt x="138" y="2"/>
                      </a:lnTo>
                      <a:lnTo>
                        <a:pt x="0" y="9"/>
                      </a:lnTo>
                      <a:lnTo>
                        <a:pt x="0" y="6"/>
                      </a:lnTo>
                      <a:close/>
                    </a:path>
                  </a:pathLst>
                </a:custGeom>
                <a:solidFill>
                  <a:srgbClr val="C4FFFF"/>
                </a:solidFill>
                <a:ln w="9525">
                  <a:noFill/>
                  <a:round/>
                  <a:headEnd/>
                  <a:tailEnd/>
                </a:ln>
              </p:spPr>
              <p:txBody>
                <a:bodyPr/>
                <a:lstStyle/>
                <a:p>
                  <a:endParaRPr lang="en-US"/>
                </a:p>
              </p:txBody>
            </p:sp>
            <p:sp>
              <p:nvSpPr>
                <p:cNvPr id="1551720" name="Freeform 360"/>
                <p:cNvSpPr>
                  <a:spLocks/>
                </p:cNvSpPr>
                <p:nvPr/>
              </p:nvSpPr>
              <p:spPr bwMode="auto">
                <a:xfrm>
                  <a:off x="3227" y="3063"/>
                  <a:ext cx="138" cy="8"/>
                </a:xfrm>
                <a:custGeom>
                  <a:avLst/>
                  <a:gdLst/>
                  <a:ahLst/>
                  <a:cxnLst>
                    <a:cxn ang="0">
                      <a:pos x="0" y="6"/>
                    </a:cxn>
                    <a:cxn ang="0">
                      <a:pos x="138" y="0"/>
                    </a:cxn>
                    <a:cxn ang="0">
                      <a:pos x="138" y="2"/>
                    </a:cxn>
                    <a:cxn ang="0">
                      <a:pos x="0" y="8"/>
                    </a:cxn>
                    <a:cxn ang="0">
                      <a:pos x="0" y="6"/>
                    </a:cxn>
                  </a:cxnLst>
                  <a:rect l="0" t="0" r="r" b="b"/>
                  <a:pathLst>
                    <a:path w="138" h="8">
                      <a:moveTo>
                        <a:pt x="0" y="6"/>
                      </a:moveTo>
                      <a:lnTo>
                        <a:pt x="138" y="0"/>
                      </a:lnTo>
                      <a:lnTo>
                        <a:pt x="138" y="2"/>
                      </a:lnTo>
                      <a:lnTo>
                        <a:pt x="0" y="8"/>
                      </a:lnTo>
                      <a:lnTo>
                        <a:pt x="0" y="6"/>
                      </a:lnTo>
                      <a:close/>
                    </a:path>
                  </a:pathLst>
                </a:custGeom>
                <a:solidFill>
                  <a:srgbClr val="C8FFFF"/>
                </a:solidFill>
                <a:ln w="9525">
                  <a:noFill/>
                  <a:round/>
                  <a:headEnd/>
                  <a:tailEnd/>
                </a:ln>
              </p:spPr>
              <p:txBody>
                <a:bodyPr/>
                <a:lstStyle/>
                <a:p>
                  <a:endParaRPr lang="en-US"/>
                </a:p>
              </p:txBody>
            </p:sp>
            <p:sp>
              <p:nvSpPr>
                <p:cNvPr id="1551721" name="Freeform 361"/>
                <p:cNvSpPr>
                  <a:spLocks/>
                </p:cNvSpPr>
                <p:nvPr/>
              </p:nvSpPr>
              <p:spPr bwMode="auto">
                <a:xfrm>
                  <a:off x="3227" y="3061"/>
                  <a:ext cx="138" cy="8"/>
                </a:xfrm>
                <a:custGeom>
                  <a:avLst/>
                  <a:gdLst/>
                  <a:ahLst/>
                  <a:cxnLst>
                    <a:cxn ang="0">
                      <a:pos x="0" y="7"/>
                    </a:cxn>
                    <a:cxn ang="0">
                      <a:pos x="138" y="0"/>
                    </a:cxn>
                    <a:cxn ang="0">
                      <a:pos x="138" y="2"/>
                    </a:cxn>
                    <a:cxn ang="0">
                      <a:pos x="0" y="8"/>
                    </a:cxn>
                    <a:cxn ang="0">
                      <a:pos x="0" y="7"/>
                    </a:cxn>
                  </a:cxnLst>
                  <a:rect l="0" t="0" r="r" b="b"/>
                  <a:pathLst>
                    <a:path w="138" h="8">
                      <a:moveTo>
                        <a:pt x="0" y="7"/>
                      </a:moveTo>
                      <a:lnTo>
                        <a:pt x="138" y="0"/>
                      </a:lnTo>
                      <a:lnTo>
                        <a:pt x="138" y="2"/>
                      </a:lnTo>
                      <a:lnTo>
                        <a:pt x="0" y="8"/>
                      </a:lnTo>
                      <a:lnTo>
                        <a:pt x="0" y="7"/>
                      </a:lnTo>
                      <a:close/>
                    </a:path>
                  </a:pathLst>
                </a:custGeom>
                <a:solidFill>
                  <a:srgbClr val="CCFFFF"/>
                </a:solidFill>
                <a:ln w="9525">
                  <a:noFill/>
                  <a:round/>
                  <a:headEnd/>
                  <a:tailEnd/>
                </a:ln>
              </p:spPr>
              <p:txBody>
                <a:bodyPr/>
                <a:lstStyle/>
                <a:p>
                  <a:endParaRPr lang="en-US"/>
                </a:p>
              </p:txBody>
            </p:sp>
            <p:sp>
              <p:nvSpPr>
                <p:cNvPr id="1551722" name="Freeform 362"/>
                <p:cNvSpPr>
                  <a:spLocks/>
                </p:cNvSpPr>
                <p:nvPr/>
              </p:nvSpPr>
              <p:spPr bwMode="auto">
                <a:xfrm>
                  <a:off x="3227" y="3059"/>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D0FFFF"/>
                </a:solidFill>
                <a:ln w="9525">
                  <a:noFill/>
                  <a:round/>
                  <a:headEnd/>
                  <a:tailEnd/>
                </a:ln>
              </p:spPr>
              <p:txBody>
                <a:bodyPr/>
                <a:lstStyle/>
                <a:p>
                  <a:endParaRPr lang="en-US"/>
                </a:p>
              </p:txBody>
            </p:sp>
            <p:sp>
              <p:nvSpPr>
                <p:cNvPr id="1551723" name="Freeform 363"/>
                <p:cNvSpPr>
                  <a:spLocks/>
                </p:cNvSpPr>
                <p:nvPr/>
              </p:nvSpPr>
              <p:spPr bwMode="auto">
                <a:xfrm>
                  <a:off x="3227" y="3057"/>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D5FFFF"/>
                </a:solidFill>
                <a:ln w="9525">
                  <a:noFill/>
                  <a:round/>
                  <a:headEnd/>
                  <a:tailEnd/>
                </a:ln>
              </p:spPr>
              <p:txBody>
                <a:bodyPr/>
                <a:lstStyle/>
                <a:p>
                  <a:endParaRPr lang="en-US"/>
                </a:p>
              </p:txBody>
            </p:sp>
            <p:sp>
              <p:nvSpPr>
                <p:cNvPr id="1551724" name="Freeform 364"/>
                <p:cNvSpPr>
                  <a:spLocks/>
                </p:cNvSpPr>
                <p:nvPr/>
              </p:nvSpPr>
              <p:spPr bwMode="auto">
                <a:xfrm>
                  <a:off x="3227" y="3055"/>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D9FFFF"/>
                </a:solidFill>
                <a:ln w="9525">
                  <a:noFill/>
                  <a:round/>
                  <a:headEnd/>
                  <a:tailEnd/>
                </a:ln>
              </p:spPr>
              <p:txBody>
                <a:bodyPr/>
                <a:lstStyle/>
                <a:p>
                  <a:endParaRPr lang="en-US"/>
                </a:p>
              </p:txBody>
            </p:sp>
            <p:sp>
              <p:nvSpPr>
                <p:cNvPr id="1551725" name="Freeform 365"/>
                <p:cNvSpPr>
                  <a:spLocks/>
                </p:cNvSpPr>
                <p:nvPr/>
              </p:nvSpPr>
              <p:spPr bwMode="auto">
                <a:xfrm>
                  <a:off x="3227" y="3053"/>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DDFFFF"/>
                </a:solidFill>
                <a:ln w="9525">
                  <a:noFill/>
                  <a:round/>
                  <a:headEnd/>
                  <a:tailEnd/>
                </a:ln>
              </p:spPr>
              <p:txBody>
                <a:bodyPr/>
                <a:lstStyle/>
                <a:p>
                  <a:endParaRPr lang="en-US"/>
                </a:p>
              </p:txBody>
            </p:sp>
            <p:sp>
              <p:nvSpPr>
                <p:cNvPr id="1551726" name="Freeform 366"/>
                <p:cNvSpPr>
                  <a:spLocks/>
                </p:cNvSpPr>
                <p:nvPr/>
              </p:nvSpPr>
              <p:spPr bwMode="auto">
                <a:xfrm>
                  <a:off x="3226" y="3051"/>
                  <a:ext cx="139" cy="9"/>
                </a:xfrm>
                <a:custGeom>
                  <a:avLst/>
                  <a:gdLst/>
                  <a:ahLst/>
                  <a:cxnLst>
                    <a:cxn ang="0">
                      <a:pos x="0" y="7"/>
                    </a:cxn>
                    <a:cxn ang="0">
                      <a:pos x="139" y="0"/>
                    </a:cxn>
                    <a:cxn ang="0">
                      <a:pos x="139" y="2"/>
                    </a:cxn>
                    <a:cxn ang="0">
                      <a:pos x="1" y="9"/>
                    </a:cxn>
                    <a:cxn ang="0">
                      <a:pos x="0" y="7"/>
                    </a:cxn>
                  </a:cxnLst>
                  <a:rect l="0" t="0" r="r" b="b"/>
                  <a:pathLst>
                    <a:path w="139" h="9">
                      <a:moveTo>
                        <a:pt x="0" y="7"/>
                      </a:moveTo>
                      <a:lnTo>
                        <a:pt x="139" y="0"/>
                      </a:lnTo>
                      <a:lnTo>
                        <a:pt x="139" y="2"/>
                      </a:lnTo>
                      <a:lnTo>
                        <a:pt x="1" y="9"/>
                      </a:lnTo>
                      <a:lnTo>
                        <a:pt x="0" y="7"/>
                      </a:lnTo>
                      <a:close/>
                    </a:path>
                  </a:pathLst>
                </a:custGeom>
                <a:solidFill>
                  <a:srgbClr val="E1FFFF"/>
                </a:solidFill>
                <a:ln w="9525">
                  <a:noFill/>
                  <a:round/>
                  <a:headEnd/>
                  <a:tailEnd/>
                </a:ln>
              </p:spPr>
              <p:txBody>
                <a:bodyPr/>
                <a:lstStyle/>
                <a:p>
                  <a:endParaRPr lang="en-US"/>
                </a:p>
              </p:txBody>
            </p:sp>
            <p:sp>
              <p:nvSpPr>
                <p:cNvPr id="1551727" name="Freeform 367"/>
                <p:cNvSpPr>
                  <a:spLocks/>
                </p:cNvSpPr>
                <p:nvPr/>
              </p:nvSpPr>
              <p:spPr bwMode="auto">
                <a:xfrm>
                  <a:off x="3226" y="3049"/>
                  <a:ext cx="139" cy="9"/>
                </a:xfrm>
                <a:custGeom>
                  <a:avLst/>
                  <a:gdLst/>
                  <a:ahLst/>
                  <a:cxnLst>
                    <a:cxn ang="0">
                      <a:pos x="0" y="7"/>
                    </a:cxn>
                    <a:cxn ang="0">
                      <a:pos x="139" y="0"/>
                    </a:cxn>
                    <a:cxn ang="0">
                      <a:pos x="139" y="2"/>
                    </a:cxn>
                    <a:cxn ang="0">
                      <a:pos x="0" y="9"/>
                    </a:cxn>
                    <a:cxn ang="0">
                      <a:pos x="0" y="7"/>
                    </a:cxn>
                  </a:cxnLst>
                  <a:rect l="0" t="0" r="r" b="b"/>
                  <a:pathLst>
                    <a:path w="139" h="9">
                      <a:moveTo>
                        <a:pt x="0" y="7"/>
                      </a:moveTo>
                      <a:lnTo>
                        <a:pt x="139" y="0"/>
                      </a:lnTo>
                      <a:lnTo>
                        <a:pt x="139" y="2"/>
                      </a:lnTo>
                      <a:lnTo>
                        <a:pt x="0" y="9"/>
                      </a:lnTo>
                      <a:lnTo>
                        <a:pt x="0" y="7"/>
                      </a:lnTo>
                      <a:close/>
                    </a:path>
                  </a:pathLst>
                </a:custGeom>
                <a:solidFill>
                  <a:srgbClr val="E6FFFF"/>
                </a:solidFill>
                <a:ln w="9525">
                  <a:noFill/>
                  <a:round/>
                  <a:headEnd/>
                  <a:tailEnd/>
                </a:ln>
              </p:spPr>
              <p:txBody>
                <a:bodyPr/>
                <a:lstStyle/>
                <a:p>
                  <a:endParaRPr lang="en-US"/>
                </a:p>
              </p:txBody>
            </p:sp>
            <p:sp>
              <p:nvSpPr>
                <p:cNvPr id="1551728" name="Freeform 368"/>
                <p:cNvSpPr>
                  <a:spLocks/>
                </p:cNvSpPr>
                <p:nvPr/>
              </p:nvSpPr>
              <p:spPr bwMode="auto">
                <a:xfrm>
                  <a:off x="3226" y="3047"/>
                  <a:ext cx="139" cy="9"/>
                </a:xfrm>
                <a:custGeom>
                  <a:avLst/>
                  <a:gdLst/>
                  <a:ahLst/>
                  <a:cxnLst>
                    <a:cxn ang="0">
                      <a:pos x="0" y="7"/>
                    </a:cxn>
                    <a:cxn ang="0">
                      <a:pos x="138" y="0"/>
                    </a:cxn>
                    <a:cxn ang="0">
                      <a:pos x="139" y="2"/>
                    </a:cxn>
                    <a:cxn ang="0">
                      <a:pos x="0" y="9"/>
                    </a:cxn>
                    <a:cxn ang="0">
                      <a:pos x="0" y="7"/>
                    </a:cxn>
                  </a:cxnLst>
                  <a:rect l="0" t="0" r="r" b="b"/>
                  <a:pathLst>
                    <a:path w="139" h="9">
                      <a:moveTo>
                        <a:pt x="0" y="7"/>
                      </a:moveTo>
                      <a:lnTo>
                        <a:pt x="138" y="0"/>
                      </a:lnTo>
                      <a:lnTo>
                        <a:pt x="139" y="2"/>
                      </a:lnTo>
                      <a:lnTo>
                        <a:pt x="0" y="9"/>
                      </a:lnTo>
                      <a:lnTo>
                        <a:pt x="0" y="7"/>
                      </a:lnTo>
                      <a:close/>
                    </a:path>
                  </a:pathLst>
                </a:custGeom>
                <a:solidFill>
                  <a:srgbClr val="EAFFFF"/>
                </a:solidFill>
                <a:ln w="9525">
                  <a:noFill/>
                  <a:round/>
                  <a:headEnd/>
                  <a:tailEnd/>
                </a:ln>
              </p:spPr>
              <p:txBody>
                <a:bodyPr/>
                <a:lstStyle/>
                <a:p>
                  <a:endParaRPr lang="en-US"/>
                </a:p>
              </p:txBody>
            </p:sp>
            <p:sp>
              <p:nvSpPr>
                <p:cNvPr id="1551729" name="Freeform 369"/>
                <p:cNvSpPr>
                  <a:spLocks/>
                </p:cNvSpPr>
                <p:nvPr/>
              </p:nvSpPr>
              <p:spPr bwMode="auto">
                <a:xfrm>
                  <a:off x="3226" y="3045"/>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EEFFFF"/>
                </a:solidFill>
                <a:ln w="9525">
                  <a:noFill/>
                  <a:round/>
                  <a:headEnd/>
                  <a:tailEnd/>
                </a:ln>
              </p:spPr>
              <p:txBody>
                <a:bodyPr/>
                <a:lstStyle/>
                <a:p>
                  <a:endParaRPr lang="en-US"/>
                </a:p>
              </p:txBody>
            </p:sp>
            <p:sp>
              <p:nvSpPr>
                <p:cNvPr id="1551730" name="Freeform 370"/>
                <p:cNvSpPr>
                  <a:spLocks/>
                </p:cNvSpPr>
                <p:nvPr/>
              </p:nvSpPr>
              <p:spPr bwMode="auto">
                <a:xfrm>
                  <a:off x="3226" y="3043"/>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F2FFFF"/>
                </a:solidFill>
                <a:ln w="9525">
                  <a:noFill/>
                  <a:round/>
                  <a:headEnd/>
                  <a:tailEnd/>
                </a:ln>
              </p:spPr>
              <p:txBody>
                <a:bodyPr/>
                <a:lstStyle/>
                <a:p>
                  <a:endParaRPr lang="en-US"/>
                </a:p>
              </p:txBody>
            </p:sp>
            <p:sp>
              <p:nvSpPr>
                <p:cNvPr id="1551731" name="Freeform 371"/>
                <p:cNvSpPr>
                  <a:spLocks/>
                </p:cNvSpPr>
                <p:nvPr/>
              </p:nvSpPr>
              <p:spPr bwMode="auto">
                <a:xfrm>
                  <a:off x="3226" y="3041"/>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F7FFFF"/>
                </a:solidFill>
                <a:ln w="9525">
                  <a:noFill/>
                  <a:round/>
                  <a:headEnd/>
                  <a:tailEnd/>
                </a:ln>
              </p:spPr>
              <p:txBody>
                <a:bodyPr/>
                <a:lstStyle/>
                <a:p>
                  <a:endParaRPr lang="en-US"/>
                </a:p>
              </p:txBody>
            </p:sp>
            <p:sp>
              <p:nvSpPr>
                <p:cNvPr id="1551732" name="Freeform 372"/>
                <p:cNvSpPr>
                  <a:spLocks/>
                </p:cNvSpPr>
                <p:nvPr/>
              </p:nvSpPr>
              <p:spPr bwMode="auto">
                <a:xfrm>
                  <a:off x="3226" y="3039"/>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FBFFFF"/>
                </a:solidFill>
                <a:ln w="9525">
                  <a:noFill/>
                  <a:round/>
                  <a:headEnd/>
                  <a:tailEnd/>
                </a:ln>
              </p:spPr>
              <p:txBody>
                <a:bodyPr/>
                <a:lstStyle/>
                <a:p>
                  <a:endParaRPr lang="en-US"/>
                </a:p>
              </p:txBody>
            </p:sp>
            <p:sp>
              <p:nvSpPr>
                <p:cNvPr id="1551733" name="Freeform 373"/>
                <p:cNvSpPr>
                  <a:spLocks/>
                </p:cNvSpPr>
                <p:nvPr/>
              </p:nvSpPr>
              <p:spPr bwMode="auto">
                <a:xfrm>
                  <a:off x="3226" y="3038"/>
                  <a:ext cx="138" cy="8"/>
                </a:xfrm>
                <a:custGeom>
                  <a:avLst/>
                  <a:gdLst/>
                  <a:ahLst/>
                  <a:cxnLst>
                    <a:cxn ang="0">
                      <a:pos x="0" y="7"/>
                    </a:cxn>
                    <a:cxn ang="0">
                      <a:pos x="138" y="0"/>
                    </a:cxn>
                    <a:cxn ang="0">
                      <a:pos x="138" y="1"/>
                    </a:cxn>
                    <a:cxn ang="0">
                      <a:pos x="0" y="8"/>
                    </a:cxn>
                    <a:cxn ang="0">
                      <a:pos x="0" y="7"/>
                    </a:cxn>
                  </a:cxnLst>
                  <a:rect l="0" t="0" r="r" b="b"/>
                  <a:pathLst>
                    <a:path w="138" h="8">
                      <a:moveTo>
                        <a:pt x="0" y="7"/>
                      </a:moveTo>
                      <a:lnTo>
                        <a:pt x="138" y="0"/>
                      </a:lnTo>
                      <a:lnTo>
                        <a:pt x="138" y="1"/>
                      </a:lnTo>
                      <a:lnTo>
                        <a:pt x="0" y="8"/>
                      </a:lnTo>
                      <a:lnTo>
                        <a:pt x="0" y="7"/>
                      </a:lnTo>
                      <a:close/>
                    </a:path>
                  </a:pathLst>
                </a:custGeom>
                <a:solidFill>
                  <a:srgbClr val="FFFFFF"/>
                </a:solidFill>
                <a:ln w="9525">
                  <a:noFill/>
                  <a:round/>
                  <a:headEnd/>
                  <a:tailEnd/>
                </a:ln>
              </p:spPr>
              <p:txBody>
                <a:bodyPr/>
                <a:lstStyle/>
                <a:p>
                  <a:endParaRPr lang="en-US"/>
                </a:p>
              </p:txBody>
            </p:sp>
            <p:sp>
              <p:nvSpPr>
                <p:cNvPr id="1551734" name="Freeform 374"/>
                <p:cNvSpPr>
                  <a:spLocks/>
                </p:cNvSpPr>
                <p:nvPr/>
              </p:nvSpPr>
              <p:spPr bwMode="auto">
                <a:xfrm>
                  <a:off x="3228" y="3039"/>
                  <a:ext cx="137" cy="58"/>
                </a:xfrm>
                <a:custGeom>
                  <a:avLst/>
                  <a:gdLst/>
                  <a:ahLst/>
                  <a:cxnLst>
                    <a:cxn ang="0">
                      <a:pos x="0" y="46"/>
                    </a:cxn>
                    <a:cxn ang="0">
                      <a:pos x="42" y="50"/>
                    </a:cxn>
                    <a:cxn ang="0">
                      <a:pos x="137" y="58"/>
                    </a:cxn>
                    <a:cxn ang="0">
                      <a:pos x="137" y="9"/>
                    </a:cxn>
                    <a:cxn ang="0">
                      <a:pos x="135" y="4"/>
                    </a:cxn>
                    <a:cxn ang="0">
                      <a:pos x="131" y="1"/>
                    </a:cxn>
                    <a:cxn ang="0">
                      <a:pos x="127" y="0"/>
                    </a:cxn>
                    <a:cxn ang="0">
                      <a:pos x="124" y="0"/>
                    </a:cxn>
                    <a:cxn ang="0">
                      <a:pos x="12" y="8"/>
                    </a:cxn>
                    <a:cxn ang="0">
                      <a:pos x="7" y="8"/>
                    </a:cxn>
                    <a:cxn ang="0">
                      <a:pos x="3" y="11"/>
                    </a:cxn>
                    <a:cxn ang="0">
                      <a:pos x="1" y="15"/>
                    </a:cxn>
                    <a:cxn ang="0">
                      <a:pos x="0" y="20"/>
                    </a:cxn>
                    <a:cxn ang="0">
                      <a:pos x="0" y="46"/>
                    </a:cxn>
                  </a:cxnLst>
                  <a:rect l="0" t="0" r="r" b="b"/>
                  <a:pathLst>
                    <a:path w="137" h="58">
                      <a:moveTo>
                        <a:pt x="0" y="46"/>
                      </a:moveTo>
                      <a:lnTo>
                        <a:pt x="42" y="50"/>
                      </a:lnTo>
                      <a:lnTo>
                        <a:pt x="137" y="58"/>
                      </a:lnTo>
                      <a:lnTo>
                        <a:pt x="137" y="9"/>
                      </a:lnTo>
                      <a:lnTo>
                        <a:pt x="135" y="4"/>
                      </a:lnTo>
                      <a:lnTo>
                        <a:pt x="131" y="1"/>
                      </a:lnTo>
                      <a:lnTo>
                        <a:pt x="127" y="0"/>
                      </a:lnTo>
                      <a:lnTo>
                        <a:pt x="124" y="0"/>
                      </a:lnTo>
                      <a:lnTo>
                        <a:pt x="12" y="8"/>
                      </a:lnTo>
                      <a:lnTo>
                        <a:pt x="7" y="8"/>
                      </a:lnTo>
                      <a:lnTo>
                        <a:pt x="3" y="11"/>
                      </a:lnTo>
                      <a:lnTo>
                        <a:pt x="1" y="15"/>
                      </a:lnTo>
                      <a:lnTo>
                        <a:pt x="0" y="20"/>
                      </a:lnTo>
                      <a:lnTo>
                        <a:pt x="0" y="46"/>
                      </a:lnTo>
                      <a:close/>
                    </a:path>
                  </a:pathLst>
                </a:custGeom>
                <a:solidFill>
                  <a:srgbClr val="000000"/>
                </a:solidFill>
                <a:ln w="9525">
                  <a:noFill/>
                  <a:round/>
                  <a:headEnd/>
                  <a:tailEnd/>
                </a:ln>
              </p:spPr>
              <p:txBody>
                <a:bodyPr/>
                <a:lstStyle/>
                <a:p>
                  <a:endParaRPr lang="en-US"/>
                </a:p>
              </p:txBody>
            </p:sp>
            <p:sp>
              <p:nvSpPr>
                <p:cNvPr id="1551735" name="Freeform 375"/>
                <p:cNvSpPr>
                  <a:spLocks/>
                </p:cNvSpPr>
                <p:nvPr/>
              </p:nvSpPr>
              <p:spPr bwMode="auto">
                <a:xfrm>
                  <a:off x="3229" y="3096"/>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80FFFF"/>
                </a:solidFill>
                <a:ln w="9525">
                  <a:noFill/>
                  <a:round/>
                  <a:headEnd/>
                  <a:tailEnd/>
                </a:ln>
              </p:spPr>
              <p:txBody>
                <a:bodyPr/>
                <a:lstStyle/>
                <a:p>
                  <a:endParaRPr lang="en-US"/>
                </a:p>
              </p:txBody>
            </p:sp>
            <p:sp>
              <p:nvSpPr>
                <p:cNvPr id="1551736" name="Freeform 376"/>
                <p:cNvSpPr>
                  <a:spLocks/>
                </p:cNvSpPr>
                <p:nvPr/>
              </p:nvSpPr>
              <p:spPr bwMode="auto">
                <a:xfrm>
                  <a:off x="3228" y="3094"/>
                  <a:ext cx="139" cy="9"/>
                </a:xfrm>
                <a:custGeom>
                  <a:avLst/>
                  <a:gdLst/>
                  <a:ahLst/>
                  <a:cxnLst>
                    <a:cxn ang="0">
                      <a:pos x="0" y="7"/>
                    </a:cxn>
                    <a:cxn ang="0">
                      <a:pos x="139" y="0"/>
                    </a:cxn>
                    <a:cxn ang="0">
                      <a:pos x="139" y="2"/>
                    </a:cxn>
                    <a:cxn ang="0">
                      <a:pos x="1" y="9"/>
                    </a:cxn>
                    <a:cxn ang="0">
                      <a:pos x="0" y="7"/>
                    </a:cxn>
                  </a:cxnLst>
                  <a:rect l="0" t="0" r="r" b="b"/>
                  <a:pathLst>
                    <a:path w="139" h="9">
                      <a:moveTo>
                        <a:pt x="0" y="7"/>
                      </a:moveTo>
                      <a:lnTo>
                        <a:pt x="139" y="0"/>
                      </a:lnTo>
                      <a:lnTo>
                        <a:pt x="139" y="2"/>
                      </a:lnTo>
                      <a:lnTo>
                        <a:pt x="1" y="9"/>
                      </a:lnTo>
                      <a:lnTo>
                        <a:pt x="0" y="7"/>
                      </a:lnTo>
                      <a:close/>
                    </a:path>
                  </a:pathLst>
                </a:custGeom>
                <a:solidFill>
                  <a:srgbClr val="84FFFF"/>
                </a:solidFill>
                <a:ln w="9525">
                  <a:noFill/>
                  <a:round/>
                  <a:headEnd/>
                  <a:tailEnd/>
                </a:ln>
              </p:spPr>
              <p:txBody>
                <a:bodyPr/>
                <a:lstStyle/>
                <a:p>
                  <a:endParaRPr lang="en-US"/>
                </a:p>
              </p:txBody>
            </p:sp>
            <p:sp>
              <p:nvSpPr>
                <p:cNvPr id="1551737" name="Freeform 377"/>
                <p:cNvSpPr>
                  <a:spLocks/>
                </p:cNvSpPr>
                <p:nvPr/>
              </p:nvSpPr>
              <p:spPr bwMode="auto">
                <a:xfrm>
                  <a:off x="3228" y="3092"/>
                  <a:ext cx="139" cy="9"/>
                </a:xfrm>
                <a:custGeom>
                  <a:avLst/>
                  <a:gdLst/>
                  <a:ahLst/>
                  <a:cxnLst>
                    <a:cxn ang="0">
                      <a:pos x="0" y="7"/>
                    </a:cxn>
                    <a:cxn ang="0">
                      <a:pos x="138" y="0"/>
                    </a:cxn>
                    <a:cxn ang="0">
                      <a:pos x="139" y="2"/>
                    </a:cxn>
                    <a:cxn ang="0">
                      <a:pos x="0" y="9"/>
                    </a:cxn>
                    <a:cxn ang="0">
                      <a:pos x="0" y="7"/>
                    </a:cxn>
                  </a:cxnLst>
                  <a:rect l="0" t="0" r="r" b="b"/>
                  <a:pathLst>
                    <a:path w="139" h="9">
                      <a:moveTo>
                        <a:pt x="0" y="7"/>
                      </a:moveTo>
                      <a:lnTo>
                        <a:pt x="138" y="0"/>
                      </a:lnTo>
                      <a:lnTo>
                        <a:pt x="139" y="2"/>
                      </a:lnTo>
                      <a:lnTo>
                        <a:pt x="0" y="9"/>
                      </a:lnTo>
                      <a:lnTo>
                        <a:pt x="0" y="7"/>
                      </a:lnTo>
                      <a:close/>
                    </a:path>
                  </a:pathLst>
                </a:custGeom>
                <a:solidFill>
                  <a:srgbClr val="88FFFF"/>
                </a:solidFill>
                <a:ln w="9525">
                  <a:noFill/>
                  <a:round/>
                  <a:headEnd/>
                  <a:tailEnd/>
                </a:ln>
              </p:spPr>
              <p:txBody>
                <a:bodyPr/>
                <a:lstStyle/>
                <a:p>
                  <a:endParaRPr lang="en-US"/>
                </a:p>
              </p:txBody>
            </p:sp>
            <p:sp>
              <p:nvSpPr>
                <p:cNvPr id="1551738" name="Freeform 378"/>
                <p:cNvSpPr>
                  <a:spLocks/>
                </p:cNvSpPr>
                <p:nvPr/>
              </p:nvSpPr>
              <p:spPr bwMode="auto">
                <a:xfrm>
                  <a:off x="3228" y="3090"/>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8DFFFF"/>
                </a:solidFill>
                <a:ln w="9525">
                  <a:noFill/>
                  <a:round/>
                  <a:headEnd/>
                  <a:tailEnd/>
                </a:ln>
              </p:spPr>
              <p:txBody>
                <a:bodyPr/>
                <a:lstStyle/>
                <a:p>
                  <a:endParaRPr lang="en-US"/>
                </a:p>
              </p:txBody>
            </p:sp>
            <p:sp>
              <p:nvSpPr>
                <p:cNvPr id="1551739" name="Freeform 379"/>
                <p:cNvSpPr>
                  <a:spLocks/>
                </p:cNvSpPr>
                <p:nvPr/>
              </p:nvSpPr>
              <p:spPr bwMode="auto">
                <a:xfrm>
                  <a:off x="3228" y="3088"/>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91FFFF"/>
                </a:solidFill>
                <a:ln w="9525">
                  <a:noFill/>
                  <a:round/>
                  <a:headEnd/>
                  <a:tailEnd/>
                </a:ln>
              </p:spPr>
              <p:txBody>
                <a:bodyPr/>
                <a:lstStyle/>
                <a:p>
                  <a:endParaRPr lang="en-US"/>
                </a:p>
              </p:txBody>
            </p:sp>
            <p:sp>
              <p:nvSpPr>
                <p:cNvPr id="1551740" name="Freeform 380"/>
                <p:cNvSpPr>
                  <a:spLocks/>
                </p:cNvSpPr>
                <p:nvPr/>
              </p:nvSpPr>
              <p:spPr bwMode="auto">
                <a:xfrm>
                  <a:off x="3228" y="3086"/>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95FFFF"/>
                </a:solidFill>
                <a:ln w="9525">
                  <a:noFill/>
                  <a:round/>
                  <a:headEnd/>
                  <a:tailEnd/>
                </a:ln>
              </p:spPr>
              <p:txBody>
                <a:bodyPr/>
                <a:lstStyle/>
                <a:p>
                  <a:endParaRPr lang="en-US"/>
                </a:p>
              </p:txBody>
            </p:sp>
            <p:sp>
              <p:nvSpPr>
                <p:cNvPr id="1551741" name="Freeform 381"/>
                <p:cNvSpPr>
                  <a:spLocks/>
                </p:cNvSpPr>
                <p:nvPr/>
              </p:nvSpPr>
              <p:spPr bwMode="auto">
                <a:xfrm>
                  <a:off x="3228" y="3084"/>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99FFFF"/>
                </a:solidFill>
                <a:ln w="9525">
                  <a:noFill/>
                  <a:round/>
                  <a:headEnd/>
                  <a:tailEnd/>
                </a:ln>
              </p:spPr>
              <p:txBody>
                <a:bodyPr/>
                <a:lstStyle/>
                <a:p>
                  <a:endParaRPr lang="en-US"/>
                </a:p>
              </p:txBody>
            </p:sp>
            <p:sp>
              <p:nvSpPr>
                <p:cNvPr id="1551742" name="Freeform 382"/>
                <p:cNvSpPr>
                  <a:spLocks/>
                </p:cNvSpPr>
                <p:nvPr/>
              </p:nvSpPr>
              <p:spPr bwMode="auto">
                <a:xfrm>
                  <a:off x="3228" y="3082"/>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9EFFFF"/>
                </a:solidFill>
                <a:ln w="9525">
                  <a:noFill/>
                  <a:round/>
                  <a:headEnd/>
                  <a:tailEnd/>
                </a:ln>
              </p:spPr>
              <p:txBody>
                <a:bodyPr/>
                <a:lstStyle/>
                <a:p>
                  <a:endParaRPr lang="en-US"/>
                </a:p>
              </p:txBody>
            </p:sp>
            <p:sp>
              <p:nvSpPr>
                <p:cNvPr id="1551743" name="Freeform 383"/>
                <p:cNvSpPr>
                  <a:spLocks/>
                </p:cNvSpPr>
                <p:nvPr/>
              </p:nvSpPr>
              <p:spPr bwMode="auto">
                <a:xfrm>
                  <a:off x="3228" y="3080"/>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A2FFFF"/>
                </a:solidFill>
                <a:ln w="9525">
                  <a:noFill/>
                  <a:round/>
                  <a:headEnd/>
                  <a:tailEnd/>
                </a:ln>
              </p:spPr>
              <p:txBody>
                <a:bodyPr/>
                <a:lstStyle/>
                <a:p>
                  <a:endParaRPr lang="en-US"/>
                </a:p>
              </p:txBody>
            </p:sp>
            <p:sp>
              <p:nvSpPr>
                <p:cNvPr id="1551744" name="Freeform 384"/>
                <p:cNvSpPr>
                  <a:spLocks/>
                </p:cNvSpPr>
                <p:nvPr/>
              </p:nvSpPr>
              <p:spPr bwMode="auto">
                <a:xfrm>
                  <a:off x="3228" y="3078"/>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A6FFFF"/>
                </a:solidFill>
                <a:ln w="9525">
                  <a:noFill/>
                  <a:round/>
                  <a:headEnd/>
                  <a:tailEnd/>
                </a:ln>
              </p:spPr>
              <p:txBody>
                <a:bodyPr/>
                <a:lstStyle/>
                <a:p>
                  <a:endParaRPr lang="en-US"/>
                </a:p>
              </p:txBody>
            </p:sp>
            <p:sp>
              <p:nvSpPr>
                <p:cNvPr id="1551745" name="Freeform 385"/>
                <p:cNvSpPr>
                  <a:spLocks/>
                </p:cNvSpPr>
                <p:nvPr/>
              </p:nvSpPr>
              <p:spPr bwMode="auto">
                <a:xfrm>
                  <a:off x="3228" y="3076"/>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AAFFFF"/>
                </a:solidFill>
                <a:ln w="9525">
                  <a:noFill/>
                  <a:round/>
                  <a:headEnd/>
                  <a:tailEnd/>
                </a:ln>
              </p:spPr>
              <p:txBody>
                <a:bodyPr/>
                <a:lstStyle/>
                <a:p>
                  <a:endParaRPr lang="en-US"/>
                </a:p>
              </p:txBody>
            </p:sp>
            <p:sp>
              <p:nvSpPr>
                <p:cNvPr id="1551746" name="Freeform 386"/>
                <p:cNvSpPr>
                  <a:spLocks/>
                </p:cNvSpPr>
                <p:nvPr/>
              </p:nvSpPr>
              <p:spPr bwMode="auto">
                <a:xfrm>
                  <a:off x="3228" y="3074"/>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AFFFFF"/>
                </a:solidFill>
                <a:ln w="9525">
                  <a:noFill/>
                  <a:round/>
                  <a:headEnd/>
                  <a:tailEnd/>
                </a:ln>
              </p:spPr>
              <p:txBody>
                <a:bodyPr/>
                <a:lstStyle/>
                <a:p>
                  <a:endParaRPr lang="en-US"/>
                </a:p>
              </p:txBody>
            </p:sp>
            <p:sp>
              <p:nvSpPr>
                <p:cNvPr id="1551747" name="Freeform 387"/>
                <p:cNvSpPr>
                  <a:spLocks/>
                </p:cNvSpPr>
                <p:nvPr/>
              </p:nvSpPr>
              <p:spPr bwMode="auto">
                <a:xfrm>
                  <a:off x="3228" y="3072"/>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B3FFFF"/>
                </a:solidFill>
                <a:ln w="9525">
                  <a:noFill/>
                  <a:round/>
                  <a:headEnd/>
                  <a:tailEnd/>
                </a:ln>
              </p:spPr>
              <p:txBody>
                <a:bodyPr/>
                <a:lstStyle/>
                <a:p>
                  <a:endParaRPr lang="en-US"/>
                </a:p>
              </p:txBody>
            </p:sp>
            <p:sp>
              <p:nvSpPr>
                <p:cNvPr id="1551748" name="Freeform 388"/>
                <p:cNvSpPr>
                  <a:spLocks/>
                </p:cNvSpPr>
                <p:nvPr/>
              </p:nvSpPr>
              <p:spPr bwMode="auto">
                <a:xfrm>
                  <a:off x="3227" y="3070"/>
                  <a:ext cx="139" cy="9"/>
                </a:xfrm>
                <a:custGeom>
                  <a:avLst/>
                  <a:gdLst/>
                  <a:ahLst/>
                  <a:cxnLst>
                    <a:cxn ang="0">
                      <a:pos x="0" y="7"/>
                    </a:cxn>
                    <a:cxn ang="0">
                      <a:pos x="138" y="0"/>
                    </a:cxn>
                    <a:cxn ang="0">
                      <a:pos x="139" y="2"/>
                    </a:cxn>
                    <a:cxn ang="0">
                      <a:pos x="1" y="9"/>
                    </a:cxn>
                    <a:cxn ang="0">
                      <a:pos x="0" y="7"/>
                    </a:cxn>
                  </a:cxnLst>
                  <a:rect l="0" t="0" r="r" b="b"/>
                  <a:pathLst>
                    <a:path w="139" h="9">
                      <a:moveTo>
                        <a:pt x="0" y="7"/>
                      </a:moveTo>
                      <a:lnTo>
                        <a:pt x="138" y="0"/>
                      </a:lnTo>
                      <a:lnTo>
                        <a:pt x="139" y="2"/>
                      </a:lnTo>
                      <a:lnTo>
                        <a:pt x="1" y="9"/>
                      </a:lnTo>
                      <a:lnTo>
                        <a:pt x="0" y="7"/>
                      </a:lnTo>
                      <a:close/>
                    </a:path>
                  </a:pathLst>
                </a:custGeom>
                <a:solidFill>
                  <a:srgbClr val="B7FFFF"/>
                </a:solidFill>
                <a:ln w="9525">
                  <a:noFill/>
                  <a:round/>
                  <a:headEnd/>
                  <a:tailEnd/>
                </a:ln>
              </p:spPr>
              <p:txBody>
                <a:bodyPr/>
                <a:lstStyle/>
                <a:p>
                  <a:endParaRPr lang="en-US"/>
                </a:p>
              </p:txBody>
            </p:sp>
            <p:sp>
              <p:nvSpPr>
                <p:cNvPr id="1551749" name="Freeform 389"/>
                <p:cNvSpPr>
                  <a:spLocks/>
                </p:cNvSpPr>
                <p:nvPr/>
              </p:nvSpPr>
              <p:spPr bwMode="auto">
                <a:xfrm>
                  <a:off x="3227" y="3068"/>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BBFFFF"/>
                </a:solidFill>
                <a:ln w="9525">
                  <a:noFill/>
                  <a:round/>
                  <a:headEnd/>
                  <a:tailEnd/>
                </a:ln>
              </p:spPr>
              <p:txBody>
                <a:bodyPr/>
                <a:lstStyle/>
                <a:p>
                  <a:endParaRPr lang="en-US"/>
                </a:p>
              </p:txBody>
            </p:sp>
            <p:sp>
              <p:nvSpPr>
                <p:cNvPr id="1551750" name="Freeform 390"/>
                <p:cNvSpPr>
                  <a:spLocks/>
                </p:cNvSpPr>
                <p:nvPr/>
              </p:nvSpPr>
              <p:spPr bwMode="auto">
                <a:xfrm>
                  <a:off x="3227" y="3067"/>
                  <a:ext cx="138" cy="8"/>
                </a:xfrm>
                <a:custGeom>
                  <a:avLst/>
                  <a:gdLst/>
                  <a:ahLst/>
                  <a:cxnLst>
                    <a:cxn ang="0">
                      <a:pos x="0" y="7"/>
                    </a:cxn>
                    <a:cxn ang="0">
                      <a:pos x="138" y="0"/>
                    </a:cxn>
                    <a:cxn ang="0">
                      <a:pos x="138" y="1"/>
                    </a:cxn>
                    <a:cxn ang="0">
                      <a:pos x="0" y="8"/>
                    </a:cxn>
                    <a:cxn ang="0">
                      <a:pos x="0" y="7"/>
                    </a:cxn>
                  </a:cxnLst>
                  <a:rect l="0" t="0" r="r" b="b"/>
                  <a:pathLst>
                    <a:path w="138" h="8">
                      <a:moveTo>
                        <a:pt x="0" y="7"/>
                      </a:moveTo>
                      <a:lnTo>
                        <a:pt x="138" y="0"/>
                      </a:lnTo>
                      <a:lnTo>
                        <a:pt x="138" y="1"/>
                      </a:lnTo>
                      <a:lnTo>
                        <a:pt x="0" y="8"/>
                      </a:lnTo>
                      <a:lnTo>
                        <a:pt x="0" y="7"/>
                      </a:lnTo>
                      <a:close/>
                    </a:path>
                  </a:pathLst>
                </a:custGeom>
                <a:solidFill>
                  <a:srgbClr val="C0FFFF"/>
                </a:solidFill>
                <a:ln w="9525">
                  <a:noFill/>
                  <a:round/>
                  <a:headEnd/>
                  <a:tailEnd/>
                </a:ln>
              </p:spPr>
              <p:txBody>
                <a:bodyPr/>
                <a:lstStyle/>
                <a:p>
                  <a:endParaRPr lang="en-US"/>
                </a:p>
              </p:txBody>
            </p:sp>
            <p:sp>
              <p:nvSpPr>
                <p:cNvPr id="1551751" name="Freeform 391"/>
                <p:cNvSpPr>
                  <a:spLocks/>
                </p:cNvSpPr>
                <p:nvPr/>
              </p:nvSpPr>
              <p:spPr bwMode="auto">
                <a:xfrm>
                  <a:off x="3227" y="3065"/>
                  <a:ext cx="138" cy="9"/>
                </a:xfrm>
                <a:custGeom>
                  <a:avLst/>
                  <a:gdLst/>
                  <a:ahLst/>
                  <a:cxnLst>
                    <a:cxn ang="0">
                      <a:pos x="0" y="6"/>
                    </a:cxn>
                    <a:cxn ang="0">
                      <a:pos x="138" y="0"/>
                    </a:cxn>
                    <a:cxn ang="0">
                      <a:pos x="138" y="2"/>
                    </a:cxn>
                    <a:cxn ang="0">
                      <a:pos x="0" y="9"/>
                    </a:cxn>
                    <a:cxn ang="0">
                      <a:pos x="0" y="6"/>
                    </a:cxn>
                  </a:cxnLst>
                  <a:rect l="0" t="0" r="r" b="b"/>
                  <a:pathLst>
                    <a:path w="138" h="9">
                      <a:moveTo>
                        <a:pt x="0" y="6"/>
                      </a:moveTo>
                      <a:lnTo>
                        <a:pt x="138" y="0"/>
                      </a:lnTo>
                      <a:lnTo>
                        <a:pt x="138" y="2"/>
                      </a:lnTo>
                      <a:lnTo>
                        <a:pt x="0" y="9"/>
                      </a:lnTo>
                      <a:lnTo>
                        <a:pt x="0" y="6"/>
                      </a:lnTo>
                      <a:close/>
                    </a:path>
                  </a:pathLst>
                </a:custGeom>
                <a:solidFill>
                  <a:srgbClr val="C4FFFF"/>
                </a:solidFill>
                <a:ln w="9525">
                  <a:noFill/>
                  <a:round/>
                  <a:headEnd/>
                  <a:tailEnd/>
                </a:ln>
              </p:spPr>
              <p:txBody>
                <a:bodyPr/>
                <a:lstStyle/>
                <a:p>
                  <a:endParaRPr lang="en-US"/>
                </a:p>
              </p:txBody>
            </p:sp>
            <p:sp>
              <p:nvSpPr>
                <p:cNvPr id="1551752" name="Freeform 392"/>
                <p:cNvSpPr>
                  <a:spLocks/>
                </p:cNvSpPr>
                <p:nvPr/>
              </p:nvSpPr>
              <p:spPr bwMode="auto">
                <a:xfrm>
                  <a:off x="3227" y="3063"/>
                  <a:ext cx="138" cy="8"/>
                </a:xfrm>
                <a:custGeom>
                  <a:avLst/>
                  <a:gdLst/>
                  <a:ahLst/>
                  <a:cxnLst>
                    <a:cxn ang="0">
                      <a:pos x="0" y="6"/>
                    </a:cxn>
                    <a:cxn ang="0">
                      <a:pos x="138" y="0"/>
                    </a:cxn>
                    <a:cxn ang="0">
                      <a:pos x="138" y="2"/>
                    </a:cxn>
                    <a:cxn ang="0">
                      <a:pos x="0" y="8"/>
                    </a:cxn>
                    <a:cxn ang="0">
                      <a:pos x="0" y="6"/>
                    </a:cxn>
                  </a:cxnLst>
                  <a:rect l="0" t="0" r="r" b="b"/>
                  <a:pathLst>
                    <a:path w="138" h="8">
                      <a:moveTo>
                        <a:pt x="0" y="6"/>
                      </a:moveTo>
                      <a:lnTo>
                        <a:pt x="138" y="0"/>
                      </a:lnTo>
                      <a:lnTo>
                        <a:pt x="138" y="2"/>
                      </a:lnTo>
                      <a:lnTo>
                        <a:pt x="0" y="8"/>
                      </a:lnTo>
                      <a:lnTo>
                        <a:pt x="0" y="6"/>
                      </a:lnTo>
                      <a:close/>
                    </a:path>
                  </a:pathLst>
                </a:custGeom>
                <a:solidFill>
                  <a:srgbClr val="C8FFFF"/>
                </a:solidFill>
                <a:ln w="9525">
                  <a:noFill/>
                  <a:round/>
                  <a:headEnd/>
                  <a:tailEnd/>
                </a:ln>
              </p:spPr>
              <p:txBody>
                <a:bodyPr/>
                <a:lstStyle/>
                <a:p>
                  <a:endParaRPr lang="en-US"/>
                </a:p>
              </p:txBody>
            </p:sp>
            <p:sp>
              <p:nvSpPr>
                <p:cNvPr id="1551753" name="Freeform 393"/>
                <p:cNvSpPr>
                  <a:spLocks/>
                </p:cNvSpPr>
                <p:nvPr/>
              </p:nvSpPr>
              <p:spPr bwMode="auto">
                <a:xfrm>
                  <a:off x="3227" y="3061"/>
                  <a:ext cx="138" cy="8"/>
                </a:xfrm>
                <a:custGeom>
                  <a:avLst/>
                  <a:gdLst/>
                  <a:ahLst/>
                  <a:cxnLst>
                    <a:cxn ang="0">
                      <a:pos x="0" y="7"/>
                    </a:cxn>
                    <a:cxn ang="0">
                      <a:pos x="138" y="0"/>
                    </a:cxn>
                    <a:cxn ang="0">
                      <a:pos x="138" y="2"/>
                    </a:cxn>
                    <a:cxn ang="0">
                      <a:pos x="0" y="8"/>
                    </a:cxn>
                    <a:cxn ang="0">
                      <a:pos x="0" y="7"/>
                    </a:cxn>
                  </a:cxnLst>
                  <a:rect l="0" t="0" r="r" b="b"/>
                  <a:pathLst>
                    <a:path w="138" h="8">
                      <a:moveTo>
                        <a:pt x="0" y="7"/>
                      </a:moveTo>
                      <a:lnTo>
                        <a:pt x="138" y="0"/>
                      </a:lnTo>
                      <a:lnTo>
                        <a:pt x="138" y="2"/>
                      </a:lnTo>
                      <a:lnTo>
                        <a:pt x="0" y="8"/>
                      </a:lnTo>
                      <a:lnTo>
                        <a:pt x="0" y="7"/>
                      </a:lnTo>
                      <a:close/>
                    </a:path>
                  </a:pathLst>
                </a:custGeom>
                <a:solidFill>
                  <a:srgbClr val="CCFFFF"/>
                </a:solidFill>
                <a:ln w="9525">
                  <a:noFill/>
                  <a:round/>
                  <a:headEnd/>
                  <a:tailEnd/>
                </a:ln>
              </p:spPr>
              <p:txBody>
                <a:bodyPr/>
                <a:lstStyle/>
                <a:p>
                  <a:endParaRPr lang="en-US"/>
                </a:p>
              </p:txBody>
            </p:sp>
            <p:sp>
              <p:nvSpPr>
                <p:cNvPr id="1551754" name="Freeform 394"/>
                <p:cNvSpPr>
                  <a:spLocks/>
                </p:cNvSpPr>
                <p:nvPr/>
              </p:nvSpPr>
              <p:spPr bwMode="auto">
                <a:xfrm>
                  <a:off x="3227" y="3059"/>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D0FFFF"/>
                </a:solidFill>
                <a:ln w="9525">
                  <a:noFill/>
                  <a:round/>
                  <a:headEnd/>
                  <a:tailEnd/>
                </a:ln>
              </p:spPr>
              <p:txBody>
                <a:bodyPr/>
                <a:lstStyle/>
                <a:p>
                  <a:endParaRPr lang="en-US"/>
                </a:p>
              </p:txBody>
            </p:sp>
            <p:sp>
              <p:nvSpPr>
                <p:cNvPr id="1551755" name="Freeform 395"/>
                <p:cNvSpPr>
                  <a:spLocks/>
                </p:cNvSpPr>
                <p:nvPr/>
              </p:nvSpPr>
              <p:spPr bwMode="auto">
                <a:xfrm>
                  <a:off x="3227" y="3057"/>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D5FFFF"/>
                </a:solidFill>
                <a:ln w="9525">
                  <a:noFill/>
                  <a:round/>
                  <a:headEnd/>
                  <a:tailEnd/>
                </a:ln>
              </p:spPr>
              <p:txBody>
                <a:bodyPr/>
                <a:lstStyle/>
                <a:p>
                  <a:endParaRPr lang="en-US"/>
                </a:p>
              </p:txBody>
            </p:sp>
            <p:sp>
              <p:nvSpPr>
                <p:cNvPr id="1551756" name="Freeform 396"/>
                <p:cNvSpPr>
                  <a:spLocks/>
                </p:cNvSpPr>
                <p:nvPr/>
              </p:nvSpPr>
              <p:spPr bwMode="auto">
                <a:xfrm>
                  <a:off x="3227" y="3055"/>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D9FFFF"/>
                </a:solidFill>
                <a:ln w="9525">
                  <a:noFill/>
                  <a:round/>
                  <a:headEnd/>
                  <a:tailEnd/>
                </a:ln>
              </p:spPr>
              <p:txBody>
                <a:bodyPr/>
                <a:lstStyle/>
                <a:p>
                  <a:endParaRPr lang="en-US"/>
                </a:p>
              </p:txBody>
            </p:sp>
            <p:sp>
              <p:nvSpPr>
                <p:cNvPr id="1551757" name="Freeform 397"/>
                <p:cNvSpPr>
                  <a:spLocks/>
                </p:cNvSpPr>
                <p:nvPr/>
              </p:nvSpPr>
              <p:spPr bwMode="auto">
                <a:xfrm>
                  <a:off x="3227" y="3053"/>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DDFFFF"/>
                </a:solidFill>
                <a:ln w="9525">
                  <a:noFill/>
                  <a:round/>
                  <a:headEnd/>
                  <a:tailEnd/>
                </a:ln>
              </p:spPr>
              <p:txBody>
                <a:bodyPr/>
                <a:lstStyle/>
                <a:p>
                  <a:endParaRPr lang="en-US"/>
                </a:p>
              </p:txBody>
            </p:sp>
            <p:sp>
              <p:nvSpPr>
                <p:cNvPr id="1551758" name="Freeform 398"/>
                <p:cNvSpPr>
                  <a:spLocks/>
                </p:cNvSpPr>
                <p:nvPr/>
              </p:nvSpPr>
              <p:spPr bwMode="auto">
                <a:xfrm>
                  <a:off x="3226" y="3051"/>
                  <a:ext cx="139" cy="9"/>
                </a:xfrm>
                <a:custGeom>
                  <a:avLst/>
                  <a:gdLst/>
                  <a:ahLst/>
                  <a:cxnLst>
                    <a:cxn ang="0">
                      <a:pos x="0" y="7"/>
                    </a:cxn>
                    <a:cxn ang="0">
                      <a:pos x="139" y="0"/>
                    </a:cxn>
                    <a:cxn ang="0">
                      <a:pos x="139" y="2"/>
                    </a:cxn>
                    <a:cxn ang="0">
                      <a:pos x="1" y="9"/>
                    </a:cxn>
                    <a:cxn ang="0">
                      <a:pos x="0" y="7"/>
                    </a:cxn>
                  </a:cxnLst>
                  <a:rect l="0" t="0" r="r" b="b"/>
                  <a:pathLst>
                    <a:path w="139" h="9">
                      <a:moveTo>
                        <a:pt x="0" y="7"/>
                      </a:moveTo>
                      <a:lnTo>
                        <a:pt x="139" y="0"/>
                      </a:lnTo>
                      <a:lnTo>
                        <a:pt x="139" y="2"/>
                      </a:lnTo>
                      <a:lnTo>
                        <a:pt x="1" y="9"/>
                      </a:lnTo>
                      <a:lnTo>
                        <a:pt x="0" y="7"/>
                      </a:lnTo>
                      <a:close/>
                    </a:path>
                  </a:pathLst>
                </a:custGeom>
                <a:solidFill>
                  <a:srgbClr val="E1FFFF"/>
                </a:solidFill>
                <a:ln w="9525">
                  <a:noFill/>
                  <a:round/>
                  <a:headEnd/>
                  <a:tailEnd/>
                </a:ln>
              </p:spPr>
              <p:txBody>
                <a:bodyPr/>
                <a:lstStyle/>
                <a:p>
                  <a:endParaRPr lang="en-US"/>
                </a:p>
              </p:txBody>
            </p:sp>
            <p:sp>
              <p:nvSpPr>
                <p:cNvPr id="1551759" name="Freeform 399"/>
                <p:cNvSpPr>
                  <a:spLocks/>
                </p:cNvSpPr>
                <p:nvPr/>
              </p:nvSpPr>
              <p:spPr bwMode="auto">
                <a:xfrm>
                  <a:off x="3226" y="3049"/>
                  <a:ext cx="139" cy="9"/>
                </a:xfrm>
                <a:custGeom>
                  <a:avLst/>
                  <a:gdLst/>
                  <a:ahLst/>
                  <a:cxnLst>
                    <a:cxn ang="0">
                      <a:pos x="0" y="7"/>
                    </a:cxn>
                    <a:cxn ang="0">
                      <a:pos x="139" y="0"/>
                    </a:cxn>
                    <a:cxn ang="0">
                      <a:pos x="139" y="2"/>
                    </a:cxn>
                    <a:cxn ang="0">
                      <a:pos x="0" y="9"/>
                    </a:cxn>
                    <a:cxn ang="0">
                      <a:pos x="0" y="7"/>
                    </a:cxn>
                  </a:cxnLst>
                  <a:rect l="0" t="0" r="r" b="b"/>
                  <a:pathLst>
                    <a:path w="139" h="9">
                      <a:moveTo>
                        <a:pt x="0" y="7"/>
                      </a:moveTo>
                      <a:lnTo>
                        <a:pt x="139" y="0"/>
                      </a:lnTo>
                      <a:lnTo>
                        <a:pt x="139" y="2"/>
                      </a:lnTo>
                      <a:lnTo>
                        <a:pt x="0" y="9"/>
                      </a:lnTo>
                      <a:lnTo>
                        <a:pt x="0" y="7"/>
                      </a:lnTo>
                      <a:close/>
                    </a:path>
                  </a:pathLst>
                </a:custGeom>
                <a:solidFill>
                  <a:srgbClr val="E6FFFF"/>
                </a:solidFill>
                <a:ln w="9525">
                  <a:noFill/>
                  <a:round/>
                  <a:headEnd/>
                  <a:tailEnd/>
                </a:ln>
              </p:spPr>
              <p:txBody>
                <a:bodyPr/>
                <a:lstStyle/>
                <a:p>
                  <a:endParaRPr lang="en-US"/>
                </a:p>
              </p:txBody>
            </p:sp>
            <p:sp>
              <p:nvSpPr>
                <p:cNvPr id="1551760" name="Freeform 400"/>
                <p:cNvSpPr>
                  <a:spLocks/>
                </p:cNvSpPr>
                <p:nvPr/>
              </p:nvSpPr>
              <p:spPr bwMode="auto">
                <a:xfrm>
                  <a:off x="3226" y="3047"/>
                  <a:ext cx="139" cy="9"/>
                </a:xfrm>
                <a:custGeom>
                  <a:avLst/>
                  <a:gdLst/>
                  <a:ahLst/>
                  <a:cxnLst>
                    <a:cxn ang="0">
                      <a:pos x="0" y="7"/>
                    </a:cxn>
                    <a:cxn ang="0">
                      <a:pos x="138" y="0"/>
                    </a:cxn>
                    <a:cxn ang="0">
                      <a:pos x="139" y="2"/>
                    </a:cxn>
                    <a:cxn ang="0">
                      <a:pos x="0" y="9"/>
                    </a:cxn>
                    <a:cxn ang="0">
                      <a:pos x="0" y="7"/>
                    </a:cxn>
                  </a:cxnLst>
                  <a:rect l="0" t="0" r="r" b="b"/>
                  <a:pathLst>
                    <a:path w="139" h="9">
                      <a:moveTo>
                        <a:pt x="0" y="7"/>
                      </a:moveTo>
                      <a:lnTo>
                        <a:pt x="138" y="0"/>
                      </a:lnTo>
                      <a:lnTo>
                        <a:pt x="139" y="2"/>
                      </a:lnTo>
                      <a:lnTo>
                        <a:pt x="0" y="9"/>
                      </a:lnTo>
                      <a:lnTo>
                        <a:pt x="0" y="7"/>
                      </a:lnTo>
                      <a:close/>
                    </a:path>
                  </a:pathLst>
                </a:custGeom>
                <a:solidFill>
                  <a:srgbClr val="EAFFFF"/>
                </a:solidFill>
                <a:ln w="9525">
                  <a:noFill/>
                  <a:round/>
                  <a:headEnd/>
                  <a:tailEnd/>
                </a:ln>
              </p:spPr>
              <p:txBody>
                <a:bodyPr/>
                <a:lstStyle/>
                <a:p>
                  <a:endParaRPr lang="en-US"/>
                </a:p>
              </p:txBody>
            </p:sp>
            <p:sp>
              <p:nvSpPr>
                <p:cNvPr id="1551761" name="Freeform 401"/>
                <p:cNvSpPr>
                  <a:spLocks/>
                </p:cNvSpPr>
                <p:nvPr/>
              </p:nvSpPr>
              <p:spPr bwMode="auto">
                <a:xfrm>
                  <a:off x="3226" y="3045"/>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EEFFFF"/>
                </a:solidFill>
                <a:ln w="9525">
                  <a:noFill/>
                  <a:round/>
                  <a:headEnd/>
                  <a:tailEnd/>
                </a:ln>
              </p:spPr>
              <p:txBody>
                <a:bodyPr/>
                <a:lstStyle/>
                <a:p>
                  <a:endParaRPr lang="en-US"/>
                </a:p>
              </p:txBody>
            </p:sp>
            <p:sp>
              <p:nvSpPr>
                <p:cNvPr id="1551762" name="Freeform 402"/>
                <p:cNvSpPr>
                  <a:spLocks/>
                </p:cNvSpPr>
                <p:nvPr/>
              </p:nvSpPr>
              <p:spPr bwMode="auto">
                <a:xfrm>
                  <a:off x="3226" y="3043"/>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F2FFFF"/>
                </a:solidFill>
                <a:ln w="9525">
                  <a:noFill/>
                  <a:round/>
                  <a:headEnd/>
                  <a:tailEnd/>
                </a:ln>
              </p:spPr>
              <p:txBody>
                <a:bodyPr/>
                <a:lstStyle/>
                <a:p>
                  <a:endParaRPr lang="en-US"/>
                </a:p>
              </p:txBody>
            </p:sp>
            <p:sp>
              <p:nvSpPr>
                <p:cNvPr id="1551763" name="Freeform 403"/>
                <p:cNvSpPr>
                  <a:spLocks/>
                </p:cNvSpPr>
                <p:nvPr/>
              </p:nvSpPr>
              <p:spPr bwMode="auto">
                <a:xfrm>
                  <a:off x="3226" y="3041"/>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F7FFFF"/>
                </a:solidFill>
                <a:ln w="9525">
                  <a:noFill/>
                  <a:round/>
                  <a:headEnd/>
                  <a:tailEnd/>
                </a:ln>
              </p:spPr>
              <p:txBody>
                <a:bodyPr/>
                <a:lstStyle/>
                <a:p>
                  <a:endParaRPr lang="en-US"/>
                </a:p>
              </p:txBody>
            </p:sp>
            <p:sp>
              <p:nvSpPr>
                <p:cNvPr id="1551764" name="Freeform 404"/>
                <p:cNvSpPr>
                  <a:spLocks/>
                </p:cNvSpPr>
                <p:nvPr/>
              </p:nvSpPr>
              <p:spPr bwMode="auto">
                <a:xfrm>
                  <a:off x="3226" y="3039"/>
                  <a:ext cx="138" cy="9"/>
                </a:xfrm>
                <a:custGeom>
                  <a:avLst/>
                  <a:gdLst/>
                  <a:ahLst/>
                  <a:cxnLst>
                    <a:cxn ang="0">
                      <a:pos x="0" y="7"/>
                    </a:cxn>
                    <a:cxn ang="0">
                      <a:pos x="138" y="0"/>
                    </a:cxn>
                    <a:cxn ang="0">
                      <a:pos x="138" y="2"/>
                    </a:cxn>
                    <a:cxn ang="0">
                      <a:pos x="0" y="9"/>
                    </a:cxn>
                    <a:cxn ang="0">
                      <a:pos x="0" y="7"/>
                    </a:cxn>
                  </a:cxnLst>
                  <a:rect l="0" t="0" r="r" b="b"/>
                  <a:pathLst>
                    <a:path w="138" h="9">
                      <a:moveTo>
                        <a:pt x="0" y="7"/>
                      </a:moveTo>
                      <a:lnTo>
                        <a:pt x="138" y="0"/>
                      </a:lnTo>
                      <a:lnTo>
                        <a:pt x="138" y="2"/>
                      </a:lnTo>
                      <a:lnTo>
                        <a:pt x="0" y="9"/>
                      </a:lnTo>
                      <a:lnTo>
                        <a:pt x="0" y="7"/>
                      </a:lnTo>
                      <a:close/>
                    </a:path>
                  </a:pathLst>
                </a:custGeom>
                <a:solidFill>
                  <a:srgbClr val="FBFFFF"/>
                </a:solidFill>
                <a:ln w="9525">
                  <a:noFill/>
                  <a:round/>
                  <a:headEnd/>
                  <a:tailEnd/>
                </a:ln>
              </p:spPr>
              <p:txBody>
                <a:bodyPr/>
                <a:lstStyle/>
                <a:p>
                  <a:endParaRPr lang="en-US"/>
                </a:p>
              </p:txBody>
            </p:sp>
            <p:sp>
              <p:nvSpPr>
                <p:cNvPr id="1551765" name="Freeform 405"/>
                <p:cNvSpPr>
                  <a:spLocks/>
                </p:cNvSpPr>
                <p:nvPr/>
              </p:nvSpPr>
              <p:spPr bwMode="auto">
                <a:xfrm>
                  <a:off x="3226" y="3038"/>
                  <a:ext cx="138" cy="8"/>
                </a:xfrm>
                <a:custGeom>
                  <a:avLst/>
                  <a:gdLst/>
                  <a:ahLst/>
                  <a:cxnLst>
                    <a:cxn ang="0">
                      <a:pos x="0" y="7"/>
                    </a:cxn>
                    <a:cxn ang="0">
                      <a:pos x="138" y="0"/>
                    </a:cxn>
                    <a:cxn ang="0">
                      <a:pos x="138" y="1"/>
                    </a:cxn>
                    <a:cxn ang="0">
                      <a:pos x="0" y="8"/>
                    </a:cxn>
                    <a:cxn ang="0">
                      <a:pos x="0" y="7"/>
                    </a:cxn>
                  </a:cxnLst>
                  <a:rect l="0" t="0" r="r" b="b"/>
                  <a:pathLst>
                    <a:path w="138" h="8">
                      <a:moveTo>
                        <a:pt x="0" y="7"/>
                      </a:moveTo>
                      <a:lnTo>
                        <a:pt x="138" y="0"/>
                      </a:lnTo>
                      <a:lnTo>
                        <a:pt x="138" y="1"/>
                      </a:lnTo>
                      <a:lnTo>
                        <a:pt x="0" y="8"/>
                      </a:lnTo>
                      <a:lnTo>
                        <a:pt x="0" y="7"/>
                      </a:lnTo>
                      <a:close/>
                    </a:path>
                  </a:pathLst>
                </a:custGeom>
                <a:solidFill>
                  <a:srgbClr val="FFFFFF"/>
                </a:solidFill>
                <a:ln w="9525">
                  <a:noFill/>
                  <a:round/>
                  <a:headEnd/>
                  <a:tailEnd/>
                </a:ln>
              </p:spPr>
              <p:txBody>
                <a:bodyPr/>
                <a:lstStyle/>
                <a:p>
                  <a:endParaRPr lang="en-US"/>
                </a:p>
              </p:txBody>
            </p:sp>
            <p:sp>
              <p:nvSpPr>
                <p:cNvPr id="1551766" name="Freeform 406"/>
                <p:cNvSpPr>
                  <a:spLocks/>
                </p:cNvSpPr>
                <p:nvPr/>
              </p:nvSpPr>
              <p:spPr bwMode="auto">
                <a:xfrm>
                  <a:off x="3228" y="3039"/>
                  <a:ext cx="137" cy="58"/>
                </a:xfrm>
                <a:custGeom>
                  <a:avLst/>
                  <a:gdLst/>
                  <a:ahLst/>
                  <a:cxnLst>
                    <a:cxn ang="0">
                      <a:pos x="0" y="46"/>
                    </a:cxn>
                    <a:cxn ang="0">
                      <a:pos x="42" y="50"/>
                    </a:cxn>
                    <a:cxn ang="0">
                      <a:pos x="137" y="58"/>
                    </a:cxn>
                    <a:cxn ang="0">
                      <a:pos x="137" y="9"/>
                    </a:cxn>
                    <a:cxn ang="0">
                      <a:pos x="135" y="4"/>
                    </a:cxn>
                    <a:cxn ang="0">
                      <a:pos x="131" y="1"/>
                    </a:cxn>
                    <a:cxn ang="0">
                      <a:pos x="127" y="0"/>
                    </a:cxn>
                    <a:cxn ang="0">
                      <a:pos x="124" y="0"/>
                    </a:cxn>
                    <a:cxn ang="0">
                      <a:pos x="12" y="8"/>
                    </a:cxn>
                    <a:cxn ang="0">
                      <a:pos x="7" y="8"/>
                    </a:cxn>
                    <a:cxn ang="0">
                      <a:pos x="3" y="11"/>
                    </a:cxn>
                    <a:cxn ang="0">
                      <a:pos x="1" y="15"/>
                    </a:cxn>
                    <a:cxn ang="0">
                      <a:pos x="0" y="20"/>
                    </a:cxn>
                    <a:cxn ang="0">
                      <a:pos x="0" y="46"/>
                    </a:cxn>
                  </a:cxnLst>
                  <a:rect l="0" t="0" r="r" b="b"/>
                  <a:pathLst>
                    <a:path w="137" h="58">
                      <a:moveTo>
                        <a:pt x="0" y="46"/>
                      </a:moveTo>
                      <a:lnTo>
                        <a:pt x="42" y="50"/>
                      </a:lnTo>
                      <a:lnTo>
                        <a:pt x="137" y="58"/>
                      </a:lnTo>
                      <a:lnTo>
                        <a:pt x="137" y="9"/>
                      </a:lnTo>
                      <a:lnTo>
                        <a:pt x="135" y="4"/>
                      </a:lnTo>
                      <a:lnTo>
                        <a:pt x="131" y="1"/>
                      </a:lnTo>
                      <a:lnTo>
                        <a:pt x="127" y="0"/>
                      </a:lnTo>
                      <a:lnTo>
                        <a:pt x="124" y="0"/>
                      </a:lnTo>
                      <a:lnTo>
                        <a:pt x="12" y="8"/>
                      </a:lnTo>
                      <a:lnTo>
                        <a:pt x="7" y="8"/>
                      </a:lnTo>
                      <a:lnTo>
                        <a:pt x="3" y="11"/>
                      </a:lnTo>
                      <a:lnTo>
                        <a:pt x="1" y="15"/>
                      </a:lnTo>
                      <a:lnTo>
                        <a:pt x="0" y="20"/>
                      </a:lnTo>
                      <a:lnTo>
                        <a:pt x="0" y="46"/>
                      </a:lnTo>
                    </a:path>
                  </a:pathLst>
                </a:custGeom>
                <a:noFill/>
                <a:ln w="0">
                  <a:solidFill>
                    <a:srgbClr val="000000"/>
                  </a:solidFill>
                  <a:prstDash val="solid"/>
                  <a:round/>
                  <a:headEnd/>
                  <a:tailEnd/>
                </a:ln>
              </p:spPr>
              <p:txBody>
                <a:bodyPr/>
                <a:lstStyle/>
                <a:p>
                  <a:endParaRPr lang="en-US"/>
                </a:p>
              </p:txBody>
            </p:sp>
            <p:sp>
              <p:nvSpPr>
                <p:cNvPr id="1551767" name="Freeform 407"/>
                <p:cNvSpPr>
                  <a:spLocks/>
                </p:cNvSpPr>
                <p:nvPr/>
              </p:nvSpPr>
              <p:spPr bwMode="auto">
                <a:xfrm>
                  <a:off x="3168" y="3099"/>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80FFFF"/>
                </a:solidFill>
                <a:ln w="9525">
                  <a:noFill/>
                  <a:round/>
                  <a:headEnd/>
                  <a:tailEnd/>
                </a:ln>
              </p:spPr>
              <p:txBody>
                <a:bodyPr/>
                <a:lstStyle/>
                <a:p>
                  <a:endParaRPr lang="en-US"/>
                </a:p>
              </p:txBody>
            </p:sp>
          </p:grpSp>
          <p:grpSp>
            <p:nvGrpSpPr>
              <p:cNvPr id="5" name="Group 408"/>
              <p:cNvGrpSpPr>
                <a:grpSpLocks/>
              </p:cNvGrpSpPr>
              <p:nvPr/>
            </p:nvGrpSpPr>
            <p:grpSpPr bwMode="auto">
              <a:xfrm>
                <a:off x="3014" y="2944"/>
                <a:ext cx="532" cy="557"/>
                <a:chOff x="3014" y="2944"/>
                <a:chExt cx="532" cy="557"/>
              </a:xfrm>
            </p:grpSpPr>
            <p:sp>
              <p:nvSpPr>
                <p:cNvPr id="1551769" name="Freeform 409"/>
                <p:cNvSpPr>
                  <a:spLocks/>
                </p:cNvSpPr>
                <p:nvPr/>
              </p:nvSpPr>
              <p:spPr bwMode="auto">
                <a:xfrm>
                  <a:off x="3168" y="3098"/>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84FFFF"/>
                </a:solidFill>
                <a:ln w="9525">
                  <a:noFill/>
                  <a:round/>
                  <a:headEnd/>
                  <a:tailEnd/>
                </a:ln>
              </p:spPr>
              <p:txBody>
                <a:bodyPr/>
                <a:lstStyle/>
                <a:p>
                  <a:endParaRPr lang="en-US"/>
                </a:p>
              </p:txBody>
            </p:sp>
            <p:sp>
              <p:nvSpPr>
                <p:cNvPr id="1551770" name="Freeform 410"/>
                <p:cNvSpPr>
                  <a:spLocks/>
                </p:cNvSpPr>
                <p:nvPr/>
              </p:nvSpPr>
              <p:spPr bwMode="auto">
                <a:xfrm>
                  <a:off x="3168" y="3097"/>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88FFFF"/>
                </a:solidFill>
                <a:ln w="9525">
                  <a:noFill/>
                  <a:round/>
                  <a:headEnd/>
                  <a:tailEnd/>
                </a:ln>
              </p:spPr>
              <p:txBody>
                <a:bodyPr/>
                <a:lstStyle/>
                <a:p>
                  <a:endParaRPr lang="en-US"/>
                </a:p>
              </p:txBody>
            </p:sp>
            <p:sp>
              <p:nvSpPr>
                <p:cNvPr id="1551771" name="Freeform 411"/>
                <p:cNvSpPr>
                  <a:spLocks/>
                </p:cNvSpPr>
                <p:nvPr/>
              </p:nvSpPr>
              <p:spPr bwMode="auto">
                <a:xfrm>
                  <a:off x="3168" y="3096"/>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8DFFFF"/>
                </a:solidFill>
                <a:ln w="9525">
                  <a:noFill/>
                  <a:round/>
                  <a:headEnd/>
                  <a:tailEnd/>
                </a:ln>
              </p:spPr>
              <p:txBody>
                <a:bodyPr/>
                <a:lstStyle/>
                <a:p>
                  <a:endParaRPr lang="en-US"/>
                </a:p>
              </p:txBody>
            </p:sp>
            <p:sp>
              <p:nvSpPr>
                <p:cNvPr id="1551772" name="Freeform 412"/>
                <p:cNvSpPr>
                  <a:spLocks/>
                </p:cNvSpPr>
                <p:nvPr/>
              </p:nvSpPr>
              <p:spPr bwMode="auto">
                <a:xfrm>
                  <a:off x="3168" y="3094"/>
                  <a:ext cx="38" cy="4"/>
                </a:xfrm>
                <a:custGeom>
                  <a:avLst/>
                  <a:gdLst/>
                  <a:ahLst/>
                  <a:cxnLst>
                    <a:cxn ang="0">
                      <a:pos x="0" y="2"/>
                    </a:cxn>
                    <a:cxn ang="0">
                      <a:pos x="38" y="0"/>
                    </a:cxn>
                    <a:cxn ang="0">
                      <a:pos x="38" y="2"/>
                    </a:cxn>
                    <a:cxn ang="0">
                      <a:pos x="0" y="4"/>
                    </a:cxn>
                    <a:cxn ang="0">
                      <a:pos x="0" y="2"/>
                    </a:cxn>
                  </a:cxnLst>
                  <a:rect l="0" t="0" r="r" b="b"/>
                  <a:pathLst>
                    <a:path w="38" h="4">
                      <a:moveTo>
                        <a:pt x="0" y="2"/>
                      </a:moveTo>
                      <a:lnTo>
                        <a:pt x="38" y="0"/>
                      </a:lnTo>
                      <a:lnTo>
                        <a:pt x="38" y="2"/>
                      </a:lnTo>
                      <a:lnTo>
                        <a:pt x="0" y="4"/>
                      </a:lnTo>
                      <a:lnTo>
                        <a:pt x="0" y="2"/>
                      </a:lnTo>
                      <a:close/>
                    </a:path>
                  </a:pathLst>
                </a:custGeom>
                <a:solidFill>
                  <a:srgbClr val="91FFFF"/>
                </a:solidFill>
                <a:ln w="9525">
                  <a:noFill/>
                  <a:round/>
                  <a:headEnd/>
                  <a:tailEnd/>
                </a:ln>
              </p:spPr>
              <p:txBody>
                <a:bodyPr/>
                <a:lstStyle/>
                <a:p>
                  <a:endParaRPr lang="en-US"/>
                </a:p>
              </p:txBody>
            </p:sp>
            <p:sp>
              <p:nvSpPr>
                <p:cNvPr id="1551773" name="Freeform 413"/>
                <p:cNvSpPr>
                  <a:spLocks/>
                </p:cNvSpPr>
                <p:nvPr/>
              </p:nvSpPr>
              <p:spPr bwMode="auto">
                <a:xfrm>
                  <a:off x="3168" y="3093"/>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95FFFF"/>
                </a:solidFill>
                <a:ln w="9525">
                  <a:noFill/>
                  <a:round/>
                  <a:headEnd/>
                  <a:tailEnd/>
                </a:ln>
              </p:spPr>
              <p:txBody>
                <a:bodyPr/>
                <a:lstStyle/>
                <a:p>
                  <a:endParaRPr lang="en-US"/>
                </a:p>
              </p:txBody>
            </p:sp>
            <p:sp>
              <p:nvSpPr>
                <p:cNvPr id="1551774" name="Freeform 414"/>
                <p:cNvSpPr>
                  <a:spLocks/>
                </p:cNvSpPr>
                <p:nvPr/>
              </p:nvSpPr>
              <p:spPr bwMode="auto">
                <a:xfrm>
                  <a:off x="3168" y="3092"/>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99FFFF"/>
                </a:solidFill>
                <a:ln w="9525">
                  <a:noFill/>
                  <a:round/>
                  <a:headEnd/>
                  <a:tailEnd/>
                </a:ln>
              </p:spPr>
              <p:txBody>
                <a:bodyPr/>
                <a:lstStyle/>
                <a:p>
                  <a:endParaRPr lang="en-US"/>
                </a:p>
              </p:txBody>
            </p:sp>
            <p:sp>
              <p:nvSpPr>
                <p:cNvPr id="1551775" name="Freeform 415"/>
                <p:cNvSpPr>
                  <a:spLocks/>
                </p:cNvSpPr>
                <p:nvPr/>
              </p:nvSpPr>
              <p:spPr bwMode="auto">
                <a:xfrm>
                  <a:off x="3168" y="3091"/>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9EFFFF"/>
                </a:solidFill>
                <a:ln w="9525">
                  <a:noFill/>
                  <a:round/>
                  <a:headEnd/>
                  <a:tailEnd/>
                </a:ln>
              </p:spPr>
              <p:txBody>
                <a:bodyPr/>
                <a:lstStyle/>
                <a:p>
                  <a:endParaRPr lang="en-US"/>
                </a:p>
              </p:txBody>
            </p:sp>
            <p:sp>
              <p:nvSpPr>
                <p:cNvPr id="1551776" name="Freeform 416"/>
                <p:cNvSpPr>
                  <a:spLocks/>
                </p:cNvSpPr>
                <p:nvPr/>
              </p:nvSpPr>
              <p:spPr bwMode="auto">
                <a:xfrm>
                  <a:off x="3168" y="3090"/>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A2FFFF"/>
                </a:solidFill>
                <a:ln w="9525">
                  <a:noFill/>
                  <a:round/>
                  <a:headEnd/>
                  <a:tailEnd/>
                </a:ln>
              </p:spPr>
              <p:txBody>
                <a:bodyPr/>
                <a:lstStyle/>
                <a:p>
                  <a:endParaRPr lang="en-US"/>
                </a:p>
              </p:txBody>
            </p:sp>
            <p:sp>
              <p:nvSpPr>
                <p:cNvPr id="1551777" name="Freeform 417"/>
                <p:cNvSpPr>
                  <a:spLocks/>
                </p:cNvSpPr>
                <p:nvPr/>
              </p:nvSpPr>
              <p:spPr bwMode="auto">
                <a:xfrm>
                  <a:off x="3168" y="3089"/>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A6FFFF"/>
                </a:solidFill>
                <a:ln w="9525">
                  <a:noFill/>
                  <a:round/>
                  <a:headEnd/>
                  <a:tailEnd/>
                </a:ln>
              </p:spPr>
              <p:txBody>
                <a:bodyPr/>
                <a:lstStyle/>
                <a:p>
                  <a:endParaRPr lang="en-US"/>
                </a:p>
              </p:txBody>
            </p:sp>
            <p:sp>
              <p:nvSpPr>
                <p:cNvPr id="1551778" name="Freeform 418"/>
                <p:cNvSpPr>
                  <a:spLocks/>
                </p:cNvSpPr>
                <p:nvPr/>
              </p:nvSpPr>
              <p:spPr bwMode="auto">
                <a:xfrm>
                  <a:off x="3168" y="3087"/>
                  <a:ext cx="38" cy="4"/>
                </a:xfrm>
                <a:custGeom>
                  <a:avLst/>
                  <a:gdLst/>
                  <a:ahLst/>
                  <a:cxnLst>
                    <a:cxn ang="0">
                      <a:pos x="0" y="2"/>
                    </a:cxn>
                    <a:cxn ang="0">
                      <a:pos x="37" y="0"/>
                    </a:cxn>
                    <a:cxn ang="0">
                      <a:pos x="38" y="2"/>
                    </a:cxn>
                    <a:cxn ang="0">
                      <a:pos x="0" y="4"/>
                    </a:cxn>
                    <a:cxn ang="0">
                      <a:pos x="0" y="2"/>
                    </a:cxn>
                  </a:cxnLst>
                  <a:rect l="0" t="0" r="r" b="b"/>
                  <a:pathLst>
                    <a:path w="38" h="4">
                      <a:moveTo>
                        <a:pt x="0" y="2"/>
                      </a:moveTo>
                      <a:lnTo>
                        <a:pt x="37" y="0"/>
                      </a:lnTo>
                      <a:lnTo>
                        <a:pt x="38" y="2"/>
                      </a:lnTo>
                      <a:lnTo>
                        <a:pt x="0" y="4"/>
                      </a:lnTo>
                      <a:lnTo>
                        <a:pt x="0" y="2"/>
                      </a:lnTo>
                      <a:close/>
                    </a:path>
                  </a:pathLst>
                </a:custGeom>
                <a:solidFill>
                  <a:srgbClr val="AAFFFF"/>
                </a:solidFill>
                <a:ln w="9525">
                  <a:noFill/>
                  <a:round/>
                  <a:headEnd/>
                  <a:tailEnd/>
                </a:ln>
              </p:spPr>
              <p:txBody>
                <a:bodyPr/>
                <a:lstStyle/>
                <a:p>
                  <a:endParaRPr lang="en-US"/>
                </a:p>
              </p:txBody>
            </p:sp>
            <p:sp>
              <p:nvSpPr>
                <p:cNvPr id="1551779" name="Freeform 419"/>
                <p:cNvSpPr>
                  <a:spLocks/>
                </p:cNvSpPr>
                <p:nvPr/>
              </p:nvSpPr>
              <p:spPr bwMode="auto">
                <a:xfrm>
                  <a:off x="3168" y="3086"/>
                  <a:ext cx="37" cy="3"/>
                </a:xfrm>
                <a:custGeom>
                  <a:avLst/>
                  <a:gdLst/>
                  <a:ahLst/>
                  <a:cxnLst>
                    <a:cxn ang="0">
                      <a:pos x="0" y="2"/>
                    </a:cxn>
                    <a:cxn ang="0">
                      <a:pos x="37" y="0"/>
                    </a:cxn>
                    <a:cxn ang="0">
                      <a:pos x="37" y="1"/>
                    </a:cxn>
                    <a:cxn ang="0">
                      <a:pos x="0" y="3"/>
                    </a:cxn>
                    <a:cxn ang="0">
                      <a:pos x="0" y="2"/>
                    </a:cxn>
                  </a:cxnLst>
                  <a:rect l="0" t="0" r="r" b="b"/>
                  <a:pathLst>
                    <a:path w="37" h="3">
                      <a:moveTo>
                        <a:pt x="0" y="2"/>
                      </a:moveTo>
                      <a:lnTo>
                        <a:pt x="37" y="0"/>
                      </a:lnTo>
                      <a:lnTo>
                        <a:pt x="37" y="1"/>
                      </a:lnTo>
                      <a:lnTo>
                        <a:pt x="0" y="3"/>
                      </a:lnTo>
                      <a:lnTo>
                        <a:pt x="0" y="2"/>
                      </a:lnTo>
                      <a:close/>
                    </a:path>
                  </a:pathLst>
                </a:custGeom>
                <a:solidFill>
                  <a:srgbClr val="AFFFFF"/>
                </a:solidFill>
                <a:ln w="9525">
                  <a:noFill/>
                  <a:round/>
                  <a:headEnd/>
                  <a:tailEnd/>
                </a:ln>
              </p:spPr>
              <p:txBody>
                <a:bodyPr/>
                <a:lstStyle/>
                <a:p>
                  <a:endParaRPr lang="en-US"/>
                </a:p>
              </p:txBody>
            </p:sp>
            <p:sp>
              <p:nvSpPr>
                <p:cNvPr id="1551780" name="Freeform 420"/>
                <p:cNvSpPr>
                  <a:spLocks/>
                </p:cNvSpPr>
                <p:nvPr/>
              </p:nvSpPr>
              <p:spPr bwMode="auto">
                <a:xfrm>
                  <a:off x="3168" y="3085"/>
                  <a:ext cx="37" cy="3"/>
                </a:xfrm>
                <a:custGeom>
                  <a:avLst/>
                  <a:gdLst/>
                  <a:ahLst/>
                  <a:cxnLst>
                    <a:cxn ang="0">
                      <a:pos x="0" y="2"/>
                    </a:cxn>
                    <a:cxn ang="0">
                      <a:pos x="37" y="0"/>
                    </a:cxn>
                    <a:cxn ang="0">
                      <a:pos x="37" y="1"/>
                    </a:cxn>
                    <a:cxn ang="0">
                      <a:pos x="0" y="3"/>
                    </a:cxn>
                    <a:cxn ang="0">
                      <a:pos x="0" y="2"/>
                    </a:cxn>
                  </a:cxnLst>
                  <a:rect l="0" t="0" r="r" b="b"/>
                  <a:pathLst>
                    <a:path w="37" h="3">
                      <a:moveTo>
                        <a:pt x="0" y="2"/>
                      </a:moveTo>
                      <a:lnTo>
                        <a:pt x="37" y="0"/>
                      </a:lnTo>
                      <a:lnTo>
                        <a:pt x="37" y="1"/>
                      </a:lnTo>
                      <a:lnTo>
                        <a:pt x="0" y="3"/>
                      </a:lnTo>
                      <a:lnTo>
                        <a:pt x="0" y="2"/>
                      </a:lnTo>
                      <a:close/>
                    </a:path>
                  </a:pathLst>
                </a:custGeom>
                <a:solidFill>
                  <a:srgbClr val="B3FFFF"/>
                </a:solidFill>
                <a:ln w="9525">
                  <a:noFill/>
                  <a:round/>
                  <a:headEnd/>
                  <a:tailEnd/>
                </a:ln>
              </p:spPr>
              <p:txBody>
                <a:bodyPr/>
                <a:lstStyle/>
                <a:p>
                  <a:endParaRPr lang="en-US"/>
                </a:p>
              </p:txBody>
            </p:sp>
            <p:sp>
              <p:nvSpPr>
                <p:cNvPr id="1551781" name="Freeform 421"/>
                <p:cNvSpPr>
                  <a:spLocks/>
                </p:cNvSpPr>
                <p:nvPr/>
              </p:nvSpPr>
              <p:spPr bwMode="auto">
                <a:xfrm>
                  <a:off x="3168" y="3084"/>
                  <a:ext cx="37" cy="3"/>
                </a:xfrm>
                <a:custGeom>
                  <a:avLst/>
                  <a:gdLst/>
                  <a:ahLst/>
                  <a:cxnLst>
                    <a:cxn ang="0">
                      <a:pos x="0" y="2"/>
                    </a:cxn>
                    <a:cxn ang="0">
                      <a:pos x="37" y="0"/>
                    </a:cxn>
                    <a:cxn ang="0">
                      <a:pos x="37" y="1"/>
                    </a:cxn>
                    <a:cxn ang="0">
                      <a:pos x="0" y="3"/>
                    </a:cxn>
                    <a:cxn ang="0">
                      <a:pos x="0" y="2"/>
                    </a:cxn>
                  </a:cxnLst>
                  <a:rect l="0" t="0" r="r" b="b"/>
                  <a:pathLst>
                    <a:path w="37" h="3">
                      <a:moveTo>
                        <a:pt x="0" y="2"/>
                      </a:moveTo>
                      <a:lnTo>
                        <a:pt x="37" y="0"/>
                      </a:lnTo>
                      <a:lnTo>
                        <a:pt x="37" y="1"/>
                      </a:lnTo>
                      <a:lnTo>
                        <a:pt x="0" y="3"/>
                      </a:lnTo>
                      <a:lnTo>
                        <a:pt x="0" y="2"/>
                      </a:lnTo>
                      <a:close/>
                    </a:path>
                  </a:pathLst>
                </a:custGeom>
                <a:solidFill>
                  <a:srgbClr val="B7FFFF"/>
                </a:solidFill>
                <a:ln w="9525">
                  <a:noFill/>
                  <a:round/>
                  <a:headEnd/>
                  <a:tailEnd/>
                </a:ln>
              </p:spPr>
              <p:txBody>
                <a:bodyPr/>
                <a:lstStyle/>
                <a:p>
                  <a:endParaRPr lang="en-US"/>
                </a:p>
              </p:txBody>
            </p:sp>
            <p:sp>
              <p:nvSpPr>
                <p:cNvPr id="1551782" name="Freeform 422"/>
                <p:cNvSpPr>
                  <a:spLocks/>
                </p:cNvSpPr>
                <p:nvPr/>
              </p:nvSpPr>
              <p:spPr bwMode="auto">
                <a:xfrm>
                  <a:off x="3168" y="3083"/>
                  <a:ext cx="37" cy="3"/>
                </a:xfrm>
                <a:custGeom>
                  <a:avLst/>
                  <a:gdLst/>
                  <a:ahLst/>
                  <a:cxnLst>
                    <a:cxn ang="0">
                      <a:pos x="0" y="2"/>
                    </a:cxn>
                    <a:cxn ang="0">
                      <a:pos x="37" y="0"/>
                    </a:cxn>
                    <a:cxn ang="0">
                      <a:pos x="37" y="1"/>
                    </a:cxn>
                    <a:cxn ang="0">
                      <a:pos x="0" y="3"/>
                    </a:cxn>
                    <a:cxn ang="0">
                      <a:pos x="0" y="2"/>
                    </a:cxn>
                  </a:cxnLst>
                  <a:rect l="0" t="0" r="r" b="b"/>
                  <a:pathLst>
                    <a:path w="37" h="3">
                      <a:moveTo>
                        <a:pt x="0" y="2"/>
                      </a:moveTo>
                      <a:lnTo>
                        <a:pt x="37" y="0"/>
                      </a:lnTo>
                      <a:lnTo>
                        <a:pt x="37" y="1"/>
                      </a:lnTo>
                      <a:lnTo>
                        <a:pt x="0" y="3"/>
                      </a:lnTo>
                      <a:lnTo>
                        <a:pt x="0" y="2"/>
                      </a:lnTo>
                      <a:close/>
                    </a:path>
                  </a:pathLst>
                </a:custGeom>
                <a:solidFill>
                  <a:srgbClr val="BBFFFF"/>
                </a:solidFill>
                <a:ln w="9525">
                  <a:noFill/>
                  <a:round/>
                  <a:headEnd/>
                  <a:tailEnd/>
                </a:ln>
              </p:spPr>
              <p:txBody>
                <a:bodyPr/>
                <a:lstStyle/>
                <a:p>
                  <a:endParaRPr lang="en-US"/>
                </a:p>
              </p:txBody>
            </p:sp>
            <p:sp>
              <p:nvSpPr>
                <p:cNvPr id="1551783" name="Freeform 423"/>
                <p:cNvSpPr>
                  <a:spLocks/>
                </p:cNvSpPr>
                <p:nvPr/>
              </p:nvSpPr>
              <p:spPr bwMode="auto">
                <a:xfrm>
                  <a:off x="3168" y="3082"/>
                  <a:ext cx="37" cy="3"/>
                </a:xfrm>
                <a:custGeom>
                  <a:avLst/>
                  <a:gdLst/>
                  <a:ahLst/>
                  <a:cxnLst>
                    <a:cxn ang="0">
                      <a:pos x="0" y="2"/>
                    </a:cxn>
                    <a:cxn ang="0">
                      <a:pos x="37" y="0"/>
                    </a:cxn>
                    <a:cxn ang="0">
                      <a:pos x="37" y="1"/>
                    </a:cxn>
                    <a:cxn ang="0">
                      <a:pos x="0" y="3"/>
                    </a:cxn>
                    <a:cxn ang="0">
                      <a:pos x="0" y="2"/>
                    </a:cxn>
                  </a:cxnLst>
                  <a:rect l="0" t="0" r="r" b="b"/>
                  <a:pathLst>
                    <a:path w="37" h="3">
                      <a:moveTo>
                        <a:pt x="0" y="2"/>
                      </a:moveTo>
                      <a:lnTo>
                        <a:pt x="37" y="0"/>
                      </a:lnTo>
                      <a:lnTo>
                        <a:pt x="37" y="1"/>
                      </a:lnTo>
                      <a:lnTo>
                        <a:pt x="0" y="3"/>
                      </a:lnTo>
                      <a:lnTo>
                        <a:pt x="0" y="2"/>
                      </a:lnTo>
                      <a:close/>
                    </a:path>
                  </a:pathLst>
                </a:custGeom>
                <a:solidFill>
                  <a:srgbClr val="C0FFFF"/>
                </a:solidFill>
                <a:ln w="9525">
                  <a:noFill/>
                  <a:round/>
                  <a:headEnd/>
                  <a:tailEnd/>
                </a:ln>
              </p:spPr>
              <p:txBody>
                <a:bodyPr/>
                <a:lstStyle/>
                <a:p>
                  <a:endParaRPr lang="en-US"/>
                </a:p>
              </p:txBody>
            </p:sp>
            <p:sp>
              <p:nvSpPr>
                <p:cNvPr id="1551784" name="Freeform 424"/>
                <p:cNvSpPr>
                  <a:spLocks/>
                </p:cNvSpPr>
                <p:nvPr/>
              </p:nvSpPr>
              <p:spPr bwMode="auto">
                <a:xfrm>
                  <a:off x="3167" y="3080"/>
                  <a:ext cx="38" cy="4"/>
                </a:xfrm>
                <a:custGeom>
                  <a:avLst/>
                  <a:gdLst/>
                  <a:ahLst/>
                  <a:cxnLst>
                    <a:cxn ang="0">
                      <a:pos x="0" y="2"/>
                    </a:cxn>
                    <a:cxn ang="0">
                      <a:pos x="38" y="0"/>
                    </a:cxn>
                    <a:cxn ang="0">
                      <a:pos x="38" y="2"/>
                    </a:cxn>
                    <a:cxn ang="0">
                      <a:pos x="1" y="4"/>
                    </a:cxn>
                    <a:cxn ang="0">
                      <a:pos x="0" y="2"/>
                    </a:cxn>
                  </a:cxnLst>
                  <a:rect l="0" t="0" r="r" b="b"/>
                  <a:pathLst>
                    <a:path w="38" h="4">
                      <a:moveTo>
                        <a:pt x="0" y="2"/>
                      </a:moveTo>
                      <a:lnTo>
                        <a:pt x="38" y="0"/>
                      </a:lnTo>
                      <a:lnTo>
                        <a:pt x="38" y="2"/>
                      </a:lnTo>
                      <a:lnTo>
                        <a:pt x="1" y="4"/>
                      </a:lnTo>
                      <a:lnTo>
                        <a:pt x="0" y="2"/>
                      </a:lnTo>
                      <a:close/>
                    </a:path>
                  </a:pathLst>
                </a:custGeom>
                <a:solidFill>
                  <a:srgbClr val="C4FFFF"/>
                </a:solidFill>
                <a:ln w="9525">
                  <a:noFill/>
                  <a:round/>
                  <a:headEnd/>
                  <a:tailEnd/>
                </a:ln>
              </p:spPr>
              <p:txBody>
                <a:bodyPr/>
                <a:lstStyle/>
                <a:p>
                  <a:endParaRPr lang="en-US"/>
                </a:p>
              </p:txBody>
            </p:sp>
            <p:sp>
              <p:nvSpPr>
                <p:cNvPr id="1551785" name="Freeform 425"/>
                <p:cNvSpPr>
                  <a:spLocks/>
                </p:cNvSpPr>
                <p:nvPr/>
              </p:nvSpPr>
              <p:spPr bwMode="auto">
                <a:xfrm>
                  <a:off x="3167" y="3079"/>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C8FFFF"/>
                </a:solidFill>
                <a:ln w="9525">
                  <a:noFill/>
                  <a:round/>
                  <a:headEnd/>
                  <a:tailEnd/>
                </a:ln>
              </p:spPr>
              <p:txBody>
                <a:bodyPr/>
                <a:lstStyle/>
                <a:p>
                  <a:endParaRPr lang="en-US"/>
                </a:p>
              </p:txBody>
            </p:sp>
            <p:sp>
              <p:nvSpPr>
                <p:cNvPr id="1551786" name="Freeform 426"/>
                <p:cNvSpPr>
                  <a:spLocks/>
                </p:cNvSpPr>
                <p:nvPr/>
              </p:nvSpPr>
              <p:spPr bwMode="auto">
                <a:xfrm>
                  <a:off x="3167" y="3078"/>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CCFFFF"/>
                </a:solidFill>
                <a:ln w="9525">
                  <a:noFill/>
                  <a:round/>
                  <a:headEnd/>
                  <a:tailEnd/>
                </a:ln>
              </p:spPr>
              <p:txBody>
                <a:bodyPr/>
                <a:lstStyle/>
                <a:p>
                  <a:endParaRPr lang="en-US"/>
                </a:p>
              </p:txBody>
            </p:sp>
            <p:sp>
              <p:nvSpPr>
                <p:cNvPr id="1551787" name="Freeform 427"/>
                <p:cNvSpPr>
                  <a:spLocks/>
                </p:cNvSpPr>
                <p:nvPr/>
              </p:nvSpPr>
              <p:spPr bwMode="auto">
                <a:xfrm>
                  <a:off x="3167" y="3077"/>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D0FFFF"/>
                </a:solidFill>
                <a:ln w="9525">
                  <a:noFill/>
                  <a:round/>
                  <a:headEnd/>
                  <a:tailEnd/>
                </a:ln>
              </p:spPr>
              <p:txBody>
                <a:bodyPr/>
                <a:lstStyle/>
                <a:p>
                  <a:endParaRPr lang="en-US"/>
                </a:p>
              </p:txBody>
            </p:sp>
            <p:sp>
              <p:nvSpPr>
                <p:cNvPr id="1551788" name="Freeform 428"/>
                <p:cNvSpPr>
                  <a:spLocks/>
                </p:cNvSpPr>
                <p:nvPr/>
              </p:nvSpPr>
              <p:spPr bwMode="auto">
                <a:xfrm>
                  <a:off x="3167" y="3076"/>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D5FFFF"/>
                </a:solidFill>
                <a:ln w="9525">
                  <a:noFill/>
                  <a:round/>
                  <a:headEnd/>
                  <a:tailEnd/>
                </a:ln>
              </p:spPr>
              <p:txBody>
                <a:bodyPr/>
                <a:lstStyle/>
                <a:p>
                  <a:endParaRPr lang="en-US"/>
                </a:p>
              </p:txBody>
            </p:sp>
            <p:sp>
              <p:nvSpPr>
                <p:cNvPr id="1551789" name="Freeform 429"/>
                <p:cNvSpPr>
                  <a:spLocks/>
                </p:cNvSpPr>
                <p:nvPr/>
              </p:nvSpPr>
              <p:spPr bwMode="auto">
                <a:xfrm>
                  <a:off x="3167" y="3075"/>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D9FFFF"/>
                </a:solidFill>
                <a:ln w="9525">
                  <a:noFill/>
                  <a:round/>
                  <a:headEnd/>
                  <a:tailEnd/>
                </a:ln>
              </p:spPr>
              <p:txBody>
                <a:bodyPr/>
                <a:lstStyle/>
                <a:p>
                  <a:endParaRPr lang="en-US"/>
                </a:p>
              </p:txBody>
            </p:sp>
            <p:sp>
              <p:nvSpPr>
                <p:cNvPr id="1551790" name="Freeform 430"/>
                <p:cNvSpPr>
                  <a:spLocks/>
                </p:cNvSpPr>
                <p:nvPr/>
              </p:nvSpPr>
              <p:spPr bwMode="auto">
                <a:xfrm>
                  <a:off x="3167" y="3074"/>
                  <a:ext cx="38" cy="3"/>
                </a:xfrm>
                <a:custGeom>
                  <a:avLst/>
                  <a:gdLst/>
                  <a:ahLst/>
                  <a:cxnLst>
                    <a:cxn ang="0">
                      <a:pos x="0" y="1"/>
                    </a:cxn>
                    <a:cxn ang="0">
                      <a:pos x="38" y="0"/>
                    </a:cxn>
                    <a:cxn ang="0">
                      <a:pos x="38" y="1"/>
                    </a:cxn>
                    <a:cxn ang="0">
                      <a:pos x="0" y="3"/>
                    </a:cxn>
                    <a:cxn ang="0">
                      <a:pos x="0" y="1"/>
                    </a:cxn>
                  </a:cxnLst>
                  <a:rect l="0" t="0" r="r" b="b"/>
                  <a:pathLst>
                    <a:path w="38" h="3">
                      <a:moveTo>
                        <a:pt x="0" y="1"/>
                      </a:moveTo>
                      <a:lnTo>
                        <a:pt x="38" y="0"/>
                      </a:lnTo>
                      <a:lnTo>
                        <a:pt x="38" y="1"/>
                      </a:lnTo>
                      <a:lnTo>
                        <a:pt x="0" y="3"/>
                      </a:lnTo>
                      <a:lnTo>
                        <a:pt x="0" y="1"/>
                      </a:lnTo>
                      <a:close/>
                    </a:path>
                  </a:pathLst>
                </a:custGeom>
                <a:solidFill>
                  <a:srgbClr val="DDFFFF"/>
                </a:solidFill>
                <a:ln w="9525">
                  <a:noFill/>
                  <a:round/>
                  <a:headEnd/>
                  <a:tailEnd/>
                </a:ln>
              </p:spPr>
              <p:txBody>
                <a:bodyPr/>
                <a:lstStyle/>
                <a:p>
                  <a:endParaRPr lang="en-US"/>
                </a:p>
              </p:txBody>
            </p:sp>
            <p:sp>
              <p:nvSpPr>
                <p:cNvPr id="1551791" name="Freeform 431"/>
                <p:cNvSpPr>
                  <a:spLocks/>
                </p:cNvSpPr>
                <p:nvPr/>
              </p:nvSpPr>
              <p:spPr bwMode="auto">
                <a:xfrm>
                  <a:off x="3167" y="3072"/>
                  <a:ext cx="38" cy="3"/>
                </a:xfrm>
                <a:custGeom>
                  <a:avLst/>
                  <a:gdLst/>
                  <a:ahLst/>
                  <a:cxnLst>
                    <a:cxn ang="0">
                      <a:pos x="0" y="2"/>
                    </a:cxn>
                    <a:cxn ang="0">
                      <a:pos x="38" y="0"/>
                    </a:cxn>
                    <a:cxn ang="0">
                      <a:pos x="38" y="2"/>
                    </a:cxn>
                    <a:cxn ang="0">
                      <a:pos x="0" y="3"/>
                    </a:cxn>
                    <a:cxn ang="0">
                      <a:pos x="0" y="2"/>
                    </a:cxn>
                  </a:cxnLst>
                  <a:rect l="0" t="0" r="r" b="b"/>
                  <a:pathLst>
                    <a:path w="38" h="3">
                      <a:moveTo>
                        <a:pt x="0" y="2"/>
                      </a:moveTo>
                      <a:lnTo>
                        <a:pt x="38" y="0"/>
                      </a:lnTo>
                      <a:lnTo>
                        <a:pt x="38" y="2"/>
                      </a:lnTo>
                      <a:lnTo>
                        <a:pt x="0" y="3"/>
                      </a:lnTo>
                      <a:lnTo>
                        <a:pt x="0" y="2"/>
                      </a:lnTo>
                      <a:close/>
                    </a:path>
                  </a:pathLst>
                </a:custGeom>
                <a:solidFill>
                  <a:srgbClr val="E1FFFF"/>
                </a:solidFill>
                <a:ln w="9525">
                  <a:noFill/>
                  <a:round/>
                  <a:headEnd/>
                  <a:tailEnd/>
                </a:ln>
              </p:spPr>
              <p:txBody>
                <a:bodyPr/>
                <a:lstStyle/>
                <a:p>
                  <a:endParaRPr lang="en-US"/>
                </a:p>
              </p:txBody>
            </p:sp>
            <p:sp>
              <p:nvSpPr>
                <p:cNvPr id="1551792" name="Freeform 432"/>
                <p:cNvSpPr>
                  <a:spLocks/>
                </p:cNvSpPr>
                <p:nvPr/>
              </p:nvSpPr>
              <p:spPr bwMode="auto">
                <a:xfrm>
                  <a:off x="3167" y="3071"/>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E6FFFF"/>
                </a:solidFill>
                <a:ln w="9525">
                  <a:noFill/>
                  <a:round/>
                  <a:headEnd/>
                  <a:tailEnd/>
                </a:ln>
              </p:spPr>
              <p:txBody>
                <a:bodyPr/>
                <a:lstStyle/>
                <a:p>
                  <a:endParaRPr lang="en-US"/>
                </a:p>
              </p:txBody>
            </p:sp>
            <p:sp>
              <p:nvSpPr>
                <p:cNvPr id="1551793" name="Freeform 433"/>
                <p:cNvSpPr>
                  <a:spLocks/>
                </p:cNvSpPr>
                <p:nvPr/>
              </p:nvSpPr>
              <p:spPr bwMode="auto">
                <a:xfrm>
                  <a:off x="3167" y="3070"/>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EAFFFF"/>
                </a:solidFill>
                <a:ln w="9525">
                  <a:noFill/>
                  <a:round/>
                  <a:headEnd/>
                  <a:tailEnd/>
                </a:ln>
              </p:spPr>
              <p:txBody>
                <a:bodyPr/>
                <a:lstStyle/>
                <a:p>
                  <a:endParaRPr lang="en-US"/>
                </a:p>
              </p:txBody>
            </p:sp>
            <p:sp>
              <p:nvSpPr>
                <p:cNvPr id="1551794" name="Freeform 434"/>
                <p:cNvSpPr>
                  <a:spLocks/>
                </p:cNvSpPr>
                <p:nvPr/>
              </p:nvSpPr>
              <p:spPr bwMode="auto">
                <a:xfrm>
                  <a:off x="3167" y="3069"/>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EEFFFF"/>
                </a:solidFill>
                <a:ln w="9525">
                  <a:noFill/>
                  <a:round/>
                  <a:headEnd/>
                  <a:tailEnd/>
                </a:ln>
              </p:spPr>
              <p:txBody>
                <a:bodyPr/>
                <a:lstStyle/>
                <a:p>
                  <a:endParaRPr lang="en-US"/>
                </a:p>
              </p:txBody>
            </p:sp>
            <p:sp>
              <p:nvSpPr>
                <p:cNvPr id="1551795" name="Freeform 435"/>
                <p:cNvSpPr>
                  <a:spLocks/>
                </p:cNvSpPr>
                <p:nvPr/>
              </p:nvSpPr>
              <p:spPr bwMode="auto">
                <a:xfrm>
                  <a:off x="3167" y="3068"/>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F2FFFF"/>
                </a:solidFill>
                <a:ln w="9525">
                  <a:noFill/>
                  <a:round/>
                  <a:headEnd/>
                  <a:tailEnd/>
                </a:ln>
              </p:spPr>
              <p:txBody>
                <a:bodyPr/>
                <a:lstStyle/>
                <a:p>
                  <a:endParaRPr lang="en-US"/>
                </a:p>
              </p:txBody>
            </p:sp>
            <p:sp>
              <p:nvSpPr>
                <p:cNvPr id="1551796" name="Freeform 436"/>
                <p:cNvSpPr>
                  <a:spLocks/>
                </p:cNvSpPr>
                <p:nvPr/>
              </p:nvSpPr>
              <p:spPr bwMode="auto">
                <a:xfrm>
                  <a:off x="3167" y="3067"/>
                  <a:ext cx="38" cy="3"/>
                </a:xfrm>
                <a:custGeom>
                  <a:avLst/>
                  <a:gdLst/>
                  <a:ahLst/>
                  <a:cxnLst>
                    <a:cxn ang="0">
                      <a:pos x="0" y="1"/>
                    </a:cxn>
                    <a:cxn ang="0">
                      <a:pos x="38" y="0"/>
                    </a:cxn>
                    <a:cxn ang="0">
                      <a:pos x="38" y="1"/>
                    </a:cxn>
                    <a:cxn ang="0">
                      <a:pos x="0" y="3"/>
                    </a:cxn>
                    <a:cxn ang="0">
                      <a:pos x="0" y="1"/>
                    </a:cxn>
                  </a:cxnLst>
                  <a:rect l="0" t="0" r="r" b="b"/>
                  <a:pathLst>
                    <a:path w="38" h="3">
                      <a:moveTo>
                        <a:pt x="0" y="1"/>
                      </a:moveTo>
                      <a:lnTo>
                        <a:pt x="38" y="0"/>
                      </a:lnTo>
                      <a:lnTo>
                        <a:pt x="38" y="1"/>
                      </a:lnTo>
                      <a:lnTo>
                        <a:pt x="0" y="3"/>
                      </a:lnTo>
                      <a:lnTo>
                        <a:pt x="0" y="1"/>
                      </a:lnTo>
                      <a:close/>
                    </a:path>
                  </a:pathLst>
                </a:custGeom>
                <a:solidFill>
                  <a:srgbClr val="F7FFFF"/>
                </a:solidFill>
                <a:ln w="9525">
                  <a:noFill/>
                  <a:round/>
                  <a:headEnd/>
                  <a:tailEnd/>
                </a:ln>
              </p:spPr>
              <p:txBody>
                <a:bodyPr/>
                <a:lstStyle/>
                <a:p>
                  <a:endParaRPr lang="en-US"/>
                </a:p>
              </p:txBody>
            </p:sp>
            <p:sp>
              <p:nvSpPr>
                <p:cNvPr id="1551797" name="Freeform 437"/>
                <p:cNvSpPr>
                  <a:spLocks/>
                </p:cNvSpPr>
                <p:nvPr/>
              </p:nvSpPr>
              <p:spPr bwMode="auto">
                <a:xfrm>
                  <a:off x="3167" y="3065"/>
                  <a:ext cx="38" cy="3"/>
                </a:xfrm>
                <a:custGeom>
                  <a:avLst/>
                  <a:gdLst/>
                  <a:ahLst/>
                  <a:cxnLst>
                    <a:cxn ang="0">
                      <a:pos x="0" y="2"/>
                    </a:cxn>
                    <a:cxn ang="0">
                      <a:pos x="38" y="0"/>
                    </a:cxn>
                    <a:cxn ang="0">
                      <a:pos x="38" y="2"/>
                    </a:cxn>
                    <a:cxn ang="0">
                      <a:pos x="0" y="3"/>
                    </a:cxn>
                    <a:cxn ang="0">
                      <a:pos x="0" y="2"/>
                    </a:cxn>
                  </a:cxnLst>
                  <a:rect l="0" t="0" r="r" b="b"/>
                  <a:pathLst>
                    <a:path w="38" h="3">
                      <a:moveTo>
                        <a:pt x="0" y="2"/>
                      </a:moveTo>
                      <a:lnTo>
                        <a:pt x="38" y="0"/>
                      </a:lnTo>
                      <a:lnTo>
                        <a:pt x="38" y="2"/>
                      </a:lnTo>
                      <a:lnTo>
                        <a:pt x="0" y="3"/>
                      </a:lnTo>
                      <a:lnTo>
                        <a:pt x="0" y="2"/>
                      </a:lnTo>
                      <a:close/>
                    </a:path>
                  </a:pathLst>
                </a:custGeom>
                <a:solidFill>
                  <a:srgbClr val="FBFFFF"/>
                </a:solidFill>
                <a:ln w="9525">
                  <a:noFill/>
                  <a:round/>
                  <a:headEnd/>
                  <a:tailEnd/>
                </a:ln>
              </p:spPr>
              <p:txBody>
                <a:bodyPr/>
                <a:lstStyle/>
                <a:p>
                  <a:endParaRPr lang="en-US"/>
                </a:p>
              </p:txBody>
            </p:sp>
            <p:sp>
              <p:nvSpPr>
                <p:cNvPr id="1551798" name="Freeform 438"/>
                <p:cNvSpPr>
                  <a:spLocks/>
                </p:cNvSpPr>
                <p:nvPr/>
              </p:nvSpPr>
              <p:spPr bwMode="auto">
                <a:xfrm>
                  <a:off x="3167" y="3065"/>
                  <a:ext cx="38" cy="2"/>
                </a:xfrm>
                <a:custGeom>
                  <a:avLst/>
                  <a:gdLst/>
                  <a:ahLst/>
                  <a:cxnLst>
                    <a:cxn ang="0">
                      <a:pos x="0" y="2"/>
                    </a:cxn>
                    <a:cxn ang="0">
                      <a:pos x="37" y="0"/>
                    </a:cxn>
                    <a:cxn ang="0">
                      <a:pos x="38" y="0"/>
                    </a:cxn>
                    <a:cxn ang="0">
                      <a:pos x="0" y="2"/>
                    </a:cxn>
                  </a:cxnLst>
                  <a:rect l="0" t="0" r="r" b="b"/>
                  <a:pathLst>
                    <a:path w="38" h="2">
                      <a:moveTo>
                        <a:pt x="0" y="2"/>
                      </a:moveTo>
                      <a:lnTo>
                        <a:pt x="37" y="0"/>
                      </a:lnTo>
                      <a:lnTo>
                        <a:pt x="38" y="0"/>
                      </a:lnTo>
                      <a:lnTo>
                        <a:pt x="0" y="2"/>
                      </a:lnTo>
                      <a:close/>
                    </a:path>
                  </a:pathLst>
                </a:custGeom>
                <a:solidFill>
                  <a:srgbClr val="FFFFFF"/>
                </a:solidFill>
                <a:ln w="9525">
                  <a:noFill/>
                  <a:round/>
                  <a:headEnd/>
                  <a:tailEnd/>
                </a:ln>
              </p:spPr>
              <p:txBody>
                <a:bodyPr/>
                <a:lstStyle/>
                <a:p>
                  <a:endParaRPr lang="en-US"/>
                </a:p>
              </p:txBody>
            </p:sp>
            <p:sp>
              <p:nvSpPr>
                <p:cNvPr id="1551799" name="Freeform 439"/>
                <p:cNvSpPr>
                  <a:spLocks/>
                </p:cNvSpPr>
                <p:nvPr/>
              </p:nvSpPr>
              <p:spPr bwMode="auto">
                <a:xfrm>
                  <a:off x="3168" y="3066"/>
                  <a:ext cx="37" cy="36"/>
                </a:xfrm>
                <a:custGeom>
                  <a:avLst/>
                  <a:gdLst/>
                  <a:ahLst/>
                  <a:cxnLst>
                    <a:cxn ang="0">
                      <a:pos x="37" y="21"/>
                    </a:cxn>
                    <a:cxn ang="0">
                      <a:pos x="24" y="22"/>
                    </a:cxn>
                    <a:cxn ang="0">
                      <a:pos x="24" y="31"/>
                    </a:cxn>
                    <a:cxn ang="0">
                      <a:pos x="0" y="36"/>
                    </a:cxn>
                    <a:cxn ang="0">
                      <a:pos x="0" y="11"/>
                    </a:cxn>
                    <a:cxn ang="0">
                      <a:pos x="1" y="6"/>
                    </a:cxn>
                    <a:cxn ang="0">
                      <a:pos x="3" y="2"/>
                    </a:cxn>
                    <a:cxn ang="0">
                      <a:pos x="7" y="0"/>
                    </a:cxn>
                    <a:cxn ang="0">
                      <a:pos x="28" y="0"/>
                    </a:cxn>
                    <a:cxn ang="0">
                      <a:pos x="31" y="0"/>
                    </a:cxn>
                    <a:cxn ang="0">
                      <a:pos x="34" y="2"/>
                    </a:cxn>
                    <a:cxn ang="0">
                      <a:pos x="37" y="5"/>
                    </a:cxn>
                    <a:cxn ang="0">
                      <a:pos x="37" y="9"/>
                    </a:cxn>
                    <a:cxn ang="0">
                      <a:pos x="37" y="21"/>
                    </a:cxn>
                  </a:cxnLst>
                  <a:rect l="0" t="0" r="r" b="b"/>
                  <a:pathLst>
                    <a:path w="37" h="36">
                      <a:moveTo>
                        <a:pt x="37" y="21"/>
                      </a:moveTo>
                      <a:lnTo>
                        <a:pt x="24" y="22"/>
                      </a:lnTo>
                      <a:lnTo>
                        <a:pt x="24" y="31"/>
                      </a:lnTo>
                      <a:lnTo>
                        <a:pt x="0" y="36"/>
                      </a:lnTo>
                      <a:lnTo>
                        <a:pt x="0" y="11"/>
                      </a:lnTo>
                      <a:lnTo>
                        <a:pt x="1" y="6"/>
                      </a:lnTo>
                      <a:lnTo>
                        <a:pt x="3" y="2"/>
                      </a:lnTo>
                      <a:lnTo>
                        <a:pt x="7" y="0"/>
                      </a:lnTo>
                      <a:lnTo>
                        <a:pt x="28" y="0"/>
                      </a:lnTo>
                      <a:lnTo>
                        <a:pt x="31" y="0"/>
                      </a:lnTo>
                      <a:lnTo>
                        <a:pt x="34" y="2"/>
                      </a:lnTo>
                      <a:lnTo>
                        <a:pt x="37" y="5"/>
                      </a:lnTo>
                      <a:lnTo>
                        <a:pt x="37" y="9"/>
                      </a:lnTo>
                      <a:lnTo>
                        <a:pt x="37" y="21"/>
                      </a:lnTo>
                      <a:close/>
                    </a:path>
                  </a:pathLst>
                </a:custGeom>
                <a:solidFill>
                  <a:srgbClr val="000000"/>
                </a:solidFill>
                <a:ln w="9525">
                  <a:noFill/>
                  <a:round/>
                  <a:headEnd/>
                  <a:tailEnd/>
                </a:ln>
              </p:spPr>
              <p:txBody>
                <a:bodyPr/>
                <a:lstStyle/>
                <a:p>
                  <a:endParaRPr lang="en-US"/>
                </a:p>
              </p:txBody>
            </p:sp>
            <p:sp>
              <p:nvSpPr>
                <p:cNvPr id="1551800" name="Freeform 440"/>
                <p:cNvSpPr>
                  <a:spLocks/>
                </p:cNvSpPr>
                <p:nvPr/>
              </p:nvSpPr>
              <p:spPr bwMode="auto">
                <a:xfrm>
                  <a:off x="3168" y="3099"/>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80FFFF"/>
                </a:solidFill>
                <a:ln w="9525">
                  <a:noFill/>
                  <a:round/>
                  <a:headEnd/>
                  <a:tailEnd/>
                </a:ln>
              </p:spPr>
              <p:txBody>
                <a:bodyPr/>
                <a:lstStyle/>
                <a:p>
                  <a:endParaRPr lang="en-US"/>
                </a:p>
              </p:txBody>
            </p:sp>
            <p:sp>
              <p:nvSpPr>
                <p:cNvPr id="1551801" name="Freeform 441"/>
                <p:cNvSpPr>
                  <a:spLocks/>
                </p:cNvSpPr>
                <p:nvPr/>
              </p:nvSpPr>
              <p:spPr bwMode="auto">
                <a:xfrm>
                  <a:off x="3168" y="3098"/>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84FFFF"/>
                </a:solidFill>
                <a:ln w="9525">
                  <a:noFill/>
                  <a:round/>
                  <a:headEnd/>
                  <a:tailEnd/>
                </a:ln>
              </p:spPr>
              <p:txBody>
                <a:bodyPr/>
                <a:lstStyle/>
                <a:p>
                  <a:endParaRPr lang="en-US"/>
                </a:p>
              </p:txBody>
            </p:sp>
            <p:sp>
              <p:nvSpPr>
                <p:cNvPr id="1551802" name="Freeform 442"/>
                <p:cNvSpPr>
                  <a:spLocks/>
                </p:cNvSpPr>
                <p:nvPr/>
              </p:nvSpPr>
              <p:spPr bwMode="auto">
                <a:xfrm>
                  <a:off x="3168" y="3097"/>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88FFFF"/>
                </a:solidFill>
                <a:ln w="9525">
                  <a:noFill/>
                  <a:round/>
                  <a:headEnd/>
                  <a:tailEnd/>
                </a:ln>
              </p:spPr>
              <p:txBody>
                <a:bodyPr/>
                <a:lstStyle/>
                <a:p>
                  <a:endParaRPr lang="en-US"/>
                </a:p>
              </p:txBody>
            </p:sp>
            <p:sp>
              <p:nvSpPr>
                <p:cNvPr id="1551803" name="Freeform 443"/>
                <p:cNvSpPr>
                  <a:spLocks/>
                </p:cNvSpPr>
                <p:nvPr/>
              </p:nvSpPr>
              <p:spPr bwMode="auto">
                <a:xfrm>
                  <a:off x="3168" y="3096"/>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8DFFFF"/>
                </a:solidFill>
                <a:ln w="9525">
                  <a:noFill/>
                  <a:round/>
                  <a:headEnd/>
                  <a:tailEnd/>
                </a:ln>
              </p:spPr>
              <p:txBody>
                <a:bodyPr/>
                <a:lstStyle/>
                <a:p>
                  <a:endParaRPr lang="en-US"/>
                </a:p>
              </p:txBody>
            </p:sp>
            <p:sp>
              <p:nvSpPr>
                <p:cNvPr id="1551804" name="Freeform 444"/>
                <p:cNvSpPr>
                  <a:spLocks/>
                </p:cNvSpPr>
                <p:nvPr/>
              </p:nvSpPr>
              <p:spPr bwMode="auto">
                <a:xfrm>
                  <a:off x="3168" y="3094"/>
                  <a:ext cx="38" cy="4"/>
                </a:xfrm>
                <a:custGeom>
                  <a:avLst/>
                  <a:gdLst/>
                  <a:ahLst/>
                  <a:cxnLst>
                    <a:cxn ang="0">
                      <a:pos x="0" y="2"/>
                    </a:cxn>
                    <a:cxn ang="0">
                      <a:pos x="38" y="0"/>
                    </a:cxn>
                    <a:cxn ang="0">
                      <a:pos x="38" y="2"/>
                    </a:cxn>
                    <a:cxn ang="0">
                      <a:pos x="0" y="4"/>
                    </a:cxn>
                    <a:cxn ang="0">
                      <a:pos x="0" y="2"/>
                    </a:cxn>
                  </a:cxnLst>
                  <a:rect l="0" t="0" r="r" b="b"/>
                  <a:pathLst>
                    <a:path w="38" h="4">
                      <a:moveTo>
                        <a:pt x="0" y="2"/>
                      </a:moveTo>
                      <a:lnTo>
                        <a:pt x="38" y="0"/>
                      </a:lnTo>
                      <a:lnTo>
                        <a:pt x="38" y="2"/>
                      </a:lnTo>
                      <a:lnTo>
                        <a:pt x="0" y="4"/>
                      </a:lnTo>
                      <a:lnTo>
                        <a:pt x="0" y="2"/>
                      </a:lnTo>
                      <a:close/>
                    </a:path>
                  </a:pathLst>
                </a:custGeom>
                <a:solidFill>
                  <a:srgbClr val="91FFFF"/>
                </a:solidFill>
                <a:ln w="9525">
                  <a:noFill/>
                  <a:round/>
                  <a:headEnd/>
                  <a:tailEnd/>
                </a:ln>
              </p:spPr>
              <p:txBody>
                <a:bodyPr/>
                <a:lstStyle/>
                <a:p>
                  <a:endParaRPr lang="en-US"/>
                </a:p>
              </p:txBody>
            </p:sp>
            <p:sp>
              <p:nvSpPr>
                <p:cNvPr id="1551805" name="Freeform 445"/>
                <p:cNvSpPr>
                  <a:spLocks/>
                </p:cNvSpPr>
                <p:nvPr/>
              </p:nvSpPr>
              <p:spPr bwMode="auto">
                <a:xfrm>
                  <a:off x="3168" y="3093"/>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95FFFF"/>
                </a:solidFill>
                <a:ln w="9525">
                  <a:noFill/>
                  <a:round/>
                  <a:headEnd/>
                  <a:tailEnd/>
                </a:ln>
              </p:spPr>
              <p:txBody>
                <a:bodyPr/>
                <a:lstStyle/>
                <a:p>
                  <a:endParaRPr lang="en-US"/>
                </a:p>
              </p:txBody>
            </p:sp>
            <p:sp>
              <p:nvSpPr>
                <p:cNvPr id="1551806" name="Freeform 446"/>
                <p:cNvSpPr>
                  <a:spLocks/>
                </p:cNvSpPr>
                <p:nvPr/>
              </p:nvSpPr>
              <p:spPr bwMode="auto">
                <a:xfrm>
                  <a:off x="3168" y="3092"/>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99FFFF"/>
                </a:solidFill>
                <a:ln w="9525">
                  <a:noFill/>
                  <a:round/>
                  <a:headEnd/>
                  <a:tailEnd/>
                </a:ln>
              </p:spPr>
              <p:txBody>
                <a:bodyPr/>
                <a:lstStyle/>
                <a:p>
                  <a:endParaRPr lang="en-US"/>
                </a:p>
              </p:txBody>
            </p:sp>
            <p:sp>
              <p:nvSpPr>
                <p:cNvPr id="1551807" name="Freeform 447"/>
                <p:cNvSpPr>
                  <a:spLocks/>
                </p:cNvSpPr>
                <p:nvPr/>
              </p:nvSpPr>
              <p:spPr bwMode="auto">
                <a:xfrm>
                  <a:off x="3168" y="3091"/>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9EFFFF"/>
                </a:solidFill>
                <a:ln w="9525">
                  <a:noFill/>
                  <a:round/>
                  <a:headEnd/>
                  <a:tailEnd/>
                </a:ln>
              </p:spPr>
              <p:txBody>
                <a:bodyPr/>
                <a:lstStyle/>
                <a:p>
                  <a:endParaRPr lang="en-US"/>
                </a:p>
              </p:txBody>
            </p:sp>
            <p:sp>
              <p:nvSpPr>
                <p:cNvPr id="1551808" name="Freeform 448"/>
                <p:cNvSpPr>
                  <a:spLocks/>
                </p:cNvSpPr>
                <p:nvPr/>
              </p:nvSpPr>
              <p:spPr bwMode="auto">
                <a:xfrm>
                  <a:off x="3168" y="3090"/>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A2FFFF"/>
                </a:solidFill>
                <a:ln w="9525">
                  <a:noFill/>
                  <a:round/>
                  <a:headEnd/>
                  <a:tailEnd/>
                </a:ln>
              </p:spPr>
              <p:txBody>
                <a:bodyPr/>
                <a:lstStyle/>
                <a:p>
                  <a:endParaRPr lang="en-US"/>
                </a:p>
              </p:txBody>
            </p:sp>
            <p:sp>
              <p:nvSpPr>
                <p:cNvPr id="1551809" name="Freeform 449"/>
                <p:cNvSpPr>
                  <a:spLocks/>
                </p:cNvSpPr>
                <p:nvPr/>
              </p:nvSpPr>
              <p:spPr bwMode="auto">
                <a:xfrm>
                  <a:off x="3168" y="3089"/>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A6FFFF"/>
                </a:solidFill>
                <a:ln w="9525">
                  <a:noFill/>
                  <a:round/>
                  <a:headEnd/>
                  <a:tailEnd/>
                </a:ln>
              </p:spPr>
              <p:txBody>
                <a:bodyPr/>
                <a:lstStyle/>
                <a:p>
                  <a:endParaRPr lang="en-US"/>
                </a:p>
              </p:txBody>
            </p:sp>
            <p:sp>
              <p:nvSpPr>
                <p:cNvPr id="1551810" name="Freeform 450"/>
                <p:cNvSpPr>
                  <a:spLocks/>
                </p:cNvSpPr>
                <p:nvPr/>
              </p:nvSpPr>
              <p:spPr bwMode="auto">
                <a:xfrm>
                  <a:off x="3168" y="3087"/>
                  <a:ext cx="38" cy="4"/>
                </a:xfrm>
                <a:custGeom>
                  <a:avLst/>
                  <a:gdLst/>
                  <a:ahLst/>
                  <a:cxnLst>
                    <a:cxn ang="0">
                      <a:pos x="0" y="2"/>
                    </a:cxn>
                    <a:cxn ang="0">
                      <a:pos x="37" y="0"/>
                    </a:cxn>
                    <a:cxn ang="0">
                      <a:pos x="38" y="2"/>
                    </a:cxn>
                    <a:cxn ang="0">
                      <a:pos x="0" y="4"/>
                    </a:cxn>
                    <a:cxn ang="0">
                      <a:pos x="0" y="2"/>
                    </a:cxn>
                  </a:cxnLst>
                  <a:rect l="0" t="0" r="r" b="b"/>
                  <a:pathLst>
                    <a:path w="38" h="4">
                      <a:moveTo>
                        <a:pt x="0" y="2"/>
                      </a:moveTo>
                      <a:lnTo>
                        <a:pt x="37" y="0"/>
                      </a:lnTo>
                      <a:lnTo>
                        <a:pt x="38" y="2"/>
                      </a:lnTo>
                      <a:lnTo>
                        <a:pt x="0" y="4"/>
                      </a:lnTo>
                      <a:lnTo>
                        <a:pt x="0" y="2"/>
                      </a:lnTo>
                      <a:close/>
                    </a:path>
                  </a:pathLst>
                </a:custGeom>
                <a:solidFill>
                  <a:srgbClr val="AAFFFF"/>
                </a:solidFill>
                <a:ln w="9525">
                  <a:noFill/>
                  <a:round/>
                  <a:headEnd/>
                  <a:tailEnd/>
                </a:ln>
              </p:spPr>
              <p:txBody>
                <a:bodyPr/>
                <a:lstStyle/>
                <a:p>
                  <a:endParaRPr lang="en-US"/>
                </a:p>
              </p:txBody>
            </p:sp>
            <p:sp>
              <p:nvSpPr>
                <p:cNvPr id="1551811" name="Freeform 451"/>
                <p:cNvSpPr>
                  <a:spLocks/>
                </p:cNvSpPr>
                <p:nvPr/>
              </p:nvSpPr>
              <p:spPr bwMode="auto">
                <a:xfrm>
                  <a:off x="3168" y="3086"/>
                  <a:ext cx="37" cy="3"/>
                </a:xfrm>
                <a:custGeom>
                  <a:avLst/>
                  <a:gdLst/>
                  <a:ahLst/>
                  <a:cxnLst>
                    <a:cxn ang="0">
                      <a:pos x="0" y="2"/>
                    </a:cxn>
                    <a:cxn ang="0">
                      <a:pos x="37" y="0"/>
                    </a:cxn>
                    <a:cxn ang="0">
                      <a:pos x="37" y="1"/>
                    </a:cxn>
                    <a:cxn ang="0">
                      <a:pos x="0" y="3"/>
                    </a:cxn>
                    <a:cxn ang="0">
                      <a:pos x="0" y="2"/>
                    </a:cxn>
                  </a:cxnLst>
                  <a:rect l="0" t="0" r="r" b="b"/>
                  <a:pathLst>
                    <a:path w="37" h="3">
                      <a:moveTo>
                        <a:pt x="0" y="2"/>
                      </a:moveTo>
                      <a:lnTo>
                        <a:pt x="37" y="0"/>
                      </a:lnTo>
                      <a:lnTo>
                        <a:pt x="37" y="1"/>
                      </a:lnTo>
                      <a:lnTo>
                        <a:pt x="0" y="3"/>
                      </a:lnTo>
                      <a:lnTo>
                        <a:pt x="0" y="2"/>
                      </a:lnTo>
                      <a:close/>
                    </a:path>
                  </a:pathLst>
                </a:custGeom>
                <a:solidFill>
                  <a:srgbClr val="AFFFFF"/>
                </a:solidFill>
                <a:ln w="9525">
                  <a:noFill/>
                  <a:round/>
                  <a:headEnd/>
                  <a:tailEnd/>
                </a:ln>
              </p:spPr>
              <p:txBody>
                <a:bodyPr/>
                <a:lstStyle/>
                <a:p>
                  <a:endParaRPr lang="en-US"/>
                </a:p>
              </p:txBody>
            </p:sp>
            <p:sp>
              <p:nvSpPr>
                <p:cNvPr id="1551812" name="Freeform 452"/>
                <p:cNvSpPr>
                  <a:spLocks/>
                </p:cNvSpPr>
                <p:nvPr/>
              </p:nvSpPr>
              <p:spPr bwMode="auto">
                <a:xfrm>
                  <a:off x="3168" y="3085"/>
                  <a:ext cx="37" cy="3"/>
                </a:xfrm>
                <a:custGeom>
                  <a:avLst/>
                  <a:gdLst/>
                  <a:ahLst/>
                  <a:cxnLst>
                    <a:cxn ang="0">
                      <a:pos x="0" y="2"/>
                    </a:cxn>
                    <a:cxn ang="0">
                      <a:pos x="37" y="0"/>
                    </a:cxn>
                    <a:cxn ang="0">
                      <a:pos x="37" y="1"/>
                    </a:cxn>
                    <a:cxn ang="0">
                      <a:pos x="0" y="3"/>
                    </a:cxn>
                    <a:cxn ang="0">
                      <a:pos x="0" y="2"/>
                    </a:cxn>
                  </a:cxnLst>
                  <a:rect l="0" t="0" r="r" b="b"/>
                  <a:pathLst>
                    <a:path w="37" h="3">
                      <a:moveTo>
                        <a:pt x="0" y="2"/>
                      </a:moveTo>
                      <a:lnTo>
                        <a:pt x="37" y="0"/>
                      </a:lnTo>
                      <a:lnTo>
                        <a:pt x="37" y="1"/>
                      </a:lnTo>
                      <a:lnTo>
                        <a:pt x="0" y="3"/>
                      </a:lnTo>
                      <a:lnTo>
                        <a:pt x="0" y="2"/>
                      </a:lnTo>
                      <a:close/>
                    </a:path>
                  </a:pathLst>
                </a:custGeom>
                <a:solidFill>
                  <a:srgbClr val="B3FFFF"/>
                </a:solidFill>
                <a:ln w="9525">
                  <a:noFill/>
                  <a:round/>
                  <a:headEnd/>
                  <a:tailEnd/>
                </a:ln>
              </p:spPr>
              <p:txBody>
                <a:bodyPr/>
                <a:lstStyle/>
                <a:p>
                  <a:endParaRPr lang="en-US"/>
                </a:p>
              </p:txBody>
            </p:sp>
            <p:sp>
              <p:nvSpPr>
                <p:cNvPr id="1551813" name="Freeform 453"/>
                <p:cNvSpPr>
                  <a:spLocks/>
                </p:cNvSpPr>
                <p:nvPr/>
              </p:nvSpPr>
              <p:spPr bwMode="auto">
                <a:xfrm>
                  <a:off x="3168" y="3084"/>
                  <a:ext cx="37" cy="3"/>
                </a:xfrm>
                <a:custGeom>
                  <a:avLst/>
                  <a:gdLst/>
                  <a:ahLst/>
                  <a:cxnLst>
                    <a:cxn ang="0">
                      <a:pos x="0" y="2"/>
                    </a:cxn>
                    <a:cxn ang="0">
                      <a:pos x="37" y="0"/>
                    </a:cxn>
                    <a:cxn ang="0">
                      <a:pos x="37" y="1"/>
                    </a:cxn>
                    <a:cxn ang="0">
                      <a:pos x="0" y="3"/>
                    </a:cxn>
                    <a:cxn ang="0">
                      <a:pos x="0" y="2"/>
                    </a:cxn>
                  </a:cxnLst>
                  <a:rect l="0" t="0" r="r" b="b"/>
                  <a:pathLst>
                    <a:path w="37" h="3">
                      <a:moveTo>
                        <a:pt x="0" y="2"/>
                      </a:moveTo>
                      <a:lnTo>
                        <a:pt x="37" y="0"/>
                      </a:lnTo>
                      <a:lnTo>
                        <a:pt x="37" y="1"/>
                      </a:lnTo>
                      <a:lnTo>
                        <a:pt x="0" y="3"/>
                      </a:lnTo>
                      <a:lnTo>
                        <a:pt x="0" y="2"/>
                      </a:lnTo>
                      <a:close/>
                    </a:path>
                  </a:pathLst>
                </a:custGeom>
                <a:solidFill>
                  <a:srgbClr val="B7FFFF"/>
                </a:solidFill>
                <a:ln w="9525">
                  <a:noFill/>
                  <a:round/>
                  <a:headEnd/>
                  <a:tailEnd/>
                </a:ln>
              </p:spPr>
              <p:txBody>
                <a:bodyPr/>
                <a:lstStyle/>
                <a:p>
                  <a:endParaRPr lang="en-US"/>
                </a:p>
              </p:txBody>
            </p:sp>
            <p:sp>
              <p:nvSpPr>
                <p:cNvPr id="1551814" name="Freeform 454"/>
                <p:cNvSpPr>
                  <a:spLocks/>
                </p:cNvSpPr>
                <p:nvPr/>
              </p:nvSpPr>
              <p:spPr bwMode="auto">
                <a:xfrm>
                  <a:off x="3168" y="3083"/>
                  <a:ext cx="37" cy="3"/>
                </a:xfrm>
                <a:custGeom>
                  <a:avLst/>
                  <a:gdLst/>
                  <a:ahLst/>
                  <a:cxnLst>
                    <a:cxn ang="0">
                      <a:pos x="0" y="2"/>
                    </a:cxn>
                    <a:cxn ang="0">
                      <a:pos x="37" y="0"/>
                    </a:cxn>
                    <a:cxn ang="0">
                      <a:pos x="37" y="1"/>
                    </a:cxn>
                    <a:cxn ang="0">
                      <a:pos x="0" y="3"/>
                    </a:cxn>
                    <a:cxn ang="0">
                      <a:pos x="0" y="2"/>
                    </a:cxn>
                  </a:cxnLst>
                  <a:rect l="0" t="0" r="r" b="b"/>
                  <a:pathLst>
                    <a:path w="37" h="3">
                      <a:moveTo>
                        <a:pt x="0" y="2"/>
                      </a:moveTo>
                      <a:lnTo>
                        <a:pt x="37" y="0"/>
                      </a:lnTo>
                      <a:lnTo>
                        <a:pt x="37" y="1"/>
                      </a:lnTo>
                      <a:lnTo>
                        <a:pt x="0" y="3"/>
                      </a:lnTo>
                      <a:lnTo>
                        <a:pt x="0" y="2"/>
                      </a:lnTo>
                      <a:close/>
                    </a:path>
                  </a:pathLst>
                </a:custGeom>
                <a:solidFill>
                  <a:srgbClr val="BBFFFF"/>
                </a:solidFill>
                <a:ln w="9525">
                  <a:noFill/>
                  <a:round/>
                  <a:headEnd/>
                  <a:tailEnd/>
                </a:ln>
              </p:spPr>
              <p:txBody>
                <a:bodyPr/>
                <a:lstStyle/>
                <a:p>
                  <a:endParaRPr lang="en-US"/>
                </a:p>
              </p:txBody>
            </p:sp>
            <p:sp>
              <p:nvSpPr>
                <p:cNvPr id="1551815" name="Freeform 455"/>
                <p:cNvSpPr>
                  <a:spLocks/>
                </p:cNvSpPr>
                <p:nvPr/>
              </p:nvSpPr>
              <p:spPr bwMode="auto">
                <a:xfrm>
                  <a:off x="3168" y="3082"/>
                  <a:ext cx="37" cy="3"/>
                </a:xfrm>
                <a:custGeom>
                  <a:avLst/>
                  <a:gdLst/>
                  <a:ahLst/>
                  <a:cxnLst>
                    <a:cxn ang="0">
                      <a:pos x="0" y="2"/>
                    </a:cxn>
                    <a:cxn ang="0">
                      <a:pos x="37" y="0"/>
                    </a:cxn>
                    <a:cxn ang="0">
                      <a:pos x="37" y="1"/>
                    </a:cxn>
                    <a:cxn ang="0">
                      <a:pos x="0" y="3"/>
                    </a:cxn>
                    <a:cxn ang="0">
                      <a:pos x="0" y="2"/>
                    </a:cxn>
                  </a:cxnLst>
                  <a:rect l="0" t="0" r="r" b="b"/>
                  <a:pathLst>
                    <a:path w="37" h="3">
                      <a:moveTo>
                        <a:pt x="0" y="2"/>
                      </a:moveTo>
                      <a:lnTo>
                        <a:pt x="37" y="0"/>
                      </a:lnTo>
                      <a:lnTo>
                        <a:pt x="37" y="1"/>
                      </a:lnTo>
                      <a:lnTo>
                        <a:pt x="0" y="3"/>
                      </a:lnTo>
                      <a:lnTo>
                        <a:pt x="0" y="2"/>
                      </a:lnTo>
                      <a:close/>
                    </a:path>
                  </a:pathLst>
                </a:custGeom>
                <a:solidFill>
                  <a:srgbClr val="C0FFFF"/>
                </a:solidFill>
                <a:ln w="9525">
                  <a:noFill/>
                  <a:round/>
                  <a:headEnd/>
                  <a:tailEnd/>
                </a:ln>
              </p:spPr>
              <p:txBody>
                <a:bodyPr/>
                <a:lstStyle/>
                <a:p>
                  <a:endParaRPr lang="en-US"/>
                </a:p>
              </p:txBody>
            </p:sp>
            <p:sp>
              <p:nvSpPr>
                <p:cNvPr id="1551816" name="Freeform 456"/>
                <p:cNvSpPr>
                  <a:spLocks/>
                </p:cNvSpPr>
                <p:nvPr/>
              </p:nvSpPr>
              <p:spPr bwMode="auto">
                <a:xfrm>
                  <a:off x="3167" y="3080"/>
                  <a:ext cx="38" cy="4"/>
                </a:xfrm>
                <a:custGeom>
                  <a:avLst/>
                  <a:gdLst/>
                  <a:ahLst/>
                  <a:cxnLst>
                    <a:cxn ang="0">
                      <a:pos x="0" y="2"/>
                    </a:cxn>
                    <a:cxn ang="0">
                      <a:pos x="38" y="0"/>
                    </a:cxn>
                    <a:cxn ang="0">
                      <a:pos x="38" y="2"/>
                    </a:cxn>
                    <a:cxn ang="0">
                      <a:pos x="1" y="4"/>
                    </a:cxn>
                    <a:cxn ang="0">
                      <a:pos x="0" y="2"/>
                    </a:cxn>
                  </a:cxnLst>
                  <a:rect l="0" t="0" r="r" b="b"/>
                  <a:pathLst>
                    <a:path w="38" h="4">
                      <a:moveTo>
                        <a:pt x="0" y="2"/>
                      </a:moveTo>
                      <a:lnTo>
                        <a:pt x="38" y="0"/>
                      </a:lnTo>
                      <a:lnTo>
                        <a:pt x="38" y="2"/>
                      </a:lnTo>
                      <a:lnTo>
                        <a:pt x="1" y="4"/>
                      </a:lnTo>
                      <a:lnTo>
                        <a:pt x="0" y="2"/>
                      </a:lnTo>
                      <a:close/>
                    </a:path>
                  </a:pathLst>
                </a:custGeom>
                <a:solidFill>
                  <a:srgbClr val="C4FFFF"/>
                </a:solidFill>
                <a:ln w="9525">
                  <a:noFill/>
                  <a:round/>
                  <a:headEnd/>
                  <a:tailEnd/>
                </a:ln>
              </p:spPr>
              <p:txBody>
                <a:bodyPr/>
                <a:lstStyle/>
                <a:p>
                  <a:endParaRPr lang="en-US"/>
                </a:p>
              </p:txBody>
            </p:sp>
            <p:sp>
              <p:nvSpPr>
                <p:cNvPr id="1551817" name="Freeform 457"/>
                <p:cNvSpPr>
                  <a:spLocks/>
                </p:cNvSpPr>
                <p:nvPr/>
              </p:nvSpPr>
              <p:spPr bwMode="auto">
                <a:xfrm>
                  <a:off x="3167" y="3079"/>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C8FFFF"/>
                </a:solidFill>
                <a:ln w="9525">
                  <a:noFill/>
                  <a:round/>
                  <a:headEnd/>
                  <a:tailEnd/>
                </a:ln>
              </p:spPr>
              <p:txBody>
                <a:bodyPr/>
                <a:lstStyle/>
                <a:p>
                  <a:endParaRPr lang="en-US"/>
                </a:p>
              </p:txBody>
            </p:sp>
            <p:sp>
              <p:nvSpPr>
                <p:cNvPr id="1551818" name="Freeform 458"/>
                <p:cNvSpPr>
                  <a:spLocks/>
                </p:cNvSpPr>
                <p:nvPr/>
              </p:nvSpPr>
              <p:spPr bwMode="auto">
                <a:xfrm>
                  <a:off x="3167" y="3078"/>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CCFFFF"/>
                </a:solidFill>
                <a:ln w="9525">
                  <a:noFill/>
                  <a:round/>
                  <a:headEnd/>
                  <a:tailEnd/>
                </a:ln>
              </p:spPr>
              <p:txBody>
                <a:bodyPr/>
                <a:lstStyle/>
                <a:p>
                  <a:endParaRPr lang="en-US"/>
                </a:p>
              </p:txBody>
            </p:sp>
            <p:sp>
              <p:nvSpPr>
                <p:cNvPr id="1551819" name="Freeform 459"/>
                <p:cNvSpPr>
                  <a:spLocks/>
                </p:cNvSpPr>
                <p:nvPr/>
              </p:nvSpPr>
              <p:spPr bwMode="auto">
                <a:xfrm>
                  <a:off x="3167" y="3077"/>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D0FFFF"/>
                </a:solidFill>
                <a:ln w="9525">
                  <a:noFill/>
                  <a:round/>
                  <a:headEnd/>
                  <a:tailEnd/>
                </a:ln>
              </p:spPr>
              <p:txBody>
                <a:bodyPr/>
                <a:lstStyle/>
                <a:p>
                  <a:endParaRPr lang="en-US"/>
                </a:p>
              </p:txBody>
            </p:sp>
            <p:sp>
              <p:nvSpPr>
                <p:cNvPr id="1551820" name="Freeform 460"/>
                <p:cNvSpPr>
                  <a:spLocks/>
                </p:cNvSpPr>
                <p:nvPr/>
              </p:nvSpPr>
              <p:spPr bwMode="auto">
                <a:xfrm>
                  <a:off x="3167" y="3076"/>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D5FFFF"/>
                </a:solidFill>
                <a:ln w="9525">
                  <a:noFill/>
                  <a:round/>
                  <a:headEnd/>
                  <a:tailEnd/>
                </a:ln>
              </p:spPr>
              <p:txBody>
                <a:bodyPr/>
                <a:lstStyle/>
                <a:p>
                  <a:endParaRPr lang="en-US"/>
                </a:p>
              </p:txBody>
            </p:sp>
            <p:sp>
              <p:nvSpPr>
                <p:cNvPr id="1551821" name="Freeform 461"/>
                <p:cNvSpPr>
                  <a:spLocks/>
                </p:cNvSpPr>
                <p:nvPr/>
              </p:nvSpPr>
              <p:spPr bwMode="auto">
                <a:xfrm>
                  <a:off x="3167" y="3075"/>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D9FFFF"/>
                </a:solidFill>
                <a:ln w="9525">
                  <a:noFill/>
                  <a:round/>
                  <a:headEnd/>
                  <a:tailEnd/>
                </a:ln>
              </p:spPr>
              <p:txBody>
                <a:bodyPr/>
                <a:lstStyle/>
                <a:p>
                  <a:endParaRPr lang="en-US"/>
                </a:p>
              </p:txBody>
            </p:sp>
            <p:sp>
              <p:nvSpPr>
                <p:cNvPr id="1551822" name="Freeform 462"/>
                <p:cNvSpPr>
                  <a:spLocks/>
                </p:cNvSpPr>
                <p:nvPr/>
              </p:nvSpPr>
              <p:spPr bwMode="auto">
                <a:xfrm>
                  <a:off x="3167" y="3074"/>
                  <a:ext cx="38" cy="3"/>
                </a:xfrm>
                <a:custGeom>
                  <a:avLst/>
                  <a:gdLst/>
                  <a:ahLst/>
                  <a:cxnLst>
                    <a:cxn ang="0">
                      <a:pos x="0" y="1"/>
                    </a:cxn>
                    <a:cxn ang="0">
                      <a:pos x="38" y="0"/>
                    </a:cxn>
                    <a:cxn ang="0">
                      <a:pos x="38" y="1"/>
                    </a:cxn>
                    <a:cxn ang="0">
                      <a:pos x="0" y="3"/>
                    </a:cxn>
                    <a:cxn ang="0">
                      <a:pos x="0" y="1"/>
                    </a:cxn>
                  </a:cxnLst>
                  <a:rect l="0" t="0" r="r" b="b"/>
                  <a:pathLst>
                    <a:path w="38" h="3">
                      <a:moveTo>
                        <a:pt x="0" y="1"/>
                      </a:moveTo>
                      <a:lnTo>
                        <a:pt x="38" y="0"/>
                      </a:lnTo>
                      <a:lnTo>
                        <a:pt x="38" y="1"/>
                      </a:lnTo>
                      <a:lnTo>
                        <a:pt x="0" y="3"/>
                      </a:lnTo>
                      <a:lnTo>
                        <a:pt x="0" y="1"/>
                      </a:lnTo>
                      <a:close/>
                    </a:path>
                  </a:pathLst>
                </a:custGeom>
                <a:solidFill>
                  <a:srgbClr val="DDFFFF"/>
                </a:solidFill>
                <a:ln w="9525">
                  <a:noFill/>
                  <a:round/>
                  <a:headEnd/>
                  <a:tailEnd/>
                </a:ln>
              </p:spPr>
              <p:txBody>
                <a:bodyPr/>
                <a:lstStyle/>
                <a:p>
                  <a:endParaRPr lang="en-US"/>
                </a:p>
              </p:txBody>
            </p:sp>
            <p:sp>
              <p:nvSpPr>
                <p:cNvPr id="1551823" name="Freeform 463"/>
                <p:cNvSpPr>
                  <a:spLocks/>
                </p:cNvSpPr>
                <p:nvPr/>
              </p:nvSpPr>
              <p:spPr bwMode="auto">
                <a:xfrm>
                  <a:off x="3167" y="3072"/>
                  <a:ext cx="38" cy="3"/>
                </a:xfrm>
                <a:custGeom>
                  <a:avLst/>
                  <a:gdLst/>
                  <a:ahLst/>
                  <a:cxnLst>
                    <a:cxn ang="0">
                      <a:pos x="0" y="2"/>
                    </a:cxn>
                    <a:cxn ang="0">
                      <a:pos x="38" y="0"/>
                    </a:cxn>
                    <a:cxn ang="0">
                      <a:pos x="38" y="2"/>
                    </a:cxn>
                    <a:cxn ang="0">
                      <a:pos x="0" y="3"/>
                    </a:cxn>
                    <a:cxn ang="0">
                      <a:pos x="0" y="2"/>
                    </a:cxn>
                  </a:cxnLst>
                  <a:rect l="0" t="0" r="r" b="b"/>
                  <a:pathLst>
                    <a:path w="38" h="3">
                      <a:moveTo>
                        <a:pt x="0" y="2"/>
                      </a:moveTo>
                      <a:lnTo>
                        <a:pt x="38" y="0"/>
                      </a:lnTo>
                      <a:lnTo>
                        <a:pt x="38" y="2"/>
                      </a:lnTo>
                      <a:lnTo>
                        <a:pt x="0" y="3"/>
                      </a:lnTo>
                      <a:lnTo>
                        <a:pt x="0" y="2"/>
                      </a:lnTo>
                      <a:close/>
                    </a:path>
                  </a:pathLst>
                </a:custGeom>
                <a:solidFill>
                  <a:srgbClr val="E1FFFF"/>
                </a:solidFill>
                <a:ln w="9525">
                  <a:noFill/>
                  <a:round/>
                  <a:headEnd/>
                  <a:tailEnd/>
                </a:ln>
              </p:spPr>
              <p:txBody>
                <a:bodyPr/>
                <a:lstStyle/>
                <a:p>
                  <a:endParaRPr lang="en-US"/>
                </a:p>
              </p:txBody>
            </p:sp>
            <p:sp>
              <p:nvSpPr>
                <p:cNvPr id="1551824" name="Freeform 464"/>
                <p:cNvSpPr>
                  <a:spLocks/>
                </p:cNvSpPr>
                <p:nvPr/>
              </p:nvSpPr>
              <p:spPr bwMode="auto">
                <a:xfrm>
                  <a:off x="3167" y="3071"/>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E6FFFF"/>
                </a:solidFill>
                <a:ln w="9525">
                  <a:noFill/>
                  <a:round/>
                  <a:headEnd/>
                  <a:tailEnd/>
                </a:ln>
              </p:spPr>
              <p:txBody>
                <a:bodyPr/>
                <a:lstStyle/>
                <a:p>
                  <a:endParaRPr lang="en-US"/>
                </a:p>
              </p:txBody>
            </p:sp>
            <p:sp>
              <p:nvSpPr>
                <p:cNvPr id="1551825" name="Freeform 465"/>
                <p:cNvSpPr>
                  <a:spLocks/>
                </p:cNvSpPr>
                <p:nvPr/>
              </p:nvSpPr>
              <p:spPr bwMode="auto">
                <a:xfrm>
                  <a:off x="3167" y="3070"/>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EAFFFF"/>
                </a:solidFill>
                <a:ln w="9525">
                  <a:noFill/>
                  <a:round/>
                  <a:headEnd/>
                  <a:tailEnd/>
                </a:ln>
              </p:spPr>
              <p:txBody>
                <a:bodyPr/>
                <a:lstStyle/>
                <a:p>
                  <a:endParaRPr lang="en-US"/>
                </a:p>
              </p:txBody>
            </p:sp>
            <p:sp>
              <p:nvSpPr>
                <p:cNvPr id="1551826" name="Freeform 466"/>
                <p:cNvSpPr>
                  <a:spLocks/>
                </p:cNvSpPr>
                <p:nvPr/>
              </p:nvSpPr>
              <p:spPr bwMode="auto">
                <a:xfrm>
                  <a:off x="3167" y="3069"/>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EEFFFF"/>
                </a:solidFill>
                <a:ln w="9525">
                  <a:noFill/>
                  <a:round/>
                  <a:headEnd/>
                  <a:tailEnd/>
                </a:ln>
              </p:spPr>
              <p:txBody>
                <a:bodyPr/>
                <a:lstStyle/>
                <a:p>
                  <a:endParaRPr lang="en-US"/>
                </a:p>
              </p:txBody>
            </p:sp>
            <p:sp>
              <p:nvSpPr>
                <p:cNvPr id="1551827" name="Freeform 467"/>
                <p:cNvSpPr>
                  <a:spLocks/>
                </p:cNvSpPr>
                <p:nvPr/>
              </p:nvSpPr>
              <p:spPr bwMode="auto">
                <a:xfrm>
                  <a:off x="3167" y="3068"/>
                  <a:ext cx="38" cy="3"/>
                </a:xfrm>
                <a:custGeom>
                  <a:avLst/>
                  <a:gdLst/>
                  <a:ahLst/>
                  <a:cxnLst>
                    <a:cxn ang="0">
                      <a:pos x="0" y="2"/>
                    </a:cxn>
                    <a:cxn ang="0">
                      <a:pos x="38" y="0"/>
                    </a:cxn>
                    <a:cxn ang="0">
                      <a:pos x="38" y="1"/>
                    </a:cxn>
                    <a:cxn ang="0">
                      <a:pos x="0" y="3"/>
                    </a:cxn>
                    <a:cxn ang="0">
                      <a:pos x="0" y="2"/>
                    </a:cxn>
                  </a:cxnLst>
                  <a:rect l="0" t="0" r="r" b="b"/>
                  <a:pathLst>
                    <a:path w="38" h="3">
                      <a:moveTo>
                        <a:pt x="0" y="2"/>
                      </a:moveTo>
                      <a:lnTo>
                        <a:pt x="38" y="0"/>
                      </a:lnTo>
                      <a:lnTo>
                        <a:pt x="38" y="1"/>
                      </a:lnTo>
                      <a:lnTo>
                        <a:pt x="0" y="3"/>
                      </a:lnTo>
                      <a:lnTo>
                        <a:pt x="0" y="2"/>
                      </a:lnTo>
                      <a:close/>
                    </a:path>
                  </a:pathLst>
                </a:custGeom>
                <a:solidFill>
                  <a:srgbClr val="F2FFFF"/>
                </a:solidFill>
                <a:ln w="9525">
                  <a:noFill/>
                  <a:round/>
                  <a:headEnd/>
                  <a:tailEnd/>
                </a:ln>
              </p:spPr>
              <p:txBody>
                <a:bodyPr/>
                <a:lstStyle/>
                <a:p>
                  <a:endParaRPr lang="en-US"/>
                </a:p>
              </p:txBody>
            </p:sp>
            <p:sp>
              <p:nvSpPr>
                <p:cNvPr id="1551828" name="Freeform 468"/>
                <p:cNvSpPr>
                  <a:spLocks/>
                </p:cNvSpPr>
                <p:nvPr/>
              </p:nvSpPr>
              <p:spPr bwMode="auto">
                <a:xfrm>
                  <a:off x="3167" y="3067"/>
                  <a:ext cx="38" cy="3"/>
                </a:xfrm>
                <a:custGeom>
                  <a:avLst/>
                  <a:gdLst/>
                  <a:ahLst/>
                  <a:cxnLst>
                    <a:cxn ang="0">
                      <a:pos x="0" y="1"/>
                    </a:cxn>
                    <a:cxn ang="0">
                      <a:pos x="38" y="0"/>
                    </a:cxn>
                    <a:cxn ang="0">
                      <a:pos x="38" y="1"/>
                    </a:cxn>
                    <a:cxn ang="0">
                      <a:pos x="0" y="3"/>
                    </a:cxn>
                    <a:cxn ang="0">
                      <a:pos x="0" y="1"/>
                    </a:cxn>
                  </a:cxnLst>
                  <a:rect l="0" t="0" r="r" b="b"/>
                  <a:pathLst>
                    <a:path w="38" h="3">
                      <a:moveTo>
                        <a:pt x="0" y="1"/>
                      </a:moveTo>
                      <a:lnTo>
                        <a:pt x="38" y="0"/>
                      </a:lnTo>
                      <a:lnTo>
                        <a:pt x="38" y="1"/>
                      </a:lnTo>
                      <a:lnTo>
                        <a:pt x="0" y="3"/>
                      </a:lnTo>
                      <a:lnTo>
                        <a:pt x="0" y="1"/>
                      </a:lnTo>
                      <a:close/>
                    </a:path>
                  </a:pathLst>
                </a:custGeom>
                <a:solidFill>
                  <a:srgbClr val="F7FFFF"/>
                </a:solidFill>
                <a:ln w="9525">
                  <a:noFill/>
                  <a:round/>
                  <a:headEnd/>
                  <a:tailEnd/>
                </a:ln>
              </p:spPr>
              <p:txBody>
                <a:bodyPr/>
                <a:lstStyle/>
                <a:p>
                  <a:endParaRPr lang="en-US"/>
                </a:p>
              </p:txBody>
            </p:sp>
            <p:sp>
              <p:nvSpPr>
                <p:cNvPr id="1551829" name="Freeform 469"/>
                <p:cNvSpPr>
                  <a:spLocks/>
                </p:cNvSpPr>
                <p:nvPr/>
              </p:nvSpPr>
              <p:spPr bwMode="auto">
                <a:xfrm>
                  <a:off x="3167" y="3065"/>
                  <a:ext cx="38" cy="3"/>
                </a:xfrm>
                <a:custGeom>
                  <a:avLst/>
                  <a:gdLst/>
                  <a:ahLst/>
                  <a:cxnLst>
                    <a:cxn ang="0">
                      <a:pos x="0" y="2"/>
                    </a:cxn>
                    <a:cxn ang="0">
                      <a:pos x="38" y="0"/>
                    </a:cxn>
                    <a:cxn ang="0">
                      <a:pos x="38" y="2"/>
                    </a:cxn>
                    <a:cxn ang="0">
                      <a:pos x="0" y="3"/>
                    </a:cxn>
                    <a:cxn ang="0">
                      <a:pos x="0" y="2"/>
                    </a:cxn>
                  </a:cxnLst>
                  <a:rect l="0" t="0" r="r" b="b"/>
                  <a:pathLst>
                    <a:path w="38" h="3">
                      <a:moveTo>
                        <a:pt x="0" y="2"/>
                      </a:moveTo>
                      <a:lnTo>
                        <a:pt x="38" y="0"/>
                      </a:lnTo>
                      <a:lnTo>
                        <a:pt x="38" y="2"/>
                      </a:lnTo>
                      <a:lnTo>
                        <a:pt x="0" y="3"/>
                      </a:lnTo>
                      <a:lnTo>
                        <a:pt x="0" y="2"/>
                      </a:lnTo>
                      <a:close/>
                    </a:path>
                  </a:pathLst>
                </a:custGeom>
                <a:solidFill>
                  <a:srgbClr val="FBFFFF"/>
                </a:solidFill>
                <a:ln w="9525">
                  <a:noFill/>
                  <a:round/>
                  <a:headEnd/>
                  <a:tailEnd/>
                </a:ln>
              </p:spPr>
              <p:txBody>
                <a:bodyPr/>
                <a:lstStyle/>
                <a:p>
                  <a:endParaRPr lang="en-US"/>
                </a:p>
              </p:txBody>
            </p:sp>
            <p:sp>
              <p:nvSpPr>
                <p:cNvPr id="1551830" name="Freeform 470"/>
                <p:cNvSpPr>
                  <a:spLocks/>
                </p:cNvSpPr>
                <p:nvPr/>
              </p:nvSpPr>
              <p:spPr bwMode="auto">
                <a:xfrm>
                  <a:off x="3167" y="3065"/>
                  <a:ext cx="38" cy="2"/>
                </a:xfrm>
                <a:custGeom>
                  <a:avLst/>
                  <a:gdLst/>
                  <a:ahLst/>
                  <a:cxnLst>
                    <a:cxn ang="0">
                      <a:pos x="0" y="2"/>
                    </a:cxn>
                    <a:cxn ang="0">
                      <a:pos x="37" y="0"/>
                    </a:cxn>
                    <a:cxn ang="0">
                      <a:pos x="38" y="0"/>
                    </a:cxn>
                    <a:cxn ang="0">
                      <a:pos x="0" y="2"/>
                    </a:cxn>
                  </a:cxnLst>
                  <a:rect l="0" t="0" r="r" b="b"/>
                  <a:pathLst>
                    <a:path w="38" h="2">
                      <a:moveTo>
                        <a:pt x="0" y="2"/>
                      </a:moveTo>
                      <a:lnTo>
                        <a:pt x="37" y="0"/>
                      </a:lnTo>
                      <a:lnTo>
                        <a:pt x="38" y="0"/>
                      </a:lnTo>
                      <a:lnTo>
                        <a:pt x="0" y="2"/>
                      </a:lnTo>
                      <a:close/>
                    </a:path>
                  </a:pathLst>
                </a:custGeom>
                <a:solidFill>
                  <a:srgbClr val="FFFFFF"/>
                </a:solidFill>
                <a:ln w="9525">
                  <a:noFill/>
                  <a:round/>
                  <a:headEnd/>
                  <a:tailEnd/>
                </a:ln>
              </p:spPr>
              <p:txBody>
                <a:bodyPr/>
                <a:lstStyle/>
                <a:p>
                  <a:endParaRPr lang="en-US"/>
                </a:p>
              </p:txBody>
            </p:sp>
            <p:sp>
              <p:nvSpPr>
                <p:cNvPr id="1551831" name="Freeform 471"/>
                <p:cNvSpPr>
                  <a:spLocks/>
                </p:cNvSpPr>
                <p:nvPr/>
              </p:nvSpPr>
              <p:spPr bwMode="auto">
                <a:xfrm>
                  <a:off x="3168" y="3066"/>
                  <a:ext cx="37" cy="36"/>
                </a:xfrm>
                <a:custGeom>
                  <a:avLst/>
                  <a:gdLst/>
                  <a:ahLst/>
                  <a:cxnLst>
                    <a:cxn ang="0">
                      <a:pos x="37" y="21"/>
                    </a:cxn>
                    <a:cxn ang="0">
                      <a:pos x="24" y="22"/>
                    </a:cxn>
                    <a:cxn ang="0">
                      <a:pos x="24" y="31"/>
                    </a:cxn>
                    <a:cxn ang="0">
                      <a:pos x="0" y="36"/>
                    </a:cxn>
                    <a:cxn ang="0">
                      <a:pos x="0" y="11"/>
                    </a:cxn>
                    <a:cxn ang="0">
                      <a:pos x="1" y="6"/>
                    </a:cxn>
                    <a:cxn ang="0">
                      <a:pos x="3" y="2"/>
                    </a:cxn>
                    <a:cxn ang="0">
                      <a:pos x="7" y="0"/>
                    </a:cxn>
                    <a:cxn ang="0">
                      <a:pos x="28" y="0"/>
                    </a:cxn>
                    <a:cxn ang="0">
                      <a:pos x="31" y="0"/>
                    </a:cxn>
                    <a:cxn ang="0">
                      <a:pos x="34" y="2"/>
                    </a:cxn>
                    <a:cxn ang="0">
                      <a:pos x="37" y="5"/>
                    </a:cxn>
                    <a:cxn ang="0">
                      <a:pos x="37" y="9"/>
                    </a:cxn>
                    <a:cxn ang="0">
                      <a:pos x="37" y="21"/>
                    </a:cxn>
                  </a:cxnLst>
                  <a:rect l="0" t="0" r="r" b="b"/>
                  <a:pathLst>
                    <a:path w="37" h="36">
                      <a:moveTo>
                        <a:pt x="37" y="21"/>
                      </a:moveTo>
                      <a:lnTo>
                        <a:pt x="24" y="22"/>
                      </a:lnTo>
                      <a:lnTo>
                        <a:pt x="24" y="31"/>
                      </a:lnTo>
                      <a:lnTo>
                        <a:pt x="0" y="36"/>
                      </a:lnTo>
                      <a:lnTo>
                        <a:pt x="0" y="11"/>
                      </a:lnTo>
                      <a:lnTo>
                        <a:pt x="1" y="6"/>
                      </a:lnTo>
                      <a:lnTo>
                        <a:pt x="3" y="2"/>
                      </a:lnTo>
                      <a:lnTo>
                        <a:pt x="7" y="0"/>
                      </a:lnTo>
                      <a:lnTo>
                        <a:pt x="28" y="0"/>
                      </a:lnTo>
                      <a:lnTo>
                        <a:pt x="31" y="0"/>
                      </a:lnTo>
                      <a:lnTo>
                        <a:pt x="34" y="2"/>
                      </a:lnTo>
                      <a:lnTo>
                        <a:pt x="37" y="5"/>
                      </a:lnTo>
                      <a:lnTo>
                        <a:pt x="37" y="9"/>
                      </a:lnTo>
                      <a:lnTo>
                        <a:pt x="37" y="21"/>
                      </a:lnTo>
                    </a:path>
                  </a:pathLst>
                </a:custGeom>
                <a:noFill/>
                <a:ln w="0">
                  <a:solidFill>
                    <a:srgbClr val="000000"/>
                  </a:solidFill>
                  <a:prstDash val="solid"/>
                  <a:round/>
                  <a:headEnd/>
                  <a:tailEnd/>
                </a:ln>
              </p:spPr>
              <p:txBody>
                <a:bodyPr/>
                <a:lstStyle/>
                <a:p>
                  <a:endParaRPr lang="en-US"/>
                </a:p>
              </p:txBody>
            </p:sp>
            <p:sp>
              <p:nvSpPr>
                <p:cNvPr id="1551832" name="Freeform 472"/>
                <p:cNvSpPr>
                  <a:spLocks/>
                </p:cNvSpPr>
                <p:nvPr/>
              </p:nvSpPr>
              <p:spPr bwMode="auto">
                <a:xfrm>
                  <a:off x="3394" y="3097"/>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80FFFF"/>
                </a:solidFill>
                <a:ln w="9525">
                  <a:noFill/>
                  <a:round/>
                  <a:headEnd/>
                  <a:tailEnd/>
                </a:ln>
              </p:spPr>
              <p:txBody>
                <a:bodyPr/>
                <a:lstStyle/>
                <a:p>
                  <a:endParaRPr lang="en-US"/>
                </a:p>
              </p:txBody>
            </p:sp>
            <p:sp>
              <p:nvSpPr>
                <p:cNvPr id="1551833" name="Freeform 473"/>
                <p:cNvSpPr>
                  <a:spLocks/>
                </p:cNvSpPr>
                <p:nvPr/>
              </p:nvSpPr>
              <p:spPr bwMode="auto">
                <a:xfrm>
                  <a:off x="3394" y="3095"/>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84FFFF"/>
                </a:solidFill>
                <a:ln w="9525">
                  <a:noFill/>
                  <a:round/>
                  <a:headEnd/>
                  <a:tailEnd/>
                </a:ln>
              </p:spPr>
              <p:txBody>
                <a:bodyPr/>
                <a:lstStyle/>
                <a:p>
                  <a:endParaRPr lang="en-US"/>
                </a:p>
              </p:txBody>
            </p:sp>
            <p:sp>
              <p:nvSpPr>
                <p:cNvPr id="1551834" name="Freeform 474"/>
                <p:cNvSpPr>
                  <a:spLocks/>
                </p:cNvSpPr>
                <p:nvPr/>
              </p:nvSpPr>
              <p:spPr bwMode="auto">
                <a:xfrm>
                  <a:off x="3394" y="3093"/>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88FFFF"/>
                </a:solidFill>
                <a:ln w="9525">
                  <a:noFill/>
                  <a:round/>
                  <a:headEnd/>
                  <a:tailEnd/>
                </a:ln>
              </p:spPr>
              <p:txBody>
                <a:bodyPr/>
                <a:lstStyle/>
                <a:p>
                  <a:endParaRPr lang="en-US"/>
                </a:p>
              </p:txBody>
            </p:sp>
            <p:sp>
              <p:nvSpPr>
                <p:cNvPr id="1551835" name="Freeform 475"/>
                <p:cNvSpPr>
                  <a:spLocks/>
                </p:cNvSpPr>
                <p:nvPr/>
              </p:nvSpPr>
              <p:spPr bwMode="auto">
                <a:xfrm>
                  <a:off x="3394" y="3091"/>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8DFFFF"/>
                </a:solidFill>
                <a:ln w="9525">
                  <a:noFill/>
                  <a:round/>
                  <a:headEnd/>
                  <a:tailEnd/>
                </a:ln>
              </p:spPr>
              <p:txBody>
                <a:bodyPr/>
                <a:lstStyle/>
                <a:p>
                  <a:endParaRPr lang="en-US"/>
                </a:p>
              </p:txBody>
            </p:sp>
            <p:sp>
              <p:nvSpPr>
                <p:cNvPr id="1551836" name="Freeform 476"/>
                <p:cNvSpPr>
                  <a:spLocks/>
                </p:cNvSpPr>
                <p:nvPr/>
              </p:nvSpPr>
              <p:spPr bwMode="auto">
                <a:xfrm>
                  <a:off x="3394" y="3090"/>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91FFFF"/>
                </a:solidFill>
                <a:ln w="9525">
                  <a:noFill/>
                  <a:round/>
                  <a:headEnd/>
                  <a:tailEnd/>
                </a:ln>
              </p:spPr>
              <p:txBody>
                <a:bodyPr/>
                <a:lstStyle/>
                <a:p>
                  <a:endParaRPr lang="en-US"/>
                </a:p>
              </p:txBody>
            </p:sp>
            <p:sp>
              <p:nvSpPr>
                <p:cNvPr id="1551837" name="Freeform 477"/>
                <p:cNvSpPr>
                  <a:spLocks/>
                </p:cNvSpPr>
                <p:nvPr/>
              </p:nvSpPr>
              <p:spPr bwMode="auto">
                <a:xfrm>
                  <a:off x="3393" y="3088"/>
                  <a:ext cx="35" cy="3"/>
                </a:xfrm>
                <a:custGeom>
                  <a:avLst/>
                  <a:gdLst/>
                  <a:ahLst/>
                  <a:cxnLst>
                    <a:cxn ang="0">
                      <a:pos x="0" y="2"/>
                    </a:cxn>
                    <a:cxn ang="0">
                      <a:pos x="35" y="0"/>
                    </a:cxn>
                    <a:cxn ang="0">
                      <a:pos x="35" y="2"/>
                    </a:cxn>
                    <a:cxn ang="0">
                      <a:pos x="1" y="3"/>
                    </a:cxn>
                    <a:cxn ang="0">
                      <a:pos x="0" y="2"/>
                    </a:cxn>
                  </a:cxnLst>
                  <a:rect l="0" t="0" r="r" b="b"/>
                  <a:pathLst>
                    <a:path w="35" h="3">
                      <a:moveTo>
                        <a:pt x="0" y="2"/>
                      </a:moveTo>
                      <a:lnTo>
                        <a:pt x="35" y="0"/>
                      </a:lnTo>
                      <a:lnTo>
                        <a:pt x="35" y="2"/>
                      </a:lnTo>
                      <a:lnTo>
                        <a:pt x="1" y="3"/>
                      </a:lnTo>
                      <a:lnTo>
                        <a:pt x="0" y="2"/>
                      </a:lnTo>
                      <a:close/>
                    </a:path>
                  </a:pathLst>
                </a:custGeom>
                <a:solidFill>
                  <a:srgbClr val="95FFFF"/>
                </a:solidFill>
                <a:ln w="9525">
                  <a:noFill/>
                  <a:round/>
                  <a:headEnd/>
                  <a:tailEnd/>
                </a:ln>
              </p:spPr>
              <p:txBody>
                <a:bodyPr/>
                <a:lstStyle/>
                <a:p>
                  <a:endParaRPr lang="en-US"/>
                </a:p>
              </p:txBody>
            </p:sp>
            <p:sp>
              <p:nvSpPr>
                <p:cNvPr id="1551838" name="Freeform 478"/>
                <p:cNvSpPr>
                  <a:spLocks/>
                </p:cNvSpPr>
                <p:nvPr/>
              </p:nvSpPr>
              <p:spPr bwMode="auto">
                <a:xfrm>
                  <a:off x="3393" y="3086"/>
                  <a:ext cx="35" cy="4"/>
                </a:xfrm>
                <a:custGeom>
                  <a:avLst/>
                  <a:gdLst/>
                  <a:ahLst/>
                  <a:cxnLst>
                    <a:cxn ang="0">
                      <a:pos x="0" y="2"/>
                    </a:cxn>
                    <a:cxn ang="0">
                      <a:pos x="34" y="0"/>
                    </a:cxn>
                    <a:cxn ang="0">
                      <a:pos x="35" y="2"/>
                    </a:cxn>
                    <a:cxn ang="0">
                      <a:pos x="0" y="4"/>
                    </a:cxn>
                    <a:cxn ang="0">
                      <a:pos x="0" y="2"/>
                    </a:cxn>
                  </a:cxnLst>
                  <a:rect l="0" t="0" r="r" b="b"/>
                  <a:pathLst>
                    <a:path w="35" h="4">
                      <a:moveTo>
                        <a:pt x="0" y="2"/>
                      </a:moveTo>
                      <a:lnTo>
                        <a:pt x="34" y="0"/>
                      </a:lnTo>
                      <a:lnTo>
                        <a:pt x="35" y="2"/>
                      </a:lnTo>
                      <a:lnTo>
                        <a:pt x="0" y="4"/>
                      </a:lnTo>
                      <a:lnTo>
                        <a:pt x="0" y="2"/>
                      </a:lnTo>
                      <a:close/>
                    </a:path>
                  </a:pathLst>
                </a:custGeom>
                <a:solidFill>
                  <a:srgbClr val="99FFFF"/>
                </a:solidFill>
                <a:ln w="9525">
                  <a:noFill/>
                  <a:round/>
                  <a:headEnd/>
                  <a:tailEnd/>
                </a:ln>
              </p:spPr>
              <p:txBody>
                <a:bodyPr/>
                <a:lstStyle/>
                <a:p>
                  <a:endParaRPr lang="en-US"/>
                </a:p>
              </p:txBody>
            </p:sp>
            <p:sp>
              <p:nvSpPr>
                <p:cNvPr id="1551839" name="Freeform 479"/>
                <p:cNvSpPr>
                  <a:spLocks/>
                </p:cNvSpPr>
                <p:nvPr/>
              </p:nvSpPr>
              <p:spPr bwMode="auto">
                <a:xfrm>
                  <a:off x="3393" y="3085"/>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9EFFFF"/>
                </a:solidFill>
                <a:ln w="9525">
                  <a:noFill/>
                  <a:round/>
                  <a:headEnd/>
                  <a:tailEnd/>
                </a:ln>
              </p:spPr>
              <p:txBody>
                <a:bodyPr/>
                <a:lstStyle/>
                <a:p>
                  <a:endParaRPr lang="en-US"/>
                </a:p>
              </p:txBody>
            </p:sp>
            <p:sp>
              <p:nvSpPr>
                <p:cNvPr id="1551840" name="Freeform 480"/>
                <p:cNvSpPr>
                  <a:spLocks/>
                </p:cNvSpPr>
                <p:nvPr/>
              </p:nvSpPr>
              <p:spPr bwMode="auto">
                <a:xfrm>
                  <a:off x="3393" y="3083"/>
                  <a:ext cx="34" cy="3"/>
                </a:xfrm>
                <a:custGeom>
                  <a:avLst/>
                  <a:gdLst/>
                  <a:ahLst/>
                  <a:cxnLst>
                    <a:cxn ang="0">
                      <a:pos x="0" y="1"/>
                    </a:cxn>
                    <a:cxn ang="0">
                      <a:pos x="34" y="0"/>
                    </a:cxn>
                    <a:cxn ang="0">
                      <a:pos x="34" y="2"/>
                    </a:cxn>
                    <a:cxn ang="0">
                      <a:pos x="0" y="3"/>
                    </a:cxn>
                    <a:cxn ang="0">
                      <a:pos x="0" y="1"/>
                    </a:cxn>
                  </a:cxnLst>
                  <a:rect l="0" t="0" r="r" b="b"/>
                  <a:pathLst>
                    <a:path w="34" h="3">
                      <a:moveTo>
                        <a:pt x="0" y="1"/>
                      </a:moveTo>
                      <a:lnTo>
                        <a:pt x="34" y="0"/>
                      </a:lnTo>
                      <a:lnTo>
                        <a:pt x="34" y="2"/>
                      </a:lnTo>
                      <a:lnTo>
                        <a:pt x="0" y="3"/>
                      </a:lnTo>
                      <a:lnTo>
                        <a:pt x="0" y="1"/>
                      </a:lnTo>
                      <a:close/>
                    </a:path>
                  </a:pathLst>
                </a:custGeom>
                <a:solidFill>
                  <a:srgbClr val="A2FFFF"/>
                </a:solidFill>
                <a:ln w="9525">
                  <a:noFill/>
                  <a:round/>
                  <a:headEnd/>
                  <a:tailEnd/>
                </a:ln>
              </p:spPr>
              <p:txBody>
                <a:bodyPr/>
                <a:lstStyle/>
                <a:p>
                  <a:endParaRPr lang="en-US"/>
                </a:p>
              </p:txBody>
            </p:sp>
            <p:sp>
              <p:nvSpPr>
                <p:cNvPr id="1551841" name="Freeform 481"/>
                <p:cNvSpPr>
                  <a:spLocks/>
                </p:cNvSpPr>
                <p:nvPr/>
              </p:nvSpPr>
              <p:spPr bwMode="auto">
                <a:xfrm>
                  <a:off x="3393" y="3081"/>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A6FFFF"/>
                </a:solidFill>
                <a:ln w="9525">
                  <a:noFill/>
                  <a:round/>
                  <a:headEnd/>
                  <a:tailEnd/>
                </a:ln>
              </p:spPr>
              <p:txBody>
                <a:bodyPr/>
                <a:lstStyle/>
                <a:p>
                  <a:endParaRPr lang="en-US"/>
                </a:p>
              </p:txBody>
            </p:sp>
            <p:sp>
              <p:nvSpPr>
                <p:cNvPr id="1551842" name="Freeform 482"/>
                <p:cNvSpPr>
                  <a:spLocks/>
                </p:cNvSpPr>
                <p:nvPr/>
              </p:nvSpPr>
              <p:spPr bwMode="auto">
                <a:xfrm>
                  <a:off x="3393" y="3079"/>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AAFFFF"/>
                </a:solidFill>
                <a:ln w="9525">
                  <a:noFill/>
                  <a:round/>
                  <a:headEnd/>
                  <a:tailEnd/>
                </a:ln>
              </p:spPr>
              <p:txBody>
                <a:bodyPr/>
                <a:lstStyle/>
                <a:p>
                  <a:endParaRPr lang="en-US"/>
                </a:p>
              </p:txBody>
            </p:sp>
            <p:sp>
              <p:nvSpPr>
                <p:cNvPr id="1551843" name="Freeform 483"/>
                <p:cNvSpPr>
                  <a:spLocks/>
                </p:cNvSpPr>
                <p:nvPr/>
              </p:nvSpPr>
              <p:spPr bwMode="auto">
                <a:xfrm>
                  <a:off x="3393" y="3078"/>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AFFFFF"/>
                </a:solidFill>
                <a:ln w="9525">
                  <a:noFill/>
                  <a:round/>
                  <a:headEnd/>
                  <a:tailEnd/>
                </a:ln>
              </p:spPr>
              <p:txBody>
                <a:bodyPr/>
                <a:lstStyle/>
                <a:p>
                  <a:endParaRPr lang="en-US"/>
                </a:p>
              </p:txBody>
            </p:sp>
            <p:sp>
              <p:nvSpPr>
                <p:cNvPr id="1551844" name="Freeform 484"/>
                <p:cNvSpPr>
                  <a:spLocks/>
                </p:cNvSpPr>
                <p:nvPr/>
              </p:nvSpPr>
              <p:spPr bwMode="auto">
                <a:xfrm>
                  <a:off x="3393" y="3076"/>
                  <a:ext cx="34" cy="3"/>
                </a:xfrm>
                <a:custGeom>
                  <a:avLst/>
                  <a:gdLst/>
                  <a:ahLst/>
                  <a:cxnLst>
                    <a:cxn ang="0">
                      <a:pos x="0" y="1"/>
                    </a:cxn>
                    <a:cxn ang="0">
                      <a:pos x="34" y="0"/>
                    </a:cxn>
                    <a:cxn ang="0">
                      <a:pos x="34" y="2"/>
                    </a:cxn>
                    <a:cxn ang="0">
                      <a:pos x="0" y="3"/>
                    </a:cxn>
                    <a:cxn ang="0">
                      <a:pos x="0" y="1"/>
                    </a:cxn>
                  </a:cxnLst>
                  <a:rect l="0" t="0" r="r" b="b"/>
                  <a:pathLst>
                    <a:path w="34" h="3">
                      <a:moveTo>
                        <a:pt x="0" y="1"/>
                      </a:moveTo>
                      <a:lnTo>
                        <a:pt x="34" y="0"/>
                      </a:lnTo>
                      <a:lnTo>
                        <a:pt x="34" y="2"/>
                      </a:lnTo>
                      <a:lnTo>
                        <a:pt x="0" y="3"/>
                      </a:lnTo>
                      <a:lnTo>
                        <a:pt x="0" y="1"/>
                      </a:lnTo>
                      <a:close/>
                    </a:path>
                  </a:pathLst>
                </a:custGeom>
                <a:solidFill>
                  <a:srgbClr val="B3FFFF"/>
                </a:solidFill>
                <a:ln w="9525">
                  <a:noFill/>
                  <a:round/>
                  <a:headEnd/>
                  <a:tailEnd/>
                </a:ln>
              </p:spPr>
              <p:txBody>
                <a:bodyPr/>
                <a:lstStyle/>
                <a:p>
                  <a:endParaRPr lang="en-US"/>
                </a:p>
              </p:txBody>
            </p:sp>
            <p:sp>
              <p:nvSpPr>
                <p:cNvPr id="1551845" name="Freeform 485"/>
                <p:cNvSpPr>
                  <a:spLocks/>
                </p:cNvSpPr>
                <p:nvPr/>
              </p:nvSpPr>
              <p:spPr bwMode="auto">
                <a:xfrm>
                  <a:off x="3393" y="3074"/>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B7FFFF"/>
                </a:solidFill>
                <a:ln w="9525">
                  <a:noFill/>
                  <a:round/>
                  <a:headEnd/>
                  <a:tailEnd/>
                </a:ln>
              </p:spPr>
              <p:txBody>
                <a:bodyPr/>
                <a:lstStyle/>
                <a:p>
                  <a:endParaRPr lang="en-US"/>
                </a:p>
              </p:txBody>
            </p:sp>
            <p:sp>
              <p:nvSpPr>
                <p:cNvPr id="1551846" name="Freeform 486"/>
                <p:cNvSpPr>
                  <a:spLocks/>
                </p:cNvSpPr>
                <p:nvPr/>
              </p:nvSpPr>
              <p:spPr bwMode="auto">
                <a:xfrm>
                  <a:off x="3393" y="3072"/>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BBFFFF"/>
                </a:solidFill>
                <a:ln w="9525">
                  <a:noFill/>
                  <a:round/>
                  <a:headEnd/>
                  <a:tailEnd/>
                </a:ln>
              </p:spPr>
              <p:txBody>
                <a:bodyPr/>
                <a:lstStyle/>
                <a:p>
                  <a:endParaRPr lang="en-US"/>
                </a:p>
              </p:txBody>
            </p:sp>
            <p:sp>
              <p:nvSpPr>
                <p:cNvPr id="1551847" name="Freeform 487"/>
                <p:cNvSpPr>
                  <a:spLocks/>
                </p:cNvSpPr>
                <p:nvPr/>
              </p:nvSpPr>
              <p:spPr bwMode="auto">
                <a:xfrm>
                  <a:off x="3393" y="3071"/>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C0FFFF"/>
                </a:solidFill>
                <a:ln w="9525">
                  <a:noFill/>
                  <a:round/>
                  <a:headEnd/>
                  <a:tailEnd/>
                </a:ln>
              </p:spPr>
              <p:txBody>
                <a:bodyPr/>
                <a:lstStyle/>
                <a:p>
                  <a:endParaRPr lang="en-US"/>
                </a:p>
              </p:txBody>
            </p:sp>
            <p:sp>
              <p:nvSpPr>
                <p:cNvPr id="1551848" name="Freeform 488"/>
                <p:cNvSpPr>
                  <a:spLocks/>
                </p:cNvSpPr>
                <p:nvPr/>
              </p:nvSpPr>
              <p:spPr bwMode="auto">
                <a:xfrm>
                  <a:off x="3393" y="3069"/>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C4FFFF"/>
                </a:solidFill>
                <a:ln w="9525">
                  <a:noFill/>
                  <a:round/>
                  <a:headEnd/>
                  <a:tailEnd/>
                </a:ln>
              </p:spPr>
              <p:txBody>
                <a:bodyPr/>
                <a:lstStyle/>
                <a:p>
                  <a:endParaRPr lang="en-US"/>
                </a:p>
              </p:txBody>
            </p:sp>
            <p:sp>
              <p:nvSpPr>
                <p:cNvPr id="1551849" name="Freeform 489"/>
                <p:cNvSpPr>
                  <a:spLocks/>
                </p:cNvSpPr>
                <p:nvPr/>
              </p:nvSpPr>
              <p:spPr bwMode="auto">
                <a:xfrm>
                  <a:off x="3393" y="3067"/>
                  <a:ext cx="34" cy="4"/>
                </a:xfrm>
                <a:custGeom>
                  <a:avLst/>
                  <a:gdLst/>
                  <a:ahLst/>
                  <a:cxnLst>
                    <a:cxn ang="0">
                      <a:pos x="0" y="2"/>
                    </a:cxn>
                    <a:cxn ang="0">
                      <a:pos x="33" y="0"/>
                    </a:cxn>
                    <a:cxn ang="0">
                      <a:pos x="34" y="2"/>
                    </a:cxn>
                    <a:cxn ang="0">
                      <a:pos x="0" y="4"/>
                    </a:cxn>
                    <a:cxn ang="0">
                      <a:pos x="0" y="2"/>
                    </a:cxn>
                  </a:cxnLst>
                  <a:rect l="0" t="0" r="r" b="b"/>
                  <a:pathLst>
                    <a:path w="34" h="4">
                      <a:moveTo>
                        <a:pt x="0" y="2"/>
                      </a:moveTo>
                      <a:lnTo>
                        <a:pt x="33" y="0"/>
                      </a:lnTo>
                      <a:lnTo>
                        <a:pt x="34" y="2"/>
                      </a:lnTo>
                      <a:lnTo>
                        <a:pt x="0" y="4"/>
                      </a:lnTo>
                      <a:lnTo>
                        <a:pt x="0" y="2"/>
                      </a:lnTo>
                      <a:close/>
                    </a:path>
                  </a:pathLst>
                </a:custGeom>
                <a:solidFill>
                  <a:srgbClr val="C8FFFF"/>
                </a:solidFill>
                <a:ln w="9525">
                  <a:noFill/>
                  <a:round/>
                  <a:headEnd/>
                  <a:tailEnd/>
                </a:ln>
              </p:spPr>
              <p:txBody>
                <a:bodyPr/>
                <a:lstStyle/>
                <a:p>
                  <a:endParaRPr lang="en-US"/>
                </a:p>
              </p:txBody>
            </p:sp>
            <p:sp>
              <p:nvSpPr>
                <p:cNvPr id="1551850" name="Freeform 490"/>
                <p:cNvSpPr>
                  <a:spLocks/>
                </p:cNvSpPr>
                <p:nvPr/>
              </p:nvSpPr>
              <p:spPr bwMode="auto">
                <a:xfrm>
                  <a:off x="3392" y="3065"/>
                  <a:ext cx="34" cy="4"/>
                </a:xfrm>
                <a:custGeom>
                  <a:avLst/>
                  <a:gdLst/>
                  <a:ahLst/>
                  <a:cxnLst>
                    <a:cxn ang="0">
                      <a:pos x="0" y="2"/>
                    </a:cxn>
                    <a:cxn ang="0">
                      <a:pos x="34" y="0"/>
                    </a:cxn>
                    <a:cxn ang="0">
                      <a:pos x="34" y="2"/>
                    </a:cxn>
                    <a:cxn ang="0">
                      <a:pos x="1" y="4"/>
                    </a:cxn>
                    <a:cxn ang="0">
                      <a:pos x="0" y="2"/>
                    </a:cxn>
                  </a:cxnLst>
                  <a:rect l="0" t="0" r="r" b="b"/>
                  <a:pathLst>
                    <a:path w="34" h="4">
                      <a:moveTo>
                        <a:pt x="0" y="2"/>
                      </a:moveTo>
                      <a:lnTo>
                        <a:pt x="34" y="0"/>
                      </a:lnTo>
                      <a:lnTo>
                        <a:pt x="34" y="2"/>
                      </a:lnTo>
                      <a:lnTo>
                        <a:pt x="1" y="4"/>
                      </a:lnTo>
                      <a:lnTo>
                        <a:pt x="0" y="2"/>
                      </a:lnTo>
                      <a:close/>
                    </a:path>
                  </a:pathLst>
                </a:custGeom>
                <a:solidFill>
                  <a:srgbClr val="CCFFFF"/>
                </a:solidFill>
                <a:ln w="9525">
                  <a:noFill/>
                  <a:round/>
                  <a:headEnd/>
                  <a:tailEnd/>
                </a:ln>
              </p:spPr>
              <p:txBody>
                <a:bodyPr/>
                <a:lstStyle/>
                <a:p>
                  <a:endParaRPr lang="en-US"/>
                </a:p>
              </p:txBody>
            </p:sp>
            <p:sp>
              <p:nvSpPr>
                <p:cNvPr id="1551851" name="Freeform 491"/>
                <p:cNvSpPr>
                  <a:spLocks/>
                </p:cNvSpPr>
                <p:nvPr/>
              </p:nvSpPr>
              <p:spPr bwMode="auto">
                <a:xfrm>
                  <a:off x="3392" y="3064"/>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D0FFFF"/>
                </a:solidFill>
                <a:ln w="9525">
                  <a:noFill/>
                  <a:round/>
                  <a:headEnd/>
                  <a:tailEnd/>
                </a:ln>
              </p:spPr>
              <p:txBody>
                <a:bodyPr/>
                <a:lstStyle/>
                <a:p>
                  <a:endParaRPr lang="en-US"/>
                </a:p>
              </p:txBody>
            </p:sp>
            <p:sp>
              <p:nvSpPr>
                <p:cNvPr id="1551852" name="Freeform 492"/>
                <p:cNvSpPr>
                  <a:spLocks/>
                </p:cNvSpPr>
                <p:nvPr/>
              </p:nvSpPr>
              <p:spPr bwMode="auto">
                <a:xfrm>
                  <a:off x="3392" y="3062"/>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D5FFFF"/>
                </a:solidFill>
                <a:ln w="9525">
                  <a:noFill/>
                  <a:round/>
                  <a:headEnd/>
                  <a:tailEnd/>
                </a:ln>
              </p:spPr>
              <p:txBody>
                <a:bodyPr/>
                <a:lstStyle/>
                <a:p>
                  <a:endParaRPr lang="en-US"/>
                </a:p>
              </p:txBody>
            </p:sp>
            <p:sp>
              <p:nvSpPr>
                <p:cNvPr id="1551853" name="Freeform 493"/>
                <p:cNvSpPr>
                  <a:spLocks/>
                </p:cNvSpPr>
                <p:nvPr/>
              </p:nvSpPr>
              <p:spPr bwMode="auto">
                <a:xfrm>
                  <a:off x="3392" y="3060"/>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D9FFFF"/>
                </a:solidFill>
                <a:ln w="9525">
                  <a:noFill/>
                  <a:round/>
                  <a:headEnd/>
                  <a:tailEnd/>
                </a:ln>
              </p:spPr>
              <p:txBody>
                <a:bodyPr/>
                <a:lstStyle/>
                <a:p>
                  <a:endParaRPr lang="en-US"/>
                </a:p>
              </p:txBody>
            </p:sp>
            <p:sp>
              <p:nvSpPr>
                <p:cNvPr id="1551854" name="Freeform 494"/>
                <p:cNvSpPr>
                  <a:spLocks/>
                </p:cNvSpPr>
                <p:nvPr/>
              </p:nvSpPr>
              <p:spPr bwMode="auto">
                <a:xfrm>
                  <a:off x="3392" y="3058"/>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DDFFFF"/>
                </a:solidFill>
                <a:ln w="9525">
                  <a:noFill/>
                  <a:round/>
                  <a:headEnd/>
                  <a:tailEnd/>
                </a:ln>
              </p:spPr>
              <p:txBody>
                <a:bodyPr/>
                <a:lstStyle/>
                <a:p>
                  <a:endParaRPr lang="en-US"/>
                </a:p>
              </p:txBody>
            </p:sp>
            <p:sp>
              <p:nvSpPr>
                <p:cNvPr id="1551855" name="Freeform 495"/>
                <p:cNvSpPr>
                  <a:spLocks/>
                </p:cNvSpPr>
                <p:nvPr/>
              </p:nvSpPr>
              <p:spPr bwMode="auto">
                <a:xfrm>
                  <a:off x="3392" y="3057"/>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E1FFFF"/>
                </a:solidFill>
                <a:ln w="9525">
                  <a:noFill/>
                  <a:round/>
                  <a:headEnd/>
                  <a:tailEnd/>
                </a:ln>
              </p:spPr>
              <p:txBody>
                <a:bodyPr/>
                <a:lstStyle/>
                <a:p>
                  <a:endParaRPr lang="en-US"/>
                </a:p>
              </p:txBody>
            </p:sp>
            <p:sp>
              <p:nvSpPr>
                <p:cNvPr id="1551856" name="Freeform 496"/>
                <p:cNvSpPr>
                  <a:spLocks/>
                </p:cNvSpPr>
                <p:nvPr/>
              </p:nvSpPr>
              <p:spPr bwMode="auto">
                <a:xfrm>
                  <a:off x="3392" y="3055"/>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E6FFFF"/>
                </a:solidFill>
                <a:ln w="9525">
                  <a:noFill/>
                  <a:round/>
                  <a:headEnd/>
                  <a:tailEnd/>
                </a:ln>
              </p:spPr>
              <p:txBody>
                <a:bodyPr/>
                <a:lstStyle/>
                <a:p>
                  <a:endParaRPr lang="en-US"/>
                </a:p>
              </p:txBody>
            </p:sp>
            <p:sp>
              <p:nvSpPr>
                <p:cNvPr id="1551857" name="Freeform 497"/>
                <p:cNvSpPr>
                  <a:spLocks/>
                </p:cNvSpPr>
                <p:nvPr/>
              </p:nvSpPr>
              <p:spPr bwMode="auto">
                <a:xfrm>
                  <a:off x="3392" y="3053"/>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EAFFFF"/>
                </a:solidFill>
                <a:ln w="9525">
                  <a:noFill/>
                  <a:round/>
                  <a:headEnd/>
                  <a:tailEnd/>
                </a:ln>
              </p:spPr>
              <p:txBody>
                <a:bodyPr/>
                <a:lstStyle/>
                <a:p>
                  <a:endParaRPr lang="en-US"/>
                </a:p>
              </p:txBody>
            </p:sp>
            <p:sp>
              <p:nvSpPr>
                <p:cNvPr id="1551858" name="Freeform 498"/>
                <p:cNvSpPr>
                  <a:spLocks/>
                </p:cNvSpPr>
                <p:nvPr/>
              </p:nvSpPr>
              <p:spPr bwMode="auto">
                <a:xfrm>
                  <a:off x="3392" y="3052"/>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EEFFFF"/>
                </a:solidFill>
                <a:ln w="9525">
                  <a:noFill/>
                  <a:round/>
                  <a:headEnd/>
                  <a:tailEnd/>
                </a:ln>
              </p:spPr>
              <p:txBody>
                <a:bodyPr/>
                <a:lstStyle/>
                <a:p>
                  <a:endParaRPr lang="en-US"/>
                </a:p>
              </p:txBody>
            </p:sp>
            <p:sp>
              <p:nvSpPr>
                <p:cNvPr id="1551859" name="Freeform 499"/>
                <p:cNvSpPr>
                  <a:spLocks/>
                </p:cNvSpPr>
                <p:nvPr/>
              </p:nvSpPr>
              <p:spPr bwMode="auto">
                <a:xfrm>
                  <a:off x="3392" y="3050"/>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F2FFFF"/>
                </a:solidFill>
                <a:ln w="9525">
                  <a:noFill/>
                  <a:round/>
                  <a:headEnd/>
                  <a:tailEnd/>
                </a:ln>
              </p:spPr>
              <p:txBody>
                <a:bodyPr/>
                <a:lstStyle/>
                <a:p>
                  <a:endParaRPr lang="en-US"/>
                </a:p>
              </p:txBody>
            </p:sp>
            <p:sp>
              <p:nvSpPr>
                <p:cNvPr id="1551860" name="Freeform 500"/>
                <p:cNvSpPr>
                  <a:spLocks/>
                </p:cNvSpPr>
                <p:nvPr/>
              </p:nvSpPr>
              <p:spPr bwMode="auto">
                <a:xfrm>
                  <a:off x="3392" y="3048"/>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F7FFFF"/>
                </a:solidFill>
                <a:ln w="9525">
                  <a:noFill/>
                  <a:round/>
                  <a:headEnd/>
                  <a:tailEnd/>
                </a:ln>
              </p:spPr>
              <p:txBody>
                <a:bodyPr/>
                <a:lstStyle/>
                <a:p>
                  <a:endParaRPr lang="en-US"/>
                </a:p>
              </p:txBody>
            </p:sp>
            <p:sp>
              <p:nvSpPr>
                <p:cNvPr id="1551861" name="Freeform 501"/>
                <p:cNvSpPr>
                  <a:spLocks/>
                </p:cNvSpPr>
                <p:nvPr/>
              </p:nvSpPr>
              <p:spPr bwMode="auto">
                <a:xfrm>
                  <a:off x="3392" y="3046"/>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FBFFFF"/>
                </a:solidFill>
                <a:ln w="9525">
                  <a:noFill/>
                  <a:round/>
                  <a:headEnd/>
                  <a:tailEnd/>
                </a:ln>
              </p:spPr>
              <p:txBody>
                <a:bodyPr/>
                <a:lstStyle/>
                <a:p>
                  <a:endParaRPr lang="en-US"/>
                </a:p>
              </p:txBody>
            </p:sp>
            <p:sp>
              <p:nvSpPr>
                <p:cNvPr id="1551862" name="Freeform 502"/>
                <p:cNvSpPr>
                  <a:spLocks/>
                </p:cNvSpPr>
                <p:nvPr/>
              </p:nvSpPr>
              <p:spPr bwMode="auto">
                <a:xfrm>
                  <a:off x="3392" y="3045"/>
                  <a:ext cx="34" cy="3"/>
                </a:xfrm>
                <a:custGeom>
                  <a:avLst/>
                  <a:gdLst/>
                  <a:ahLst/>
                  <a:cxnLst>
                    <a:cxn ang="0">
                      <a:pos x="0" y="2"/>
                    </a:cxn>
                    <a:cxn ang="0">
                      <a:pos x="34" y="0"/>
                    </a:cxn>
                    <a:cxn ang="0">
                      <a:pos x="34" y="1"/>
                    </a:cxn>
                    <a:cxn ang="0">
                      <a:pos x="0" y="3"/>
                    </a:cxn>
                    <a:cxn ang="0">
                      <a:pos x="0" y="2"/>
                    </a:cxn>
                  </a:cxnLst>
                  <a:rect l="0" t="0" r="r" b="b"/>
                  <a:pathLst>
                    <a:path w="34" h="3">
                      <a:moveTo>
                        <a:pt x="0" y="2"/>
                      </a:moveTo>
                      <a:lnTo>
                        <a:pt x="34" y="0"/>
                      </a:lnTo>
                      <a:lnTo>
                        <a:pt x="34" y="1"/>
                      </a:lnTo>
                      <a:lnTo>
                        <a:pt x="0" y="3"/>
                      </a:lnTo>
                      <a:lnTo>
                        <a:pt x="0" y="2"/>
                      </a:lnTo>
                      <a:close/>
                    </a:path>
                  </a:pathLst>
                </a:custGeom>
                <a:solidFill>
                  <a:srgbClr val="FFFFFF"/>
                </a:solidFill>
                <a:ln w="9525">
                  <a:noFill/>
                  <a:round/>
                  <a:headEnd/>
                  <a:tailEnd/>
                </a:ln>
              </p:spPr>
              <p:txBody>
                <a:bodyPr/>
                <a:lstStyle/>
                <a:p>
                  <a:endParaRPr lang="en-US"/>
                </a:p>
              </p:txBody>
            </p:sp>
            <p:sp>
              <p:nvSpPr>
                <p:cNvPr id="1551863" name="Freeform 503"/>
                <p:cNvSpPr>
                  <a:spLocks/>
                </p:cNvSpPr>
                <p:nvPr/>
              </p:nvSpPr>
              <p:spPr bwMode="auto">
                <a:xfrm>
                  <a:off x="3394" y="3047"/>
                  <a:ext cx="32" cy="51"/>
                </a:xfrm>
                <a:custGeom>
                  <a:avLst/>
                  <a:gdLst/>
                  <a:ahLst/>
                  <a:cxnLst>
                    <a:cxn ang="0">
                      <a:pos x="10" y="47"/>
                    </a:cxn>
                    <a:cxn ang="0">
                      <a:pos x="7" y="46"/>
                    </a:cxn>
                    <a:cxn ang="0">
                      <a:pos x="4" y="47"/>
                    </a:cxn>
                    <a:cxn ang="0">
                      <a:pos x="2" y="49"/>
                    </a:cxn>
                    <a:cxn ang="0">
                      <a:pos x="0" y="51"/>
                    </a:cxn>
                    <a:cxn ang="0">
                      <a:pos x="0" y="9"/>
                    </a:cxn>
                    <a:cxn ang="0">
                      <a:pos x="1" y="4"/>
                    </a:cxn>
                    <a:cxn ang="0">
                      <a:pos x="4" y="1"/>
                    </a:cxn>
                    <a:cxn ang="0">
                      <a:pos x="8" y="0"/>
                    </a:cxn>
                    <a:cxn ang="0">
                      <a:pos x="24" y="0"/>
                    </a:cxn>
                    <a:cxn ang="0">
                      <a:pos x="27" y="1"/>
                    </a:cxn>
                    <a:cxn ang="0">
                      <a:pos x="31" y="5"/>
                    </a:cxn>
                    <a:cxn ang="0">
                      <a:pos x="32" y="9"/>
                    </a:cxn>
                    <a:cxn ang="0">
                      <a:pos x="32" y="51"/>
                    </a:cxn>
                    <a:cxn ang="0">
                      <a:pos x="10" y="47"/>
                    </a:cxn>
                  </a:cxnLst>
                  <a:rect l="0" t="0" r="r" b="b"/>
                  <a:pathLst>
                    <a:path w="32" h="51">
                      <a:moveTo>
                        <a:pt x="10" y="47"/>
                      </a:moveTo>
                      <a:lnTo>
                        <a:pt x="7" y="46"/>
                      </a:lnTo>
                      <a:lnTo>
                        <a:pt x="4" y="47"/>
                      </a:lnTo>
                      <a:lnTo>
                        <a:pt x="2" y="49"/>
                      </a:lnTo>
                      <a:lnTo>
                        <a:pt x="0" y="51"/>
                      </a:lnTo>
                      <a:lnTo>
                        <a:pt x="0" y="9"/>
                      </a:lnTo>
                      <a:lnTo>
                        <a:pt x="1" y="4"/>
                      </a:lnTo>
                      <a:lnTo>
                        <a:pt x="4" y="1"/>
                      </a:lnTo>
                      <a:lnTo>
                        <a:pt x="8" y="0"/>
                      </a:lnTo>
                      <a:lnTo>
                        <a:pt x="24" y="0"/>
                      </a:lnTo>
                      <a:lnTo>
                        <a:pt x="27" y="1"/>
                      </a:lnTo>
                      <a:lnTo>
                        <a:pt x="31" y="5"/>
                      </a:lnTo>
                      <a:lnTo>
                        <a:pt x="32" y="9"/>
                      </a:lnTo>
                      <a:lnTo>
                        <a:pt x="32" y="51"/>
                      </a:lnTo>
                      <a:lnTo>
                        <a:pt x="10" y="47"/>
                      </a:lnTo>
                      <a:close/>
                    </a:path>
                  </a:pathLst>
                </a:custGeom>
                <a:solidFill>
                  <a:srgbClr val="000000"/>
                </a:solidFill>
                <a:ln w="9525">
                  <a:noFill/>
                  <a:round/>
                  <a:headEnd/>
                  <a:tailEnd/>
                </a:ln>
              </p:spPr>
              <p:txBody>
                <a:bodyPr/>
                <a:lstStyle/>
                <a:p>
                  <a:endParaRPr lang="en-US"/>
                </a:p>
              </p:txBody>
            </p:sp>
            <p:sp>
              <p:nvSpPr>
                <p:cNvPr id="1551864" name="Freeform 504"/>
                <p:cNvSpPr>
                  <a:spLocks/>
                </p:cNvSpPr>
                <p:nvPr/>
              </p:nvSpPr>
              <p:spPr bwMode="auto">
                <a:xfrm>
                  <a:off x="3394" y="3097"/>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80FFFF"/>
                </a:solidFill>
                <a:ln w="9525">
                  <a:noFill/>
                  <a:round/>
                  <a:headEnd/>
                  <a:tailEnd/>
                </a:ln>
              </p:spPr>
              <p:txBody>
                <a:bodyPr/>
                <a:lstStyle/>
                <a:p>
                  <a:endParaRPr lang="en-US"/>
                </a:p>
              </p:txBody>
            </p:sp>
            <p:sp>
              <p:nvSpPr>
                <p:cNvPr id="1551865" name="Freeform 505"/>
                <p:cNvSpPr>
                  <a:spLocks/>
                </p:cNvSpPr>
                <p:nvPr/>
              </p:nvSpPr>
              <p:spPr bwMode="auto">
                <a:xfrm>
                  <a:off x="3394" y="3095"/>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84FFFF"/>
                </a:solidFill>
                <a:ln w="9525">
                  <a:noFill/>
                  <a:round/>
                  <a:headEnd/>
                  <a:tailEnd/>
                </a:ln>
              </p:spPr>
              <p:txBody>
                <a:bodyPr/>
                <a:lstStyle/>
                <a:p>
                  <a:endParaRPr lang="en-US"/>
                </a:p>
              </p:txBody>
            </p:sp>
            <p:sp>
              <p:nvSpPr>
                <p:cNvPr id="1551866" name="Freeform 506"/>
                <p:cNvSpPr>
                  <a:spLocks/>
                </p:cNvSpPr>
                <p:nvPr/>
              </p:nvSpPr>
              <p:spPr bwMode="auto">
                <a:xfrm>
                  <a:off x="3394" y="3093"/>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88FFFF"/>
                </a:solidFill>
                <a:ln w="9525">
                  <a:noFill/>
                  <a:round/>
                  <a:headEnd/>
                  <a:tailEnd/>
                </a:ln>
              </p:spPr>
              <p:txBody>
                <a:bodyPr/>
                <a:lstStyle/>
                <a:p>
                  <a:endParaRPr lang="en-US"/>
                </a:p>
              </p:txBody>
            </p:sp>
            <p:sp>
              <p:nvSpPr>
                <p:cNvPr id="1551867" name="Freeform 507"/>
                <p:cNvSpPr>
                  <a:spLocks/>
                </p:cNvSpPr>
                <p:nvPr/>
              </p:nvSpPr>
              <p:spPr bwMode="auto">
                <a:xfrm>
                  <a:off x="3394" y="3091"/>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8DFFFF"/>
                </a:solidFill>
                <a:ln w="9525">
                  <a:noFill/>
                  <a:round/>
                  <a:headEnd/>
                  <a:tailEnd/>
                </a:ln>
              </p:spPr>
              <p:txBody>
                <a:bodyPr/>
                <a:lstStyle/>
                <a:p>
                  <a:endParaRPr lang="en-US"/>
                </a:p>
              </p:txBody>
            </p:sp>
            <p:sp>
              <p:nvSpPr>
                <p:cNvPr id="1551868" name="Freeform 508"/>
                <p:cNvSpPr>
                  <a:spLocks/>
                </p:cNvSpPr>
                <p:nvPr/>
              </p:nvSpPr>
              <p:spPr bwMode="auto">
                <a:xfrm>
                  <a:off x="3394" y="3090"/>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91FFFF"/>
                </a:solidFill>
                <a:ln w="9525">
                  <a:noFill/>
                  <a:round/>
                  <a:headEnd/>
                  <a:tailEnd/>
                </a:ln>
              </p:spPr>
              <p:txBody>
                <a:bodyPr/>
                <a:lstStyle/>
                <a:p>
                  <a:endParaRPr lang="en-US"/>
                </a:p>
              </p:txBody>
            </p:sp>
            <p:sp>
              <p:nvSpPr>
                <p:cNvPr id="1551869" name="Freeform 509"/>
                <p:cNvSpPr>
                  <a:spLocks/>
                </p:cNvSpPr>
                <p:nvPr/>
              </p:nvSpPr>
              <p:spPr bwMode="auto">
                <a:xfrm>
                  <a:off x="3393" y="3088"/>
                  <a:ext cx="35" cy="3"/>
                </a:xfrm>
                <a:custGeom>
                  <a:avLst/>
                  <a:gdLst/>
                  <a:ahLst/>
                  <a:cxnLst>
                    <a:cxn ang="0">
                      <a:pos x="0" y="2"/>
                    </a:cxn>
                    <a:cxn ang="0">
                      <a:pos x="35" y="0"/>
                    </a:cxn>
                    <a:cxn ang="0">
                      <a:pos x="35" y="2"/>
                    </a:cxn>
                    <a:cxn ang="0">
                      <a:pos x="1" y="3"/>
                    </a:cxn>
                    <a:cxn ang="0">
                      <a:pos x="0" y="2"/>
                    </a:cxn>
                  </a:cxnLst>
                  <a:rect l="0" t="0" r="r" b="b"/>
                  <a:pathLst>
                    <a:path w="35" h="3">
                      <a:moveTo>
                        <a:pt x="0" y="2"/>
                      </a:moveTo>
                      <a:lnTo>
                        <a:pt x="35" y="0"/>
                      </a:lnTo>
                      <a:lnTo>
                        <a:pt x="35" y="2"/>
                      </a:lnTo>
                      <a:lnTo>
                        <a:pt x="1" y="3"/>
                      </a:lnTo>
                      <a:lnTo>
                        <a:pt x="0" y="2"/>
                      </a:lnTo>
                      <a:close/>
                    </a:path>
                  </a:pathLst>
                </a:custGeom>
                <a:solidFill>
                  <a:srgbClr val="95FFFF"/>
                </a:solidFill>
                <a:ln w="9525">
                  <a:noFill/>
                  <a:round/>
                  <a:headEnd/>
                  <a:tailEnd/>
                </a:ln>
              </p:spPr>
              <p:txBody>
                <a:bodyPr/>
                <a:lstStyle/>
                <a:p>
                  <a:endParaRPr lang="en-US"/>
                </a:p>
              </p:txBody>
            </p:sp>
            <p:sp>
              <p:nvSpPr>
                <p:cNvPr id="1551870" name="Freeform 510"/>
                <p:cNvSpPr>
                  <a:spLocks/>
                </p:cNvSpPr>
                <p:nvPr/>
              </p:nvSpPr>
              <p:spPr bwMode="auto">
                <a:xfrm>
                  <a:off x="3393" y="3086"/>
                  <a:ext cx="35" cy="4"/>
                </a:xfrm>
                <a:custGeom>
                  <a:avLst/>
                  <a:gdLst/>
                  <a:ahLst/>
                  <a:cxnLst>
                    <a:cxn ang="0">
                      <a:pos x="0" y="2"/>
                    </a:cxn>
                    <a:cxn ang="0">
                      <a:pos x="34" y="0"/>
                    </a:cxn>
                    <a:cxn ang="0">
                      <a:pos x="35" y="2"/>
                    </a:cxn>
                    <a:cxn ang="0">
                      <a:pos x="0" y="4"/>
                    </a:cxn>
                    <a:cxn ang="0">
                      <a:pos x="0" y="2"/>
                    </a:cxn>
                  </a:cxnLst>
                  <a:rect l="0" t="0" r="r" b="b"/>
                  <a:pathLst>
                    <a:path w="35" h="4">
                      <a:moveTo>
                        <a:pt x="0" y="2"/>
                      </a:moveTo>
                      <a:lnTo>
                        <a:pt x="34" y="0"/>
                      </a:lnTo>
                      <a:lnTo>
                        <a:pt x="35" y="2"/>
                      </a:lnTo>
                      <a:lnTo>
                        <a:pt x="0" y="4"/>
                      </a:lnTo>
                      <a:lnTo>
                        <a:pt x="0" y="2"/>
                      </a:lnTo>
                      <a:close/>
                    </a:path>
                  </a:pathLst>
                </a:custGeom>
                <a:solidFill>
                  <a:srgbClr val="99FFFF"/>
                </a:solidFill>
                <a:ln w="9525">
                  <a:noFill/>
                  <a:round/>
                  <a:headEnd/>
                  <a:tailEnd/>
                </a:ln>
              </p:spPr>
              <p:txBody>
                <a:bodyPr/>
                <a:lstStyle/>
                <a:p>
                  <a:endParaRPr lang="en-US"/>
                </a:p>
              </p:txBody>
            </p:sp>
            <p:sp>
              <p:nvSpPr>
                <p:cNvPr id="1551871" name="Freeform 511"/>
                <p:cNvSpPr>
                  <a:spLocks/>
                </p:cNvSpPr>
                <p:nvPr/>
              </p:nvSpPr>
              <p:spPr bwMode="auto">
                <a:xfrm>
                  <a:off x="3393" y="3085"/>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9EFFFF"/>
                </a:solidFill>
                <a:ln w="9525">
                  <a:noFill/>
                  <a:round/>
                  <a:headEnd/>
                  <a:tailEnd/>
                </a:ln>
              </p:spPr>
              <p:txBody>
                <a:bodyPr/>
                <a:lstStyle/>
                <a:p>
                  <a:endParaRPr lang="en-US"/>
                </a:p>
              </p:txBody>
            </p:sp>
            <p:sp>
              <p:nvSpPr>
                <p:cNvPr id="1551872" name="Freeform 512"/>
                <p:cNvSpPr>
                  <a:spLocks/>
                </p:cNvSpPr>
                <p:nvPr/>
              </p:nvSpPr>
              <p:spPr bwMode="auto">
                <a:xfrm>
                  <a:off x="3393" y="3083"/>
                  <a:ext cx="34" cy="3"/>
                </a:xfrm>
                <a:custGeom>
                  <a:avLst/>
                  <a:gdLst/>
                  <a:ahLst/>
                  <a:cxnLst>
                    <a:cxn ang="0">
                      <a:pos x="0" y="1"/>
                    </a:cxn>
                    <a:cxn ang="0">
                      <a:pos x="34" y="0"/>
                    </a:cxn>
                    <a:cxn ang="0">
                      <a:pos x="34" y="2"/>
                    </a:cxn>
                    <a:cxn ang="0">
                      <a:pos x="0" y="3"/>
                    </a:cxn>
                    <a:cxn ang="0">
                      <a:pos x="0" y="1"/>
                    </a:cxn>
                  </a:cxnLst>
                  <a:rect l="0" t="0" r="r" b="b"/>
                  <a:pathLst>
                    <a:path w="34" h="3">
                      <a:moveTo>
                        <a:pt x="0" y="1"/>
                      </a:moveTo>
                      <a:lnTo>
                        <a:pt x="34" y="0"/>
                      </a:lnTo>
                      <a:lnTo>
                        <a:pt x="34" y="2"/>
                      </a:lnTo>
                      <a:lnTo>
                        <a:pt x="0" y="3"/>
                      </a:lnTo>
                      <a:lnTo>
                        <a:pt x="0" y="1"/>
                      </a:lnTo>
                      <a:close/>
                    </a:path>
                  </a:pathLst>
                </a:custGeom>
                <a:solidFill>
                  <a:srgbClr val="A2FFFF"/>
                </a:solidFill>
                <a:ln w="9525">
                  <a:noFill/>
                  <a:round/>
                  <a:headEnd/>
                  <a:tailEnd/>
                </a:ln>
              </p:spPr>
              <p:txBody>
                <a:bodyPr/>
                <a:lstStyle/>
                <a:p>
                  <a:endParaRPr lang="en-US"/>
                </a:p>
              </p:txBody>
            </p:sp>
            <p:sp>
              <p:nvSpPr>
                <p:cNvPr id="1551873" name="Freeform 513"/>
                <p:cNvSpPr>
                  <a:spLocks/>
                </p:cNvSpPr>
                <p:nvPr/>
              </p:nvSpPr>
              <p:spPr bwMode="auto">
                <a:xfrm>
                  <a:off x="3393" y="3081"/>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A6FFFF"/>
                </a:solidFill>
                <a:ln w="9525">
                  <a:noFill/>
                  <a:round/>
                  <a:headEnd/>
                  <a:tailEnd/>
                </a:ln>
              </p:spPr>
              <p:txBody>
                <a:bodyPr/>
                <a:lstStyle/>
                <a:p>
                  <a:endParaRPr lang="en-US"/>
                </a:p>
              </p:txBody>
            </p:sp>
            <p:sp>
              <p:nvSpPr>
                <p:cNvPr id="1551874" name="Freeform 514"/>
                <p:cNvSpPr>
                  <a:spLocks/>
                </p:cNvSpPr>
                <p:nvPr/>
              </p:nvSpPr>
              <p:spPr bwMode="auto">
                <a:xfrm>
                  <a:off x="3393" y="3079"/>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AAFFFF"/>
                </a:solidFill>
                <a:ln w="9525">
                  <a:noFill/>
                  <a:round/>
                  <a:headEnd/>
                  <a:tailEnd/>
                </a:ln>
              </p:spPr>
              <p:txBody>
                <a:bodyPr/>
                <a:lstStyle/>
                <a:p>
                  <a:endParaRPr lang="en-US"/>
                </a:p>
              </p:txBody>
            </p:sp>
            <p:sp>
              <p:nvSpPr>
                <p:cNvPr id="1551875" name="Freeform 515"/>
                <p:cNvSpPr>
                  <a:spLocks/>
                </p:cNvSpPr>
                <p:nvPr/>
              </p:nvSpPr>
              <p:spPr bwMode="auto">
                <a:xfrm>
                  <a:off x="3393" y="3078"/>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AFFFFF"/>
                </a:solidFill>
                <a:ln w="9525">
                  <a:noFill/>
                  <a:round/>
                  <a:headEnd/>
                  <a:tailEnd/>
                </a:ln>
              </p:spPr>
              <p:txBody>
                <a:bodyPr/>
                <a:lstStyle/>
                <a:p>
                  <a:endParaRPr lang="en-US"/>
                </a:p>
              </p:txBody>
            </p:sp>
            <p:sp>
              <p:nvSpPr>
                <p:cNvPr id="1551876" name="Freeform 516"/>
                <p:cNvSpPr>
                  <a:spLocks/>
                </p:cNvSpPr>
                <p:nvPr/>
              </p:nvSpPr>
              <p:spPr bwMode="auto">
                <a:xfrm>
                  <a:off x="3393" y="3076"/>
                  <a:ext cx="34" cy="3"/>
                </a:xfrm>
                <a:custGeom>
                  <a:avLst/>
                  <a:gdLst/>
                  <a:ahLst/>
                  <a:cxnLst>
                    <a:cxn ang="0">
                      <a:pos x="0" y="1"/>
                    </a:cxn>
                    <a:cxn ang="0">
                      <a:pos x="34" y="0"/>
                    </a:cxn>
                    <a:cxn ang="0">
                      <a:pos x="34" y="2"/>
                    </a:cxn>
                    <a:cxn ang="0">
                      <a:pos x="0" y="3"/>
                    </a:cxn>
                    <a:cxn ang="0">
                      <a:pos x="0" y="1"/>
                    </a:cxn>
                  </a:cxnLst>
                  <a:rect l="0" t="0" r="r" b="b"/>
                  <a:pathLst>
                    <a:path w="34" h="3">
                      <a:moveTo>
                        <a:pt x="0" y="1"/>
                      </a:moveTo>
                      <a:lnTo>
                        <a:pt x="34" y="0"/>
                      </a:lnTo>
                      <a:lnTo>
                        <a:pt x="34" y="2"/>
                      </a:lnTo>
                      <a:lnTo>
                        <a:pt x="0" y="3"/>
                      </a:lnTo>
                      <a:lnTo>
                        <a:pt x="0" y="1"/>
                      </a:lnTo>
                      <a:close/>
                    </a:path>
                  </a:pathLst>
                </a:custGeom>
                <a:solidFill>
                  <a:srgbClr val="B3FFFF"/>
                </a:solidFill>
                <a:ln w="9525">
                  <a:noFill/>
                  <a:round/>
                  <a:headEnd/>
                  <a:tailEnd/>
                </a:ln>
              </p:spPr>
              <p:txBody>
                <a:bodyPr/>
                <a:lstStyle/>
                <a:p>
                  <a:endParaRPr lang="en-US"/>
                </a:p>
              </p:txBody>
            </p:sp>
            <p:sp>
              <p:nvSpPr>
                <p:cNvPr id="1551877" name="Freeform 517"/>
                <p:cNvSpPr>
                  <a:spLocks/>
                </p:cNvSpPr>
                <p:nvPr/>
              </p:nvSpPr>
              <p:spPr bwMode="auto">
                <a:xfrm>
                  <a:off x="3393" y="3074"/>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B7FFFF"/>
                </a:solidFill>
                <a:ln w="9525">
                  <a:noFill/>
                  <a:round/>
                  <a:headEnd/>
                  <a:tailEnd/>
                </a:ln>
              </p:spPr>
              <p:txBody>
                <a:bodyPr/>
                <a:lstStyle/>
                <a:p>
                  <a:endParaRPr lang="en-US"/>
                </a:p>
              </p:txBody>
            </p:sp>
            <p:sp>
              <p:nvSpPr>
                <p:cNvPr id="1551878" name="Freeform 518"/>
                <p:cNvSpPr>
                  <a:spLocks/>
                </p:cNvSpPr>
                <p:nvPr/>
              </p:nvSpPr>
              <p:spPr bwMode="auto">
                <a:xfrm>
                  <a:off x="3393" y="3072"/>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BBFFFF"/>
                </a:solidFill>
                <a:ln w="9525">
                  <a:noFill/>
                  <a:round/>
                  <a:headEnd/>
                  <a:tailEnd/>
                </a:ln>
              </p:spPr>
              <p:txBody>
                <a:bodyPr/>
                <a:lstStyle/>
                <a:p>
                  <a:endParaRPr lang="en-US"/>
                </a:p>
              </p:txBody>
            </p:sp>
            <p:sp>
              <p:nvSpPr>
                <p:cNvPr id="1551879" name="Freeform 519"/>
                <p:cNvSpPr>
                  <a:spLocks/>
                </p:cNvSpPr>
                <p:nvPr/>
              </p:nvSpPr>
              <p:spPr bwMode="auto">
                <a:xfrm>
                  <a:off x="3393" y="3071"/>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C0FFFF"/>
                </a:solidFill>
                <a:ln w="9525">
                  <a:noFill/>
                  <a:round/>
                  <a:headEnd/>
                  <a:tailEnd/>
                </a:ln>
              </p:spPr>
              <p:txBody>
                <a:bodyPr/>
                <a:lstStyle/>
                <a:p>
                  <a:endParaRPr lang="en-US"/>
                </a:p>
              </p:txBody>
            </p:sp>
            <p:sp>
              <p:nvSpPr>
                <p:cNvPr id="1551880" name="Freeform 520"/>
                <p:cNvSpPr>
                  <a:spLocks/>
                </p:cNvSpPr>
                <p:nvPr/>
              </p:nvSpPr>
              <p:spPr bwMode="auto">
                <a:xfrm>
                  <a:off x="3393" y="3069"/>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C4FFFF"/>
                </a:solidFill>
                <a:ln w="9525">
                  <a:noFill/>
                  <a:round/>
                  <a:headEnd/>
                  <a:tailEnd/>
                </a:ln>
              </p:spPr>
              <p:txBody>
                <a:bodyPr/>
                <a:lstStyle/>
                <a:p>
                  <a:endParaRPr lang="en-US"/>
                </a:p>
              </p:txBody>
            </p:sp>
            <p:sp>
              <p:nvSpPr>
                <p:cNvPr id="1551881" name="Freeform 521"/>
                <p:cNvSpPr>
                  <a:spLocks/>
                </p:cNvSpPr>
                <p:nvPr/>
              </p:nvSpPr>
              <p:spPr bwMode="auto">
                <a:xfrm>
                  <a:off x="3393" y="3067"/>
                  <a:ext cx="34" cy="4"/>
                </a:xfrm>
                <a:custGeom>
                  <a:avLst/>
                  <a:gdLst/>
                  <a:ahLst/>
                  <a:cxnLst>
                    <a:cxn ang="0">
                      <a:pos x="0" y="2"/>
                    </a:cxn>
                    <a:cxn ang="0">
                      <a:pos x="33" y="0"/>
                    </a:cxn>
                    <a:cxn ang="0">
                      <a:pos x="34" y="2"/>
                    </a:cxn>
                    <a:cxn ang="0">
                      <a:pos x="0" y="4"/>
                    </a:cxn>
                    <a:cxn ang="0">
                      <a:pos x="0" y="2"/>
                    </a:cxn>
                  </a:cxnLst>
                  <a:rect l="0" t="0" r="r" b="b"/>
                  <a:pathLst>
                    <a:path w="34" h="4">
                      <a:moveTo>
                        <a:pt x="0" y="2"/>
                      </a:moveTo>
                      <a:lnTo>
                        <a:pt x="33" y="0"/>
                      </a:lnTo>
                      <a:lnTo>
                        <a:pt x="34" y="2"/>
                      </a:lnTo>
                      <a:lnTo>
                        <a:pt x="0" y="4"/>
                      </a:lnTo>
                      <a:lnTo>
                        <a:pt x="0" y="2"/>
                      </a:lnTo>
                      <a:close/>
                    </a:path>
                  </a:pathLst>
                </a:custGeom>
                <a:solidFill>
                  <a:srgbClr val="C8FFFF"/>
                </a:solidFill>
                <a:ln w="9525">
                  <a:noFill/>
                  <a:round/>
                  <a:headEnd/>
                  <a:tailEnd/>
                </a:ln>
              </p:spPr>
              <p:txBody>
                <a:bodyPr/>
                <a:lstStyle/>
                <a:p>
                  <a:endParaRPr lang="en-US"/>
                </a:p>
              </p:txBody>
            </p:sp>
            <p:sp>
              <p:nvSpPr>
                <p:cNvPr id="1551882" name="Freeform 522"/>
                <p:cNvSpPr>
                  <a:spLocks/>
                </p:cNvSpPr>
                <p:nvPr/>
              </p:nvSpPr>
              <p:spPr bwMode="auto">
                <a:xfrm>
                  <a:off x="3392" y="3065"/>
                  <a:ext cx="34" cy="4"/>
                </a:xfrm>
                <a:custGeom>
                  <a:avLst/>
                  <a:gdLst/>
                  <a:ahLst/>
                  <a:cxnLst>
                    <a:cxn ang="0">
                      <a:pos x="0" y="2"/>
                    </a:cxn>
                    <a:cxn ang="0">
                      <a:pos x="34" y="0"/>
                    </a:cxn>
                    <a:cxn ang="0">
                      <a:pos x="34" y="2"/>
                    </a:cxn>
                    <a:cxn ang="0">
                      <a:pos x="1" y="4"/>
                    </a:cxn>
                    <a:cxn ang="0">
                      <a:pos x="0" y="2"/>
                    </a:cxn>
                  </a:cxnLst>
                  <a:rect l="0" t="0" r="r" b="b"/>
                  <a:pathLst>
                    <a:path w="34" h="4">
                      <a:moveTo>
                        <a:pt x="0" y="2"/>
                      </a:moveTo>
                      <a:lnTo>
                        <a:pt x="34" y="0"/>
                      </a:lnTo>
                      <a:lnTo>
                        <a:pt x="34" y="2"/>
                      </a:lnTo>
                      <a:lnTo>
                        <a:pt x="1" y="4"/>
                      </a:lnTo>
                      <a:lnTo>
                        <a:pt x="0" y="2"/>
                      </a:lnTo>
                      <a:close/>
                    </a:path>
                  </a:pathLst>
                </a:custGeom>
                <a:solidFill>
                  <a:srgbClr val="CCFFFF"/>
                </a:solidFill>
                <a:ln w="9525">
                  <a:noFill/>
                  <a:round/>
                  <a:headEnd/>
                  <a:tailEnd/>
                </a:ln>
              </p:spPr>
              <p:txBody>
                <a:bodyPr/>
                <a:lstStyle/>
                <a:p>
                  <a:endParaRPr lang="en-US"/>
                </a:p>
              </p:txBody>
            </p:sp>
            <p:sp>
              <p:nvSpPr>
                <p:cNvPr id="1551883" name="Freeform 523"/>
                <p:cNvSpPr>
                  <a:spLocks/>
                </p:cNvSpPr>
                <p:nvPr/>
              </p:nvSpPr>
              <p:spPr bwMode="auto">
                <a:xfrm>
                  <a:off x="3392" y="3064"/>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D0FFFF"/>
                </a:solidFill>
                <a:ln w="9525">
                  <a:noFill/>
                  <a:round/>
                  <a:headEnd/>
                  <a:tailEnd/>
                </a:ln>
              </p:spPr>
              <p:txBody>
                <a:bodyPr/>
                <a:lstStyle/>
                <a:p>
                  <a:endParaRPr lang="en-US"/>
                </a:p>
              </p:txBody>
            </p:sp>
            <p:sp>
              <p:nvSpPr>
                <p:cNvPr id="1551884" name="Freeform 524"/>
                <p:cNvSpPr>
                  <a:spLocks/>
                </p:cNvSpPr>
                <p:nvPr/>
              </p:nvSpPr>
              <p:spPr bwMode="auto">
                <a:xfrm>
                  <a:off x="3392" y="3062"/>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D5FFFF"/>
                </a:solidFill>
                <a:ln w="9525">
                  <a:noFill/>
                  <a:round/>
                  <a:headEnd/>
                  <a:tailEnd/>
                </a:ln>
              </p:spPr>
              <p:txBody>
                <a:bodyPr/>
                <a:lstStyle/>
                <a:p>
                  <a:endParaRPr lang="en-US"/>
                </a:p>
              </p:txBody>
            </p:sp>
            <p:sp>
              <p:nvSpPr>
                <p:cNvPr id="1551885" name="Freeform 525"/>
                <p:cNvSpPr>
                  <a:spLocks/>
                </p:cNvSpPr>
                <p:nvPr/>
              </p:nvSpPr>
              <p:spPr bwMode="auto">
                <a:xfrm>
                  <a:off x="3392" y="3060"/>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D9FFFF"/>
                </a:solidFill>
                <a:ln w="9525">
                  <a:noFill/>
                  <a:round/>
                  <a:headEnd/>
                  <a:tailEnd/>
                </a:ln>
              </p:spPr>
              <p:txBody>
                <a:bodyPr/>
                <a:lstStyle/>
                <a:p>
                  <a:endParaRPr lang="en-US"/>
                </a:p>
              </p:txBody>
            </p:sp>
            <p:sp>
              <p:nvSpPr>
                <p:cNvPr id="1551886" name="Freeform 526"/>
                <p:cNvSpPr>
                  <a:spLocks/>
                </p:cNvSpPr>
                <p:nvPr/>
              </p:nvSpPr>
              <p:spPr bwMode="auto">
                <a:xfrm>
                  <a:off x="3392" y="3058"/>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DDFFFF"/>
                </a:solidFill>
                <a:ln w="9525">
                  <a:noFill/>
                  <a:round/>
                  <a:headEnd/>
                  <a:tailEnd/>
                </a:ln>
              </p:spPr>
              <p:txBody>
                <a:bodyPr/>
                <a:lstStyle/>
                <a:p>
                  <a:endParaRPr lang="en-US"/>
                </a:p>
              </p:txBody>
            </p:sp>
            <p:sp>
              <p:nvSpPr>
                <p:cNvPr id="1551887" name="Freeform 527"/>
                <p:cNvSpPr>
                  <a:spLocks/>
                </p:cNvSpPr>
                <p:nvPr/>
              </p:nvSpPr>
              <p:spPr bwMode="auto">
                <a:xfrm>
                  <a:off x="3392" y="3057"/>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E1FFFF"/>
                </a:solidFill>
                <a:ln w="9525">
                  <a:noFill/>
                  <a:round/>
                  <a:headEnd/>
                  <a:tailEnd/>
                </a:ln>
              </p:spPr>
              <p:txBody>
                <a:bodyPr/>
                <a:lstStyle/>
                <a:p>
                  <a:endParaRPr lang="en-US"/>
                </a:p>
              </p:txBody>
            </p:sp>
            <p:sp>
              <p:nvSpPr>
                <p:cNvPr id="1551888" name="Freeform 528"/>
                <p:cNvSpPr>
                  <a:spLocks/>
                </p:cNvSpPr>
                <p:nvPr/>
              </p:nvSpPr>
              <p:spPr bwMode="auto">
                <a:xfrm>
                  <a:off x="3392" y="3055"/>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E6FFFF"/>
                </a:solidFill>
                <a:ln w="9525">
                  <a:noFill/>
                  <a:round/>
                  <a:headEnd/>
                  <a:tailEnd/>
                </a:ln>
              </p:spPr>
              <p:txBody>
                <a:bodyPr/>
                <a:lstStyle/>
                <a:p>
                  <a:endParaRPr lang="en-US"/>
                </a:p>
              </p:txBody>
            </p:sp>
            <p:sp>
              <p:nvSpPr>
                <p:cNvPr id="1551889" name="Freeform 529"/>
                <p:cNvSpPr>
                  <a:spLocks/>
                </p:cNvSpPr>
                <p:nvPr/>
              </p:nvSpPr>
              <p:spPr bwMode="auto">
                <a:xfrm>
                  <a:off x="3392" y="3053"/>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EAFFFF"/>
                </a:solidFill>
                <a:ln w="9525">
                  <a:noFill/>
                  <a:round/>
                  <a:headEnd/>
                  <a:tailEnd/>
                </a:ln>
              </p:spPr>
              <p:txBody>
                <a:bodyPr/>
                <a:lstStyle/>
                <a:p>
                  <a:endParaRPr lang="en-US"/>
                </a:p>
              </p:txBody>
            </p:sp>
            <p:sp>
              <p:nvSpPr>
                <p:cNvPr id="1551890" name="Freeform 530"/>
                <p:cNvSpPr>
                  <a:spLocks/>
                </p:cNvSpPr>
                <p:nvPr/>
              </p:nvSpPr>
              <p:spPr bwMode="auto">
                <a:xfrm>
                  <a:off x="3392" y="3052"/>
                  <a:ext cx="34" cy="3"/>
                </a:xfrm>
                <a:custGeom>
                  <a:avLst/>
                  <a:gdLst/>
                  <a:ahLst/>
                  <a:cxnLst>
                    <a:cxn ang="0">
                      <a:pos x="0" y="1"/>
                    </a:cxn>
                    <a:cxn ang="0">
                      <a:pos x="34" y="0"/>
                    </a:cxn>
                    <a:cxn ang="0">
                      <a:pos x="34" y="1"/>
                    </a:cxn>
                    <a:cxn ang="0">
                      <a:pos x="0" y="3"/>
                    </a:cxn>
                    <a:cxn ang="0">
                      <a:pos x="0" y="1"/>
                    </a:cxn>
                  </a:cxnLst>
                  <a:rect l="0" t="0" r="r" b="b"/>
                  <a:pathLst>
                    <a:path w="34" h="3">
                      <a:moveTo>
                        <a:pt x="0" y="1"/>
                      </a:moveTo>
                      <a:lnTo>
                        <a:pt x="34" y="0"/>
                      </a:lnTo>
                      <a:lnTo>
                        <a:pt x="34" y="1"/>
                      </a:lnTo>
                      <a:lnTo>
                        <a:pt x="0" y="3"/>
                      </a:lnTo>
                      <a:lnTo>
                        <a:pt x="0" y="1"/>
                      </a:lnTo>
                      <a:close/>
                    </a:path>
                  </a:pathLst>
                </a:custGeom>
                <a:solidFill>
                  <a:srgbClr val="EEFFFF"/>
                </a:solidFill>
                <a:ln w="9525">
                  <a:noFill/>
                  <a:round/>
                  <a:headEnd/>
                  <a:tailEnd/>
                </a:ln>
              </p:spPr>
              <p:txBody>
                <a:bodyPr/>
                <a:lstStyle/>
                <a:p>
                  <a:endParaRPr lang="en-US"/>
                </a:p>
              </p:txBody>
            </p:sp>
            <p:sp>
              <p:nvSpPr>
                <p:cNvPr id="1551891" name="Freeform 531"/>
                <p:cNvSpPr>
                  <a:spLocks/>
                </p:cNvSpPr>
                <p:nvPr/>
              </p:nvSpPr>
              <p:spPr bwMode="auto">
                <a:xfrm>
                  <a:off x="3392" y="3050"/>
                  <a:ext cx="34" cy="3"/>
                </a:xfrm>
                <a:custGeom>
                  <a:avLst/>
                  <a:gdLst/>
                  <a:ahLst/>
                  <a:cxnLst>
                    <a:cxn ang="0">
                      <a:pos x="0" y="2"/>
                    </a:cxn>
                    <a:cxn ang="0">
                      <a:pos x="34" y="0"/>
                    </a:cxn>
                    <a:cxn ang="0">
                      <a:pos x="34" y="2"/>
                    </a:cxn>
                    <a:cxn ang="0">
                      <a:pos x="0" y="3"/>
                    </a:cxn>
                    <a:cxn ang="0">
                      <a:pos x="0" y="2"/>
                    </a:cxn>
                  </a:cxnLst>
                  <a:rect l="0" t="0" r="r" b="b"/>
                  <a:pathLst>
                    <a:path w="34" h="3">
                      <a:moveTo>
                        <a:pt x="0" y="2"/>
                      </a:moveTo>
                      <a:lnTo>
                        <a:pt x="34" y="0"/>
                      </a:lnTo>
                      <a:lnTo>
                        <a:pt x="34" y="2"/>
                      </a:lnTo>
                      <a:lnTo>
                        <a:pt x="0" y="3"/>
                      </a:lnTo>
                      <a:lnTo>
                        <a:pt x="0" y="2"/>
                      </a:lnTo>
                      <a:close/>
                    </a:path>
                  </a:pathLst>
                </a:custGeom>
                <a:solidFill>
                  <a:srgbClr val="F2FFFF"/>
                </a:solidFill>
                <a:ln w="9525">
                  <a:noFill/>
                  <a:round/>
                  <a:headEnd/>
                  <a:tailEnd/>
                </a:ln>
              </p:spPr>
              <p:txBody>
                <a:bodyPr/>
                <a:lstStyle/>
                <a:p>
                  <a:endParaRPr lang="en-US"/>
                </a:p>
              </p:txBody>
            </p:sp>
            <p:sp>
              <p:nvSpPr>
                <p:cNvPr id="1551892" name="Freeform 532"/>
                <p:cNvSpPr>
                  <a:spLocks/>
                </p:cNvSpPr>
                <p:nvPr/>
              </p:nvSpPr>
              <p:spPr bwMode="auto">
                <a:xfrm>
                  <a:off x="3392" y="3048"/>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F7FFFF"/>
                </a:solidFill>
                <a:ln w="9525">
                  <a:noFill/>
                  <a:round/>
                  <a:headEnd/>
                  <a:tailEnd/>
                </a:ln>
              </p:spPr>
              <p:txBody>
                <a:bodyPr/>
                <a:lstStyle/>
                <a:p>
                  <a:endParaRPr lang="en-US"/>
                </a:p>
              </p:txBody>
            </p:sp>
            <p:sp>
              <p:nvSpPr>
                <p:cNvPr id="1551893" name="Freeform 533"/>
                <p:cNvSpPr>
                  <a:spLocks/>
                </p:cNvSpPr>
                <p:nvPr/>
              </p:nvSpPr>
              <p:spPr bwMode="auto">
                <a:xfrm>
                  <a:off x="3392" y="3046"/>
                  <a:ext cx="34" cy="4"/>
                </a:xfrm>
                <a:custGeom>
                  <a:avLst/>
                  <a:gdLst/>
                  <a:ahLst/>
                  <a:cxnLst>
                    <a:cxn ang="0">
                      <a:pos x="0" y="2"/>
                    </a:cxn>
                    <a:cxn ang="0">
                      <a:pos x="34" y="0"/>
                    </a:cxn>
                    <a:cxn ang="0">
                      <a:pos x="34" y="2"/>
                    </a:cxn>
                    <a:cxn ang="0">
                      <a:pos x="0" y="4"/>
                    </a:cxn>
                    <a:cxn ang="0">
                      <a:pos x="0" y="2"/>
                    </a:cxn>
                  </a:cxnLst>
                  <a:rect l="0" t="0" r="r" b="b"/>
                  <a:pathLst>
                    <a:path w="34" h="4">
                      <a:moveTo>
                        <a:pt x="0" y="2"/>
                      </a:moveTo>
                      <a:lnTo>
                        <a:pt x="34" y="0"/>
                      </a:lnTo>
                      <a:lnTo>
                        <a:pt x="34" y="2"/>
                      </a:lnTo>
                      <a:lnTo>
                        <a:pt x="0" y="4"/>
                      </a:lnTo>
                      <a:lnTo>
                        <a:pt x="0" y="2"/>
                      </a:lnTo>
                      <a:close/>
                    </a:path>
                  </a:pathLst>
                </a:custGeom>
                <a:solidFill>
                  <a:srgbClr val="FBFFFF"/>
                </a:solidFill>
                <a:ln w="9525">
                  <a:noFill/>
                  <a:round/>
                  <a:headEnd/>
                  <a:tailEnd/>
                </a:ln>
              </p:spPr>
              <p:txBody>
                <a:bodyPr/>
                <a:lstStyle/>
                <a:p>
                  <a:endParaRPr lang="en-US"/>
                </a:p>
              </p:txBody>
            </p:sp>
            <p:sp>
              <p:nvSpPr>
                <p:cNvPr id="1551894" name="Freeform 534"/>
                <p:cNvSpPr>
                  <a:spLocks/>
                </p:cNvSpPr>
                <p:nvPr/>
              </p:nvSpPr>
              <p:spPr bwMode="auto">
                <a:xfrm>
                  <a:off x="3392" y="3045"/>
                  <a:ext cx="34" cy="3"/>
                </a:xfrm>
                <a:custGeom>
                  <a:avLst/>
                  <a:gdLst/>
                  <a:ahLst/>
                  <a:cxnLst>
                    <a:cxn ang="0">
                      <a:pos x="0" y="2"/>
                    </a:cxn>
                    <a:cxn ang="0">
                      <a:pos x="34" y="0"/>
                    </a:cxn>
                    <a:cxn ang="0">
                      <a:pos x="34" y="1"/>
                    </a:cxn>
                    <a:cxn ang="0">
                      <a:pos x="0" y="3"/>
                    </a:cxn>
                    <a:cxn ang="0">
                      <a:pos x="0" y="2"/>
                    </a:cxn>
                  </a:cxnLst>
                  <a:rect l="0" t="0" r="r" b="b"/>
                  <a:pathLst>
                    <a:path w="34" h="3">
                      <a:moveTo>
                        <a:pt x="0" y="2"/>
                      </a:moveTo>
                      <a:lnTo>
                        <a:pt x="34" y="0"/>
                      </a:lnTo>
                      <a:lnTo>
                        <a:pt x="34" y="1"/>
                      </a:lnTo>
                      <a:lnTo>
                        <a:pt x="0" y="3"/>
                      </a:lnTo>
                      <a:lnTo>
                        <a:pt x="0" y="2"/>
                      </a:lnTo>
                      <a:close/>
                    </a:path>
                  </a:pathLst>
                </a:custGeom>
                <a:solidFill>
                  <a:srgbClr val="FFFFFF"/>
                </a:solidFill>
                <a:ln w="9525">
                  <a:noFill/>
                  <a:round/>
                  <a:headEnd/>
                  <a:tailEnd/>
                </a:ln>
              </p:spPr>
              <p:txBody>
                <a:bodyPr/>
                <a:lstStyle/>
                <a:p>
                  <a:endParaRPr lang="en-US"/>
                </a:p>
              </p:txBody>
            </p:sp>
            <p:sp>
              <p:nvSpPr>
                <p:cNvPr id="1551895" name="Freeform 535"/>
                <p:cNvSpPr>
                  <a:spLocks/>
                </p:cNvSpPr>
                <p:nvPr/>
              </p:nvSpPr>
              <p:spPr bwMode="auto">
                <a:xfrm>
                  <a:off x="3394" y="3047"/>
                  <a:ext cx="32" cy="51"/>
                </a:xfrm>
                <a:custGeom>
                  <a:avLst/>
                  <a:gdLst/>
                  <a:ahLst/>
                  <a:cxnLst>
                    <a:cxn ang="0">
                      <a:pos x="10" y="47"/>
                    </a:cxn>
                    <a:cxn ang="0">
                      <a:pos x="7" y="46"/>
                    </a:cxn>
                    <a:cxn ang="0">
                      <a:pos x="4" y="47"/>
                    </a:cxn>
                    <a:cxn ang="0">
                      <a:pos x="2" y="49"/>
                    </a:cxn>
                    <a:cxn ang="0">
                      <a:pos x="0" y="51"/>
                    </a:cxn>
                    <a:cxn ang="0">
                      <a:pos x="0" y="9"/>
                    </a:cxn>
                    <a:cxn ang="0">
                      <a:pos x="1" y="4"/>
                    </a:cxn>
                    <a:cxn ang="0">
                      <a:pos x="4" y="1"/>
                    </a:cxn>
                    <a:cxn ang="0">
                      <a:pos x="8" y="0"/>
                    </a:cxn>
                    <a:cxn ang="0">
                      <a:pos x="24" y="0"/>
                    </a:cxn>
                    <a:cxn ang="0">
                      <a:pos x="27" y="1"/>
                    </a:cxn>
                    <a:cxn ang="0">
                      <a:pos x="31" y="5"/>
                    </a:cxn>
                    <a:cxn ang="0">
                      <a:pos x="32" y="9"/>
                    </a:cxn>
                    <a:cxn ang="0">
                      <a:pos x="32" y="51"/>
                    </a:cxn>
                    <a:cxn ang="0">
                      <a:pos x="10" y="47"/>
                    </a:cxn>
                  </a:cxnLst>
                  <a:rect l="0" t="0" r="r" b="b"/>
                  <a:pathLst>
                    <a:path w="32" h="51">
                      <a:moveTo>
                        <a:pt x="10" y="47"/>
                      </a:moveTo>
                      <a:lnTo>
                        <a:pt x="7" y="46"/>
                      </a:lnTo>
                      <a:lnTo>
                        <a:pt x="4" y="47"/>
                      </a:lnTo>
                      <a:lnTo>
                        <a:pt x="2" y="49"/>
                      </a:lnTo>
                      <a:lnTo>
                        <a:pt x="0" y="51"/>
                      </a:lnTo>
                      <a:lnTo>
                        <a:pt x="0" y="9"/>
                      </a:lnTo>
                      <a:lnTo>
                        <a:pt x="1" y="4"/>
                      </a:lnTo>
                      <a:lnTo>
                        <a:pt x="4" y="1"/>
                      </a:lnTo>
                      <a:lnTo>
                        <a:pt x="8" y="0"/>
                      </a:lnTo>
                      <a:lnTo>
                        <a:pt x="24" y="0"/>
                      </a:lnTo>
                      <a:lnTo>
                        <a:pt x="27" y="1"/>
                      </a:lnTo>
                      <a:lnTo>
                        <a:pt x="31" y="5"/>
                      </a:lnTo>
                      <a:lnTo>
                        <a:pt x="32" y="9"/>
                      </a:lnTo>
                      <a:lnTo>
                        <a:pt x="32" y="51"/>
                      </a:lnTo>
                      <a:lnTo>
                        <a:pt x="10" y="47"/>
                      </a:lnTo>
                    </a:path>
                  </a:pathLst>
                </a:custGeom>
                <a:noFill/>
                <a:ln w="0">
                  <a:solidFill>
                    <a:srgbClr val="000000"/>
                  </a:solidFill>
                  <a:prstDash val="solid"/>
                  <a:round/>
                  <a:headEnd/>
                  <a:tailEnd/>
                </a:ln>
              </p:spPr>
              <p:txBody>
                <a:bodyPr/>
                <a:lstStyle/>
                <a:p>
                  <a:endParaRPr lang="en-US"/>
                </a:p>
              </p:txBody>
            </p:sp>
            <p:sp>
              <p:nvSpPr>
                <p:cNvPr id="1551896" name="Freeform 536"/>
                <p:cNvSpPr>
                  <a:spLocks/>
                </p:cNvSpPr>
                <p:nvPr/>
              </p:nvSpPr>
              <p:spPr bwMode="auto">
                <a:xfrm>
                  <a:off x="3144" y="3097"/>
                  <a:ext cx="48" cy="21"/>
                </a:xfrm>
                <a:custGeom>
                  <a:avLst/>
                  <a:gdLst/>
                  <a:ahLst/>
                  <a:cxnLst>
                    <a:cxn ang="0">
                      <a:pos x="48" y="9"/>
                    </a:cxn>
                    <a:cxn ang="0">
                      <a:pos x="5" y="16"/>
                    </a:cxn>
                    <a:cxn ang="0">
                      <a:pos x="3" y="17"/>
                    </a:cxn>
                    <a:cxn ang="0">
                      <a:pos x="1" y="19"/>
                    </a:cxn>
                    <a:cxn ang="0">
                      <a:pos x="0" y="21"/>
                    </a:cxn>
                    <a:cxn ang="0">
                      <a:pos x="0" y="20"/>
                    </a:cxn>
                    <a:cxn ang="0">
                      <a:pos x="0" y="10"/>
                    </a:cxn>
                    <a:cxn ang="0">
                      <a:pos x="19" y="6"/>
                    </a:cxn>
                    <a:cxn ang="0">
                      <a:pos x="24" y="5"/>
                    </a:cxn>
                    <a:cxn ang="0">
                      <a:pos x="48" y="0"/>
                    </a:cxn>
                    <a:cxn ang="0">
                      <a:pos x="48" y="9"/>
                    </a:cxn>
                  </a:cxnLst>
                  <a:rect l="0" t="0" r="r" b="b"/>
                  <a:pathLst>
                    <a:path w="48" h="21">
                      <a:moveTo>
                        <a:pt x="48" y="9"/>
                      </a:moveTo>
                      <a:lnTo>
                        <a:pt x="5" y="16"/>
                      </a:lnTo>
                      <a:lnTo>
                        <a:pt x="3" y="17"/>
                      </a:lnTo>
                      <a:lnTo>
                        <a:pt x="1" y="19"/>
                      </a:lnTo>
                      <a:lnTo>
                        <a:pt x="0" y="21"/>
                      </a:lnTo>
                      <a:lnTo>
                        <a:pt x="0" y="20"/>
                      </a:lnTo>
                      <a:lnTo>
                        <a:pt x="0" y="10"/>
                      </a:lnTo>
                      <a:lnTo>
                        <a:pt x="19" y="6"/>
                      </a:lnTo>
                      <a:lnTo>
                        <a:pt x="24" y="5"/>
                      </a:lnTo>
                      <a:lnTo>
                        <a:pt x="48" y="0"/>
                      </a:lnTo>
                      <a:lnTo>
                        <a:pt x="48" y="9"/>
                      </a:lnTo>
                      <a:close/>
                    </a:path>
                  </a:pathLst>
                </a:custGeom>
                <a:solidFill>
                  <a:srgbClr val="A1A1A1"/>
                </a:solidFill>
                <a:ln w="0">
                  <a:solidFill>
                    <a:srgbClr val="000000"/>
                  </a:solidFill>
                  <a:prstDash val="solid"/>
                  <a:round/>
                  <a:headEnd/>
                  <a:tailEnd/>
                </a:ln>
              </p:spPr>
              <p:txBody>
                <a:bodyPr/>
                <a:lstStyle/>
                <a:p>
                  <a:endParaRPr lang="en-US"/>
                </a:p>
              </p:txBody>
            </p:sp>
            <p:sp>
              <p:nvSpPr>
                <p:cNvPr id="1551897" name="Freeform 537"/>
                <p:cNvSpPr>
                  <a:spLocks/>
                </p:cNvSpPr>
                <p:nvPr/>
              </p:nvSpPr>
              <p:spPr bwMode="auto">
                <a:xfrm>
                  <a:off x="3254" y="3089"/>
                  <a:ext cx="123" cy="120"/>
                </a:xfrm>
                <a:custGeom>
                  <a:avLst/>
                  <a:gdLst/>
                  <a:ahLst/>
                  <a:cxnLst>
                    <a:cxn ang="0">
                      <a:pos x="64" y="86"/>
                    </a:cxn>
                    <a:cxn ang="0">
                      <a:pos x="64" y="27"/>
                    </a:cxn>
                    <a:cxn ang="0">
                      <a:pos x="63" y="23"/>
                    </a:cxn>
                    <a:cxn ang="0">
                      <a:pos x="61" y="21"/>
                    </a:cxn>
                    <a:cxn ang="0">
                      <a:pos x="59" y="20"/>
                    </a:cxn>
                    <a:cxn ang="0">
                      <a:pos x="48" y="18"/>
                    </a:cxn>
                    <a:cxn ang="0">
                      <a:pos x="0" y="17"/>
                    </a:cxn>
                    <a:cxn ang="0">
                      <a:pos x="1" y="11"/>
                    </a:cxn>
                    <a:cxn ang="0">
                      <a:pos x="3" y="7"/>
                    </a:cxn>
                    <a:cxn ang="0">
                      <a:pos x="6" y="3"/>
                    </a:cxn>
                    <a:cxn ang="0">
                      <a:pos x="11" y="1"/>
                    </a:cxn>
                    <a:cxn ang="0">
                      <a:pos x="16" y="0"/>
                    </a:cxn>
                    <a:cxn ang="0">
                      <a:pos x="111" y="8"/>
                    </a:cxn>
                    <a:cxn ang="0">
                      <a:pos x="123" y="9"/>
                    </a:cxn>
                    <a:cxn ang="0">
                      <a:pos x="123" y="17"/>
                    </a:cxn>
                    <a:cxn ang="0">
                      <a:pos x="75" y="17"/>
                    </a:cxn>
                    <a:cxn ang="0">
                      <a:pos x="75" y="120"/>
                    </a:cxn>
                    <a:cxn ang="0">
                      <a:pos x="64" y="86"/>
                    </a:cxn>
                  </a:cxnLst>
                  <a:rect l="0" t="0" r="r" b="b"/>
                  <a:pathLst>
                    <a:path w="123" h="120">
                      <a:moveTo>
                        <a:pt x="64" y="86"/>
                      </a:moveTo>
                      <a:lnTo>
                        <a:pt x="64" y="27"/>
                      </a:lnTo>
                      <a:lnTo>
                        <a:pt x="63" y="23"/>
                      </a:lnTo>
                      <a:lnTo>
                        <a:pt x="61" y="21"/>
                      </a:lnTo>
                      <a:lnTo>
                        <a:pt x="59" y="20"/>
                      </a:lnTo>
                      <a:lnTo>
                        <a:pt x="48" y="18"/>
                      </a:lnTo>
                      <a:lnTo>
                        <a:pt x="0" y="17"/>
                      </a:lnTo>
                      <a:lnTo>
                        <a:pt x="1" y="11"/>
                      </a:lnTo>
                      <a:lnTo>
                        <a:pt x="3" y="7"/>
                      </a:lnTo>
                      <a:lnTo>
                        <a:pt x="6" y="3"/>
                      </a:lnTo>
                      <a:lnTo>
                        <a:pt x="11" y="1"/>
                      </a:lnTo>
                      <a:lnTo>
                        <a:pt x="16" y="0"/>
                      </a:lnTo>
                      <a:lnTo>
                        <a:pt x="111" y="8"/>
                      </a:lnTo>
                      <a:lnTo>
                        <a:pt x="123" y="9"/>
                      </a:lnTo>
                      <a:lnTo>
                        <a:pt x="123" y="17"/>
                      </a:lnTo>
                      <a:lnTo>
                        <a:pt x="75" y="17"/>
                      </a:lnTo>
                      <a:lnTo>
                        <a:pt x="75" y="120"/>
                      </a:lnTo>
                      <a:lnTo>
                        <a:pt x="64" y="86"/>
                      </a:lnTo>
                      <a:close/>
                    </a:path>
                  </a:pathLst>
                </a:custGeom>
                <a:solidFill>
                  <a:srgbClr val="A1A1A1"/>
                </a:solidFill>
                <a:ln w="0">
                  <a:solidFill>
                    <a:srgbClr val="000000"/>
                  </a:solidFill>
                  <a:prstDash val="solid"/>
                  <a:round/>
                  <a:headEnd/>
                  <a:tailEnd/>
                </a:ln>
              </p:spPr>
              <p:txBody>
                <a:bodyPr/>
                <a:lstStyle/>
                <a:p>
                  <a:endParaRPr lang="en-US"/>
                </a:p>
              </p:txBody>
            </p:sp>
            <p:sp>
              <p:nvSpPr>
                <p:cNvPr id="1551898" name="Freeform 538"/>
                <p:cNvSpPr>
                  <a:spLocks/>
                </p:cNvSpPr>
                <p:nvPr/>
              </p:nvSpPr>
              <p:spPr bwMode="auto">
                <a:xfrm>
                  <a:off x="3318" y="3194"/>
                  <a:ext cx="11" cy="80"/>
                </a:xfrm>
                <a:custGeom>
                  <a:avLst/>
                  <a:gdLst/>
                  <a:ahLst/>
                  <a:cxnLst>
                    <a:cxn ang="0">
                      <a:pos x="0" y="0"/>
                    </a:cxn>
                    <a:cxn ang="0">
                      <a:pos x="0" y="13"/>
                    </a:cxn>
                    <a:cxn ang="0">
                      <a:pos x="0" y="80"/>
                    </a:cxn>
                    <a:cxn ang="0">
                      <a:pos x="11" y="80"/>
                    </a:cxn>
                    <a:cxn ang="0">
                      <a:pos x="11" y="33"/>
                    </a:cxn>
                    <a:cxn ang="0">
                      <a:pos x="0" y="0"/>
                    </a:cxn>
                  </a:cxnLst>
                  <a:rect l="0" t="0" r="r" b="b"/>
                  <a:pathLst>
                    <a:path w="11" h="80">
                      <a:moveTo>
                        <a:pt x="0" y="0"/>
                      </a:moveTo>
                      <a:lnTo>
                        <a:pt x="0" y="13"/>
                      </a:lnTo>
                      <a:lnTo>
                        <a:pt x="0" y="80"/>
                      </a:lnTo>
                      <a:lnTo>
                        <a:pt x="11" y="80"/>
                      </a:lnTo>
                      <a:lnTo>
                        <a:pt x="11" y="33"/>
                      </a:lnTo>
                      <a:lnTo>
                        <a:pt x="0" y="0"/>
                      </a:lnTo>
                      <a:close/>
                    </a:path>
                  </a:pathLst>
                </a:custGeom>
                <a:solidFill>
                  <a:srgbClr val="A1A1A1"/>
                </a:solidFill>
                <a:ln w="0">
                  <a:solidFill>
                    <a:srgbClr val="000000"/>
                  </a:solidFill>
                  <a:prstDash val="solid"/>
                  <a:round/>
                  <a:headEnd/>
                  <a:tailEnd/>
                </a:ln>
              </p:spPr>
              <p:txBody>
                <a:bodyPr/>
                <a:lstStyle/>
                <a:p>
                  <a:endParaRPr lang="en-US"/>
                </a:p>
              </p:txBody>
            </p:sp>
            <p:sp>
              <p:nvSpPr>
                <p:cNvPr id="1551899" name="Freeform 539"/>
                <p:cNvSpPr>
                  <a:spLocks/>
                </p:cNvSpPr>
                <p:nvPr/>
              </p:nvSpPr>
              <p:spPr bwMode="auto">
                <a:xfrm>
                  <a:off x="3144" y="3106"/>
                  <a:ext cx="158" cy="58"/>
                </a:xfrm>
                <a:custGeom>
                  <a:avLst/>
                  <a:gdLst/>
                  <a:ahLst/>
                  <a:cxnLst>
                    <a:cxn ang="0">
                      <a:pos x="1" y="10"/>
                    </a:cxn>
                    <a:cxn ang="0">
                      <a:pos x="3" y="8"/>
                    </a:cxn>
                    <a:cxn ang="0">
                      <a:pos x="5" y="7"/>
                    </a:cxn>
                    <a:cxn ang="0">
                      <a:pos x="48" y="0"/>
                    </a:cxn>
                    <a:cxn ang="0">
                      <a:pos x="48" y="26"/>
                    </a:cxn>
                    <a:cxn ang="0">
                      <a:pos x="104" y="23"/>
                    </a:cxn>
                    <a:cxn ang="0">
                      <a:pos x="107" y="23"/>
                    </a:cxn>
                    <a:cxn ang="0">
                      <a:pos x="110" y="0"/>
                    </a:cxn>
                    <a:cxn ang="0">
                      <a:pos x="158" y="1"/>
                    </a:cxn>
                    <a:cxn ang="0">
                      <a:pos x="112" y="41"/>
                    </a:cxn>
                    <a:cxn ang="0">
                      <a:pos x="58" y="41"/>
                    </a:cxn>
                    <a:cxn ang="0">
                      <a:pos x="58" y="58"/>
                    </a:cxn>
                    <a:cxn ang="0">
                      <a:pos x="0" y="12"/>
                    </a:cxn>
                    <a:cxn ang="0">
                      <a:pos x="1" y="10"/>
                    </a:cxn>
                  </a:cxnLst>
                  <a:rect l="0" t="0" r="r" b="b"/>
                  <a:pathLst>
                    <a:path w="158" h="58">
                      <a:moveTo>
                        <a:pt x="1" y="10"/>
                      </a:moveTo>
                      <a:lnTo>
                        <a:pt x="3" y="8"/>
                      </a:lnTo>
                      <a:lnTo>
                        <a:pt x="5" y="7"/>
                      </a:lnTo>
                      <a:lnTo>
                        <a:pt x="48" y="0"/>
                      </a:lnTo>
                      <a:lnTo>
                        <a:pt x="48" y="26"/>
                      </a:lnTo>
                      <a:lnTo>
                        <a:pt x="104" y="23"/>
                      </a:lnTo>
                      <a:lnTo>
                        <a:pt x="107" y="23"/>
                      </a:lnTo>
                      <a:lnTo>
                        <a:pt x="110" y="0"/>
                      </a:lnTo>
                      <a:lnTo>
                        <a:pt x="158" y="1"/>
                      </a:lnTo>
                      <a:lnTo>
                        <a:pt x="112" y="41"/>
                      </a:lnTo>
                      <a:lnTo>
                        <a:pt x="58" y="41"/>
                      </a:lnTo>
                      <a:lnTo>
                        <a:pt x="58" y="58"/>
                      </a:lnTo>
                      <a:lnTo>
                        <a:pt x="0" y="12"/>
                      </a:lnTo>
                      <a:lnTo>
                        <a:pt x="1" y="10"/>
                      </a:lnTo>
                      <a:close/>
                    </a:path>
                  </a:pathLst>
                </a:custGeom>
                <a:solidFill>
                  <a:srgbClr val="F0F0F0"/>
                </a:solidFill>
                <a:ln w="0">
                  <a:solidFill>
                    <a:srgbClr val="000000"/>
                  </a:solidFill>
                  <a:prstDash val="solid"/>
                  <a:round/>
                  <a:headEnd/>
                  <a:tailEnd/>
                </a:ln>
              </p:spPr>
              <p:txBody>
                <a:bodyPr/>
                <a:lstStyle/>
                <a:p>
                  <a:endParaRPr lang="en-US"/>
                </a:p>
              </p:txBody>
            </p:sp>
            <p:sp>
              <p:nvSpPr>
                <p:cNvPr id="1551900" name="Freeform 540"/>
                <p:cNvSpPr>
                  <a:spLocks/>
                </p:cNvSpPr>
                <p:nvPr/>
              </p:nvSpPr>
              <p:spPr bwMode="auto">
                <a:xfrm>
                  <a:off x="3209" y="3154"/>
                  <a:ext cx="40" cy="23"/>
                </a:xfrm>
                <a:custGeom>
                  <a:avLst/>
                  <a:gdLst/>
                  <a:ahLst/>
                  <a:cxnLst>
                    <a:cxn ang="0">
                      <a:pos x="3" y="17"/>
                    </a:cxn>
                    <a:cxn ang="0">
                      <a:pos x="0" y="15"/>
                    </a:cxn>
                    <a:cxn ang="0">
                      <a:pos x="0" y="0"/>
                    </a:cxn>
                    <a:cxn ang="0">
                      <a:pos x="40" y="0"/>
                    </a:cxn>
                    <a:cxn ang="0">
                      <a:pos x="12" y="23"/>
                    </a:cxn>
                    <a:cxn ang="0">
                      <a:pos x="12" y="16"/>
                    </a:cxn>
                    <a:cxn ang="0">
                      <a:pos x="12" y="11"/>
                    </a:cxn>
                    <a:cxn ang="0">
                      <a:pos x="3" y="17"/>
                    </a:cxn>
                  </a:cxnLst>
                  <a:rect l="0" t="0" r="r" b="b"/>
                  <a:pathLst>
                    <a:path w="40" h="23">
                      <a:moveTo>
                        <a:pt x="3" y="17"/>
                      </a:moveTo>
                      <a:lnTo>
                        <a:pt x="0" y="15"/>
                      </a:lnTo>
                      <a:lnTo>
                        <a:pt x="0" y="0"/>
                      </a:lnTo>
                      <a:lnTo>
                        <a:pt x="40" y="0"/>
                      </a:lnTo>
                      <a:lnTo>
                        <a:pt x="12" y="23"/>
                      </a:lnTo>
                      <a:lnTo>
                        <a:pt x="12" y="16"/>
                      </a:lnTo>
                      <a:lnTo>
                        <a:pt x="12" y="11"/>
                      </a:lnTo>
                      <a:lnTo>
                        <a:pt x="3" y="17"/>
                      </a:lnTo>
                      <a:close/>
                    </a:path>
                  </a:pathLst>
                </a:custGeom>
                <a:solidFill>
                  <a:srgbClr val="F0F0F0"/>
                </a:solidFill>
                <a:ln w="0">
                  <a:solidFill>
                    <a:srgbClr val="000000"/>
                  </a:solidFill>
                  <a:prstDash val="solid"/>
                  <a:round/>
                  <a:headEnd/>
                  <a:tailEnd/>
                </a:ln>
              </p:spPr>
              <p:txBody>
                <a:bodyPr/>
                <a:lstStyle/>
                <a:p>
                  <a:endParaRPr lang="en-US"/>
                </a:p>
              </p:txBody>
            </p:sp>
            <p:sp>
              <p:nvSpPr>
                <p:cNvPr id="1551901" name="Freeform 541"/>
                <p:cNvSpPr>
                  <a:spLocks/>
                </p:cNvSpPr>
                <p:nvPr/>
              </p:nvSpPr>
              <p:spPr bwMode="auto">
                <a:xfrm>
                  <a:off x="3215" y="3170"/>
                  <a:ext cx="6" cy="9"/>
                </a:xfrm>
                <a:custGeom>
                  <a:avLst/>
                  <a:gdLst/>
                  <a:ahLst/>
                  <a:cxnLst>
                    <a:cxn ang="0">
                      <a:pos x="6" y="0"/>
                    </a:cxn>
                    <a:cxn ang="0">
                      <a:pos x="0" y="4"/>
                    </a:cxn>
                    <a:cxn ang="0">
                      <a:pos x="6" y="9"/>
                    </a:cxn>
                    <a:cxn ang="0">
                      <a:pos x="6" y="7"/>
                    </a:cxn>
                    <a:cxn ang="0">
                      <a:pos x="6" y="0"/>
                    </a:cxn>
                  </a:cxnLst>
                  <a:rect l="0" t="0" r="r" b="b"/>
                  <a:pathLst>
                    <a:path w="6" h="9">
                      <a:moveTo>
                        <a:pt x="6" y="0"/>
                      </a:moveTo>
                      <a:lnTo>
                        <a:pt x="0" y="4"/>
                      </a:lnTo>
                      <a:lnTo>
                        <a:pt x="6" y="9"/>
                      </a:lnTo>
                      <a:lnTo>
                        <a:pt x="6" y="7"/>
                      </a:lnTo>
                      <a:lnTo>
                        <a:pt x="6" y="0"/>
                      </a:lnTo>
                      <a:close/>
                    </a:path>
                  </a:pathLst>
                </a:custGeom>
                <a:solidFill>
                  <a:srgbClr val="F0F0F0"/>
                </a:solidFill>
                <a:ln w="0">
                  <a:solidFill>
                    <a:srgbClr val="000000"/>
                  </a:solidFill>
                  <a:prstDash val="solid"/>
                  <a:round/>
                  <a:headEnd/>
                  <a:tailEnd/>
                </a:ln>
              </p:spPr>
              <p:txBody>
                <a:bodyPr/>
                <a:lstStyle/>
                <a:p>
                  <a:endParaRPr lang="en-US"/>
                </a:p>
              </p:txBody>
            </p:sp>
            <p:sp>
              <p:nvSpPr>
                <p:cNvPr id="1551902" name="Freeform 542"/>
                <p:cNvSpPr>
                  <a:spLocks/>
                </p:cNvSpPr>
                <p:nvPr/>
              </p:nvSpPr>
              <p:spPr bwMode="auto">
                <a:xfrm>
                  <a:off x="3144" y="3118"/>
                  <a:ext cx="58" cy="75"/>
                </a:xfrm>
                <a:custGeom>
                  <a:avLst/>
                  <a:gdLst/>
                  <a:ahLst/>
                  <a:cxnLst>
                    <a:cxn ang="0">
                      <a:pos x="58" y="60"/>
                    </a:cxn>
                    <a:cxn ang="0">
                      <a:pos x="52" y="64"/>
                    </a:cxn>
                    <a:cxn ang="0">
                      <a:pos x="39" y="70"/>
                    </a:cxn>
                    <a:cxn ang="0">
                      <a:pos x="31" y="73"/>
                    </a:cxn>
                    <a:cxn ang="0">
                      <a:pos x="22" y="75"/>
                    </a:cxn>
                    <a:cxn ang="0">
                      <a:pos x="16" y="75"/>
                    </a:cxn>
                    <a:cxn ang="0">
                      <a:pos x="12" y="74"/>
                    </a:cxn>
                    <a:cxn ang="0">
                      <a:pos x="9" y="73"/>
                    </a:cxn>
                    <a:cxn ang="0">
                      <a:pos x="6" y="72"/>
                    </a:cxn>
                    <a:cxn ang="0">
                      <a:pos x="4" y="71"/>
                    </a:cxn>
                    <a:cxn ang="0">
                      <a:pos x="2" y="69"/>
                    </a:cxn>
                    <a:cxn ang="0">
                      <a:pos x="2" y="34"/>
                    </a:cxn>
                    <a:cxn ang="0">
                      <a:pos x="0" y="34"/>
                    </a:cxn>
                    <a:cxn ang="0">
                      <a:pos x="0" y="2"/>
                    </a:cxn>
                    <a:cxn ang="0">
                      <a:pos x="0" y="0"/>
                    </a:cxn>
                    <a:cxn ang="0">
                      <a:pos x="58" y="46"/>
                    </a:cxn>
                    <a:cxn ang="0">
                      <a:pos x="58" y="60"/>
                    </a:cxn>
                  </a:cxnLst>
                  <a:rect l="0" t="0" r="r" b="b"/>
                  <a:pathLst>
                    <a:path w="58" h="75">
                      <a:moveTo>
                        <a:pt x="58" y="60"/>
                      </a:moveTo>
                      <a:lnTo>
                        <a:pt x="52" y="64"/>
                      </a:lnTo>
                      <a:lnTo>
                        <a:pt x="39" y="70"/>
                      </a:lnTo>
                      <a:lnTo>
                        <a:pt x="31" y="73"/>
                      </a:lnTo>
                      <a:lnTo>
                        <a:pt x="22" y="75"/>
                      </a:lnTo>
                      <a:lnTo>
                        <a:pt x="16" y="75"/>
                      </a:lnTo>
                      <a:lnTo>
                        <a:pt x="12" y="74"/>
                      </a:lnTo>
                      <a:lnTo>
                        <a:pt x="9" y="73"/>
                      </a:lnTo>
                      <a:lnTo>
                        <a:pt x="6" y="72"/>
                      </a:lnTo>
                      <a:lnTo>
                        <a:pt x="4" y="71"/>
                      </a:lnTo>
                      <a:lnTo>
                        <a:pt x="2" y="69"/>
                      </a:lnTo>
                      <a:lnTo>
                        <a:pt x="2" y="34"/>
                      </a:lnTo>
                      <a:lnTo>
                        <a:pt x="0" y="34"/>
                      </a:lnTo>
                      <a:lnTo>
                        <a:pt x="0" y="2"/>
                      </a:lnTo>
                      <a:lnTo>
                        <a:pt x="0" y="0"/>
                      </a:lnTo>
                      <a:lnTo>
                        <a:pt x="58" y="46"/>
                      </a:lnTo>
                      <a:lnTo>
                        <a:pt x="58" y="60"/>
                      </a:lnTo>
                      <a:close/>
                    </a:path>
                  </a:pathLst>
                </a:custGeom>
                <a:solidFill>
                  <a:srgbClr val="FF4271"/>
                </a:solidFill>
                <a:ln w="0">
                  <a:solidFill>
                    <a:srgbClr val="000000"/>
                  </a:solidFill>
                  <a:prstDash val="solid"/>
                  <a:round/>
                  <a:headEnd/>
                  <a:tailEnd/>
                </a:ln>
              </p:spPr>
              <p:txBody>
                <a:bodyPr/>
                <a:lstStyle/>
                <a:p>
                  <a:endParaRPr lang="en-US"/>
                </a:p>
              </p:txBody>
            </p:sp>
            <p:sp>
              <p:nvSpPr>
                <p:cNvPr id="1551903" name="Freeform 543"/>
                <p:cNvSpPr>
                  <a:spLocks/>
                </p:cNvSpPr>
                <p:nvPr/>
              </p:nvSpPr>
              <p:spPr bwMode="auto">
                <a:xfrm>
                  <a:off x="3209" y="3169"/>
                  <a:ext cx="3" cy="4"/>
                </a:xfrm>
                <a:custGeom>
                  <a:avLst/>
                  <a:gdLst/>
                  <a:ahLst/>
                  <a:cxnLst>
                    <a:cxn ang="0">
                      <a:pos x="0" y="4"/>
                    </a:cxn>
                    <a:cxn ang="0">
                      <a:pos x="3" y="2"/>
                    </a:cxn>
                    <a:cxn ang="0">
                      <a:pos x="0" y="0"/>
                    </a:cxn>
                    <a:cxn ang="0">
                      <a:pos x="0" y="4"/>
                    </a:cxn>
                  </a:cxnLst>
                  <a:rect l="0" t="0" r="r" b="b"/>
                  <a:pathLst>
                    <a:path w="3" h="4">
                      <a:moveTo>
                        <a:pt x="0" y="4"/>
                      </a:moveTo>
                      <a:lnTo>
                        <a:pt x="3" y="2"/>
                      </a:lnTo>
                      <a:lnTo>
                        <a:pt x="0" y="0"/>
                      </a:lnTo>
                      <a:lnTo>
                        <a:pt x="0" y="4"/>
                      </a:lnTo>
                      <a:close/>
                    </a:path>
                  </a:pathLst>
                </a:custGeom>
                <a:solidFill>
                  <a:srgbClr val="FFFFFF"/>
                </a:solidFill>
                <a:ln w="0">
                  <a:solidFill>
                    <a:srgbClr val="000000"/>
                  </a:solidFill>
                  <a:prstDash val="solid"/>
                  <a:round/>
                  <a:headEnd/>
                  <a:tailEnd/>
                </a:ln>
              </p:spPr>
              <p:txBody>
                <a:bodyPr/>
                <a:lstStyle/>
                <a:p>
                  <a:endParaRPr lang="en-US"/>
                </a:p>
              </p:txBody>
            </p:sp>
            <p:sp>
              <p:nvSpPr>
                <p:cNvPr id="1551904" name="Freeform 544"/>
                <p:cNvSpPr>
                  <a:spLocks/>
                </p:cNvSpPr>
                <p:nvPr/>
              </p:nvSpPr>
              <p:spPr bwMode="auto">
                <a:xfrm>
                  <a:off x="3146" y="3184"/>
                  <a:ext cx="56" cy="73"/>
                </a:xfrm>
                <a:custGeom>
                  <a:avLst/>
                  <a:gdLst/>
                  <a:ahLst/>
                  <a:cxnLst>
                    <a:cxn ang="0">
                      <a:pos x="0" y="29"/>
                    </a:cxn>
                    <a:cxn ang="0">
                      <a:pos x="56" y="73"/>
                    </a:cxn>
                    <a:cxn ang="0">
                      <a:pos x="56" y="0"/>
                    </a:cxn>
                    <a:cxn ang="0">
                      <a:pos x="49" y="4"/>
                    </a:cxn>
                    <a:cxn ang="0">
                      <a:pos x="35" y="10"/>
                    </a:cxn>
                    <a:cxn ang="0">
                      <a:pos x="27" y="12"/>
                    </a:cxn>
                    <a:cxn ang="0">
                      <a:pos x="19" y="14"/>
                    </a:cxn>
                    <a:cxn ang="0">
                      <a:pos x="14" y="14"/>
                    </a:cxn>
                    <a:cxn ang="0">
                      <a:pos x="10" y="13"/>
                    </a:cxn>
                    <a:cxn ang="0">
                      <a:pos x="7" y="12"/>
                    </a:cxn>
                    <a:cxn ang="0">
                      <a:pos x="3" y="11"/>
                    </a:cxn>
                    <a:cxn ang="0">
                      <a:pos x="0" y="9"/>
                    </a:cxn>
                    <a:cxn ang="0">
                      <a:pos x="0" y="29"/>
                    </a:cxn>
                  </a:cxnLst>
                  <a:rect l="0" t="0" r="r" b="b"/>
                  <a:pathLst>
                    <a:path w="56" h="73">
                      <a:moveTo>
                        <a:pt x="0" y="29"/>
                      </a:moveTo>
                      <a:lnTo>
                        <a:pt x="56" y="73"/>
                      </a:lnTo>
                      <a:lnTo>
                        <a:pt x="56" y="0"/>
                      </a:lnTo>
                      <a:lnTo>
                        <a:pt x="49" y="4"/>
                      </a:lnTo>
                      <a:lnTo>
                        <a:pt x="35" y="10"/>
                      </a:lnTo>
                      <a:lnTo>
                        <a:pt x="27" y="12"/>
                      </a:lnTo>
                      <a:lnTo>
                        <a:pt x="19" y="14"/>
                      </a:lnTo>
                      <a:lnTo>
                        <a:pt x="14" y="14"/>
                      </a:lnTo>
                      <a:lnTo>
                        <a:pt x="10" y="13"/>
                      </a:lnTo>
                      <a:lnTo>
                        <a:pt x="7" y="12"/>
                      </a:lnTo>
                      <a:lnTo>
                        <a:pt x="3" y="11"/>
                      </a:lnTo>
                      <a:lnTo>
                        <a:pt x="0" y="9"/>
                      </a:lnTo>
                      <a:lnTo>
                        <a:pt x="0" y="29"/>
                      </a:lnTo>
                      <a:close/>
                    </a:path>
                  </a:pathLst>
                </a:custGeom>
                <a:solidFill>
                  <a:srgbClr val="FF4271"/>
                </a:solidFill>
                <a:ln w="0">
                  <a:solidFill>
                    <a:srgbClr val="000000"/>
                  </a:solidFill>
                  <a:prstDash val="solid"/>
                  <a:round/>
                  <a:headEnd/>
                  <a:tailEnd/>
                </a:ln>
              </p:spPr>
              <p:txBody>
                <a:bodyPr/>
                <a:lstStyle/>
                <a:p>
                  <a:endParaRPr lang="en-US"/>
                </a:p>
              </p:txBody>
            </p:sp>
            <p:sp>
              <p:nvSpPr>
                <p:cNvPr id="1551905" name="Freeform 545"/>
                <p:cNvSpPr>
                  <a:spLocks/>
                </p:cNvSpPr>
                <p:nvPr/>
              </p:nvSpPr>
              <p:spPr bwMode="auto">
                <a:xfrm>
                  <a:off x="3209" y="3174"/>
                  <a:ext cx="12" cy="98"/>
                </a:xfrm>
                <a:custGeom>
                  <a:avLst/>
                  <a:gdLst/>
                  <a:ahLst/>
                  <a:cxnLst>
                    <a:cxn ang="0">
                      <a:pos x="0" y="88"/>
                    </a:cxn>
                    <a:cxn ang="0">
                      <a:pos x="0" y="5"/>
                    </a:cxn>
                    <a:cxn ang="0">
                      <a:pos x="4" y="2"/>
                    </a:cxn>
                    <a:cxn ang="0">
                      <a:pos x="6" y="0"/>
                    </a:cxn>
                    <a:cxn ang="0">
                      <a:pos x="12" y="5"/>
                    </a:cxn>
                    <a:cxn ang="0">
                      <a:pos x="12" y="98"/>
                    </a:cxn>
                    <a:cxn ang="0">
                      <a:pos x="0" y="88"/>
                    </a:cxn>
                  </a:cxnLst>
                  <a:rect l="0" t="0" r="r" b="b"/>
                  <a:pathLst>
                    <a:path w="12" h="98">
                      <a:moveTo>
                        <a:pt x="0" y="88"/>
                      </a:moveTo>
                      <a:lnTo>
                        <a:pt x="0" y="5"/>
                      </a:lnTo>
                      <a:lnTo>
                        <a:pt x="4" y="2"/>
                      </a:lnTo>
                      <a:lnTo>
                        <a:pt x="6" y="0"/>
                      </a:lnTo>
                      <a:lnTo>
                        <a:pt x="12" y="5"/>
                      </a:lnTo>
                      <a:lnTo>
                        <a:pt x="12" y="98"/>
                      </a:lnTo>
                      <a:lnTo>
                        <a:pt x="0" y="88"/>
                      </a:lnTo>
                      <a:close/>
                    </a:path>
                  </a:pathLst>
                </a:custGeom>
                <a:solidFill>
                  <a:srgbClr val="FF4271"/>
                </a:solidFill>
                <a:ln w="0">
                  <a:solidFill>
                    <a:srgbClr val="000000"/>
                  </a:solidFill>
                  <a:prstDash val="solid"/>
                  <a:round/>
                  <a:headEnd/>
                  <a:tailEnd/>
                </a:ln>
              </p:spPr>
              <p:txBody>
                <a:bodyPr/>
                <a:lstStyle/>
                <a:p>
                  <a:endParaRPr lang="en-US"/>
                </a:p>
              </p:txBody>
            </p:sp>
            <p:sp>
              <p:nvSpPr>
                <p:cNvPr id="1551906" name="Freeform 546"/>
                <p:cNvSpPr>
                  <a:spLocks/>
                </p:cNvSpPr>
                <p:nvPr/>
              </p:nvSpPr>
              <p:spPr bwMode="auto">
                <a:xfrm>
                  <a:off x="3146" y="3213"/>
                  <a:ext cx="56" cy="61"/>
                </a:xfrm>
                <a:custGeom>
                  <a:avLst/>
                  <a:gdLst/>
                  <a:ahLst/>
                  <a:cxnLst>
                    <a:cxn ang="0">
                      <a:pos x="0" y="61"/>
                    </a:cxn>
                    <a:cxn ang="0">
                      <a:pos x="56" y="61"/>
                    </a:cxn>
                    <a:cxn ang="0">
                      <a:pos x="56" y="44"/>
                    </a:cxn>
                    <a:cxn ang="0">
                      <a:pos x="0" y="0"/>
                    </a:cxn>
                    <a:cxn ang="0">
                      <a:pos x="0" y="61"/>
                    </a:cxn>
                  </a:cxnLst>
                  <a:rect l="0" t="0" r="r" b="b"/>
                  <a:pathLst>
                    <a:path w="56" h="61">
                      <a:moveTo>
                        <a:pt x="0" y="61"/>
                      </a:moveTo>
                      <a:lnTo>
                        <a:pt x="56" y="61"/>
                      </a:lnTo>
                      <a:lnTo>
                        <a:pt x="56" y="44"/>
                      </a:lnTo>
                      <a:lnTo>
                        <a:pt x="0" y="0"/>
                      </a:lnTo>
                      <a:lnTo>
                        <a:pt x="0" y="61"/>
                      </a:lnTo>
                      <a:close/>
                    </a:path>
                  </a:pathLst>
                </a:custGeom>
                <a:solidFill>
                  <a:srgbClr val="F0F0F0"/>
                </a:solidFill>
                <a:ln w="0">
                  <a:solidFill>
                    <a:srgbClr val="000000"/>
                  </a:solidFill>
                  <a:prstDash val="solid"/>
                  <a:round/>
                  <a:headEnd/>
                  <a:tailEnd/>
                </a:ln>
              </p:spPr>
              <p:txBody>
                <a:bodyPr/>
                <a:lstStyle/>
                <a:p>
                  <a:endParaRPr lang="en-US"/>
                </a:p>
              </p:txBody>
            </p:sp>
            <p:sp>
              <p:nvSpPr>
                <p:cNvPr id="1551907" name="Freeform 547"/>
                <p:cNvSpPr>
                  <a:spLocks/>
                </p:cNvSpPr>
                <p:nvPr/>
              </p:nvSpPr>
              <p:spPr bwMode="auto">
                <a:xfrm>
                  <a:off x="3209" y="3262"/>
                  <a:ext cx="12" cy="12"/>
                </a:xfrm>
                <a:custGeom>
                  <a:avLst/>
                  <a:gdLst/>
                  <a:ahLst/>
                  <a:cxnLst>
                    <a:cxn ang="0">
                      <a:pos x="0" y="12"/>
                    </a:cxn>
                    <a:cxn ang="0">
                      <a:pos x="12" y="12"/>
                    </a:cxn>
                    <a:cxn ang="0">
                      <a:pos x="12" y="10"/>
                    </a:cxn>
                    <a:cxn ang="0">
                      <a:pos x="0" y="0"/>
                    </a:cxn>
                    <a:cxn ang="0">
                      <a:pos x="0" y="12"/>
                    </a:cxn>
                  </a:cxnLst>
                  <a:rect l="0" t="0" r="r" b="b"/>
                  <a:pathLst>
                    <a:path w="12" h="12">
                      <a:moveTo>
                        <a:pt x="0" y="12"/>
                      </a:moveTo>
                      <a:lnTo>
                        <a:pt x="12" y="12"/>
                      </a:lnTo>
                      <a:lnTo>
                        <a:pt x="12" y="10"/>
                      </a:lnTo>
                      <a:lnTo>
                        <a:pt x="0" y="0"/>
                      </a:lnTo>
                      <a:lnTo>
                        <a:pt x="0" y="12"/>
                      </a:lnTo>
                      <a:close/>
                    </a:path>
                  </a:pathLst>
                </a:custGeom>
                <a:solidFill>
                  <a:srgbClr val="F0F0F0"/>
                </a:solidFill>
                <a:ln w="0">
                  <a:solidFill>
                    <a:srgbClr val="000000"/>
                  </a:solidFill>
                  <a:prstDash val="solid"/>
                  <a:round/>
                  <a:headEnd/>
                  <a:tailEnd/>
                </a:ln>
              </p:spPr>
              <p:txBody>
                <a:bodyPr/>
                <a:lstStyle/>
                <a:p>
                  <a:endParaRPr lang="en-US"/>
                </a:p>
              </p:txBody>
            </p:sp>
            <p:sp>
              <p:nvSpPr>
                <p:cNvPr id="1551908" name="Freeform 548"/>
                <p:cNvSpPr>
                  <a:spLocks/>
                </p:cNvSpPr>
                <p:nvPr/>
              </p:nvSpPr>
              <p:spPr bwMode="auto">
                <a:xfrm>
                  <a:off x="3256" y="3107"/>
                  <a:ext cx="62" cy="68"/>
                </a:xfrm>
                <a:custGeom>
                  <a:avLst/>
                  <a:gdLst/>
                  <a:ahLst/>
                  <a:cxnLst>
                    <a:cxn ang="0">
                      <a:pos x="45" y="40"/>
                    </a:cxn>
                    <a:cxn ang="0">
                      <a:pos x="48" y="41"/>
                    </a:cxn>
                    <a:cxn ang="0">
                      <a:pos x="50" y="42"/>
                    </a:cxn>
                    <a:cxn ang="0">
                      <a:pos x="52" y="44"/>
                    </a:cxn>
                    <a:cxn ang="0">
                      <a:pos x="53" y="45"/>
                    </a:cxn>
                    <a:cxn ang="0">
                      <a:pos x="54" y="47"/>
                    </a:cxn>
                    <a:cxn ang="0">
                      <a:pos x="62" y="68"/>
                    </a:cxn>
                    <a:cxn ang="0">
                      <a:pos x="62" y="9"/>
                    </a:cxn>
                    <a:cxn ang="0">
                      <a:pos x="61" y="5"/>
                    </a:cxn>
                    <a:cxn ang="0">
                      <a:pos x="59" y="3"/>
                    </a:cxn>
                    <a:cxn ang="0">
                      <a:pos x="57" y="2"/>
                    </a:cxn>
                    <a:cxn ang="0">
                      <a:pos x="46" y="0"/>
                    </a:cxn>
                    <a:cxn ang="0">
                      <a:pos x="0" y="40"/>
                    </a:cxn>
                    <a:cxn ang="0">
                      <a:pos x="45" y="40"/>
                    </a:cxn>
                  </a:cxnLst>
                  <a:rect l="0" t="0" r="r" b="b"/>
                  <a:pathLst>
                    <a:path w="62" h="68">
                      <a:moveTo>
                        <a:pt x="45" y="40"/>
                      </a:moveTo>
                      <a:lnTo>
                        <a:pt x="48" y="41"/>
                      </a:lnTo>
                      <a:lnTo>
                        <a:pt x="50" y="42"/>
                      </a:lnTo>
                      <a:lnTo>
                        <a:pt x="52" y="44"/>
                      </a:lnTo>
                      <a:lnTo>
                        <a:pt x="53" y="45"/>
                      </a:lnTo>
                      <a:lnTo>
                        <a:pt x="54" y="47"/>
                      </a:lnTo>
                      <a:lnTo>
                        <a:pt x="62" y="68"/>
                      </a:lnTo>
                      <a:lnTo>
                        <a:pt x="62" y="9"/>
                      </a:lnTo>
                      <a:lnTo>
                        <a:pt x="61" y="5"/>
                      </a:lnTo>
                      <a:lnTo>
                        <a:pt x="59" y="3"/>
                      </a:lnTo>
                      <a:lnTo>
                        <a:pt x="57" y="2"/>
                      </a:lnTo>
                      <a:lnTo>
                        <a:pt x="46" y="0"/>
                      </a:lnTo>
                      <a:lnTo>
                        <a:pt x="0" y="40"/>
                      </a:lnTo>
                      <a:lnTo>
                        <a:pt x="45" y="40"/>
                      </a:lnTo>
                      <a:close/>
                    </a:path>
                  </a:pathLst>
                </a:custGeom>
                <a:solidFill>
                  <a:srgbClr val="FF4271"/>
                </a:solidFill>
                <a:ln w="0">
                  <a:solidFill>
                    <a:srgbClr val="000000"/>
                  </a:solidFill>
                  <a:prstDash val="solid"/>
                  <a:round/>
                  <a:headEnd/>
                  <a:tailEnd/>
                </a:ln>
              </p:spPr>
              <p:txBody>
                <a:bodyPr/>
                <a:lstStyle/>
                <a:p>
                  <a:endParaRPr lang="en-US"/>
                </a:p>
              </p:txBody>
            </p:sp>
            <p:sp>
              <p:nvSpPr>
                <p:cNvPr id="1551909" name="Freeform 549"/>
                <p:cNvSpPr>
                  <a:spLocks/>
                </p:cNvSpPr>
                <p:nvPr/>
              </p:nvSpPr>
              <p:spPr bwMode="auto">
                <a:xfrm>
                  <a:off x="3286" y="3154"/>
                  <a:ext cx="32" cy="74"/>
                </a:xfrm>
                <a:custGeom>
                  <a:avLst/>
                  <a:gdLst/>
                  <a:ahLst/>
                  <a:cxnLst>
                    <a:cxn ang="0">
                      <a:pos x="0" y="74"/>
                    </a:cxn>
                    <a:cxn ang="0">
                      <a:pos x="0" y="0"/>
                    </a:cxn>
                    <a:cxn ang="0">
                      <a:pos x="17" y="0"/>
                    </a:cxn>
                    <a:cxn ang="0">
                      <a:pos x="32" y="40"/>
                    </a:cxn>
                    <a:cxn ang="0">
                      <a:pos x="32" y="53"/>
                    </a:cxn>
                    <a:cxn ang="0">
                      <a:pos x="0" y="74"/>
                    </a:cxn>
                  </a:cxnLst>
                  <a:rect l="0" t="0" r="r" b="b"/>
                  <a:pathLst>
                    <a:path w="32" h="74">
                      <a:moveTo>
                        <a:pt x="0" y="74"/>
                      </a:moveTo>
                      <a:lnTo>
                        <a:pt x="0" y="0"/>
                      </a:lnTo>
                      <a:lnTo>
                        <a:pt x="17" y="0"/>
                      </a:lnTo>
                      <a:lnTo>
                        <a:pt x="32" y="40"/>
                      </a:lnTo>
                      <a:lnTo>
                        <a:pt x="32" y="53"/>
                      </a:lnTo>
                      <a:lnTo>
                        <a:pt x="0" y="74"/>
                      </a:lnTo>
                      <a:close/>
                    </a:path>
                  </a:pathLst>
                </a:custGeom>
                <a:solidFill>
                  <a:srgbClr val="FF4271"/>
                </a:solidFill>
                <a:ln w="0">
                  <a:solidFill>
                    <a:srgbClr val="000000"/>
                  </a:solidFill>
                  <a:prstDash val="solid"/>
                  <a:round/>
                  <a:headEnd/>
                  <a:tailEnd/>
                </a:ln>
              </p:spPr>
              <p:txBody>
                <a:bodyPr/>
                <a:lstStyle/>
                <a:p>
                  <a:endParaRPr lang="en-US"/>
                </a:p>
              </p:txBody>
            </p:sp>
            <p:sp>
              <p:nvSpPr>
                <p:cNvPr id="1551910" name="Freeform 550"/>
                <p:cNvSpPr>
                  <a:spLocks/>
                </p:cNvSpPr>
                <p:nvPr/>
              </p:nvSpPr>
              <p:spPr bwMode="auto">
                <a:xfrm>
                  <a:off x="3221" y="3154"/>
                  <a:ext cx="57" cy="120"/>
                </a:xfrm>
                <a:custGeom>
                  <a:avLst/>
                  <a:gdLst/>
                  <a:ahLst/>
                  <a:cxnLst>
                    <a:cxn ang="0">
                      <a:pos x="0" y="25"/>
                    </a:cxn>
                    <a:cxn ang="0">
                      <a:pos x="0" y="118"/>
                    </a:cxn>
                    <a:cxn ang="0">
                      <a:pos x="0" y="120"/>
                    </a:cxn>
                    <a:cxn ang="0">
                      <a:pos x="57" y="80"/>
                    </a:cxn>
                    <a:cxn ang="0">
                      <a:pos x="57" y="0"/>
                    </a:cxn>
                    <a:cxn ang="0">
                      <a:pos x="28" y="0"/>
                    </a:cxn>
                    <a:cxn ang="0">
                      <a:pos x="0" y="23"/>
                    </a:cxn>
                    <a:cxn ang="0">
                      <a:pos x="0" y="25"/>
                    </a:cxn>
                  </a:cxnLst>
                  <a:rect l="0" t="0" r="r" b="b"/>
                  <a:pathLst>
                    <a:path w="57" h="120">
                      <a:moveTo>
                        <a:pt x="0" y="25"/>
                      </a:moveTo>
                      <a:lnTo>
                        <a:pt x="0" y="118"/>
                      </a:lnTo>
                      <a:lnTo>
                        <a:pt x="0" y="120"/>
                      </a:lnTo>
                      <a:lnTo>
                        <a:pt x="57" y="80"/>
                      </a:lnTo>
                      <a:lnTo>
                        <a:pt x="57" y="0"/>
                      </a:lnTo>
                      <a:lnTo>
                        <a:pt x="28" y="0"/>
                      </a:lnTo>
                      <a:lnTo>
                        <a:pt x="0" y="23"/>
                      </a:lnTo>
                      <a:lnTo>
                        <a:pt x="0" y="25"/>
                      </a:lnTo>
                      <a:close/>
                    </a:path>
                  </a:pathLst>
                </a:custGeom>
                <a:solidFill>
                  <a:srgbClr val="FF4271"/>
                </a:solidFill>
                <a:ln w="0">
                  <a:solidFill>
                    <a:srgbClr val="000000"/>
                  </a:solidFill>
                  <a:prstDash val="solid"/>
                  <a:round/>
                  <a:headEnd/>
                  <a:tailEnd/>
                </a:ln>
              </p:spPr>
              <p:txBody>
                <a:bodyPr/>
                <a:lstStyle/>
                <a:p>
                  <a:endParaRPr lang="en-US"/>
                </a:p>
              </p:txBody>
            </p:sp>
            <p:sp>
              <p:nvSpPr>
                <p:cNvPr id="1551911" name="Freeform 551"/>
                <p:cNvSpPr>
                  <a:spLocks/>
                </p:cNvSpPr>
                <p:nvPr/>
              </p:nvSpPr>
              <p:spPr bwMode="auto">
                <a:xfrm>
                  <a:off x="3286" y="3207"/>
                  <a:ext cx="32" cy="67"/>
                </a:xfrm>
                <a:custGeom>
                  <a:avLst/>
                  <a:gdLst/>
                  <a:ahLst/>
                  <a:cxnLst>
                    <a:cxn ang="0">
                      <a:pos x="0" y="67"/>
                    </a:cxn>
                    <a:cxn ang="0">
                      <a:pos x="32" y="67"/>
                    </a:cxn>
                    <a:cxn ang="0">
                      <a:pos x="32" y="0"/>
                    </a:cxn>
                    <a:cxn ang="0">
                      <a:pos x="0" y="21"/>
                    </a:cxn>
                    <a:cxn ang="0">
                      <a:pos x="0" y="67"/>
                    </a:cxn>
                  </a:cxnLst>
                  <a:rect l="0" t="0" r="r" b="b"/>
                  <a:pathLst>
                    <a:path w="32" h="67">
                      <a:moveTo>
                        <a:pt x="0" y="67"/>
                      </a:moveTo>
                      <a:lnTo>
                        <a:pt x="32" y="67"/>
                      </a:lnTo>
                      <a:lnTo>
                        <a:pt x="32" y="0"/>
                      </a:lnTo>
                      <a:lnTo>
                        <a:pt x="0" y="21"/>
                      </a:lnTo>
                      <a:lnTo>
                        <a:pt x="0" y="67"/>
                      </a:lnTo>
                      <a:close/>
                    </a:path>
                  </a:pathLst>
                </a:custGeom>
                <a:solidFill>
                  <a:srgbClr val="F0F0F0"/>
                </a:solidFill>
                <a:ln w="0">
                  <a:solidFill>
                    <a:srgbClr val="000000"/>
                  </a:solidFill>
                  <a:prstDash val="solid"/>
                  <a:round/>
                  <a:headEnd/>
                  <a:tailEnd/>
                </a:ln>
              </p:spPr>
              <p:txBody>
                <a:bodyPr/>
                <a:lstStyle/>
                <a:p>
                  <a:endParaRPr lang="en-US"/>
                </a:p>
              </p:txBody>
            </p:sp>
            <p:sp>
              <p:nvSpPr>
                <p:cNvPr id="1551912" name="Freeform 552"/>
                <p:cNvSpPr>
                  <a:spLocks/>
                </p:cNvSpPr>
                <p:nvPr/>
              </p:nvSpPr>
              <p:spPr bwMode="auto">
                <a:xfrm>
                  <a:off x="3221" y="3234"/>
                  <a:ext cx="57" cy="40"/>
                </a:xfrm>
                <a:custGeom>
                  <a:avLst/>
                  <a:gdLst/>
                  <a:ahLst/>
                  <a:cxnLst>
                    <a:cxn ang="0">
                      <a:pos x="57" y="40"/>
                    </a:cxn>
                    <a:cxn ang="0">
                      <a:pos x="0" y="40"/>
                    </a:cxn>
                    <a:cxn ang="0">
                      <a:pos x="57" y="0"/>
                    </a:cxn>
                    <a:cxn ang="0">
                      <a:pos x="57" y="40"/>
                    </a:cxn>
                  </a:cxnLst>
                  <a:rect l="0" t="0" r="r" b="b"/>
                  <a:pathLst>
                    <a:path w="57" h="40">
                      <a:moveTo>
                        <a:pt x="57" y="40"/>
                      </a:moveTo>
                      <a:lnTo>
                        <a:pt x="0" y="40"/>
                      </a:lnTo>
                      <a:lnTo>
                        <a:pt x="57" y="0"/>
                      </a:lnTo>
                      <a:lnTo>
                        <a:pt x="57" y="40"/>
                      </a:lnTo>
                      <a:close/>
                    </a:path>
                  </a:pathLst>
                </a:custGeom>
                <a:solidFill>
                  <a:srgbClr val="F0F0F0"/>
                </a:solidFill>
                <a:ln w="0">
                  <a:solidFill>
                    <a:srgbClr val="000000"/>
                  </a:solidFill>
                  <a:prstDash val="solid"/>
                  <a:round/>
                  <a:headEnd/>
                  <a:tailEnd/>
                </a:ln>
              </p:spPr>
              <p:txBody>
                <a:bodyPr/>
                <a:lstStyle/>
                <a:p>
                  <a:endParaRPr lang="en-US"/>
                </a:p>
              </p:txBody>
            </p:sp>
            <p:sp>
              <p:nvSpPr>
                <p:cNvPr id="1551913" name="Freeform 553"/>
                <p:cNvSpPr>
                  <a:spLocks/>
                </p:cNvSpPr>
                <p:nvPr/>
              </p:nvSpPr>
              <p:spPr bwMode="auto">
                <a:xfrm>
                  <a:off x="3329" y="3227"/>
                  <a:ext cx="4" cy="47"/>
                </a:xfrm>
                <a:custGeom>
                  <a:avLst/>
                  <a:gdLst/>
                  <a:ahLst/>
                  <a:cxnLst>
                    <a:cxn ang="0">
                      <a:pos x="0" y="0"/>
                    </a:cxn>
                    <a:cxn ang="0">
                      <a:pos x="0" y="47"/>
                    </a:cxn>
                    <a:cxn ang="0">
                      <a:pos x="4" y="47"/>
                    </a:cxn>
                    <a:cxn ang="0">
                      <a:pos x="4" y="10"/>
                    </a:cxn>
                    <a:cxn ang="0">
                      <a:pos x="0" y="0"/>
                    </a:cxn>
                  </a:cxnLst>
                  <a:rect l="0" t="0" r="r" b="b"/>
                  <a:pathLst>
                    <a:path w="4" h="47">
                      <a:moveTo>
                        <a:pt x="0" y="0"/>
                      </a:moveTo>
                      <a:lnTo>
                        <a:pt x="0" y="47"/>
                      </a:lnTo>
                      <a:lnTo>
                        <a:pt x="4" y="47"/>
                      </a:lnTo>
                      <a:lnTo>
                        <a:pt x="4" y="10"/>
                      </a:lnTo>
                      <a:lnTo>
                        <a:pt x="0" y="0"/>
                      </a:lnTo>
                      <a:close/>
                    </a:path>
                  </a:pathLst>
                </a:custGeom>
                <a:solidFill>
                  <a:srgbClr val="F0F0F0"/>
                </a:solidFill>
                <a:ln w="0">
                  <a:solidFill>
                    <a:srgbClr val="000000"/>
                  </a:solidFill>
                  <a:prstDash val="solid"/>
                  <a:round/>
                  <a:headEnd/>
                  <a:tailEnd/>
                </a:ln>
              </p:spPr>
              <p:txBody>
                <a:bodyPr/>
                <a:lstStyle/>
                <a:p>
                  <a:endParaRPr lang="en-US"/>
                </a:p>
              </p:txBody>
            </p:sp>
            <p:sp>
              <p:nvSpPr>
                <p:cNvPr id="1551914" name="Freeform 554"/>
                <p:cNvSpPr>
                  <a:spLocks/>
                </p:cNvSpPr>
                <p:nvPr/>
              </p:nvSpPr>
              <p:spPr bwMode="auto">
                <a:xfrm>
                  <a:off x="3329" y="3106"/>
                  <a:ext cx="51" cy="168"/>
                </a:xfrm>
                <a:custGeom>
                  <a:avLst/>
                  <a:gdLst/>
                  <a:ahLst/>
                  <a:cxnLst>
                    <a:cxn ang="0">
                      <a:pos x="51" y="151"/>
                    </a:cxn>
                    <a:cxn ang="0">
                      <a:pos x="51" y="168"/>
                    </a:cxn>
                    <a:cxn ang="0">
                      <a:pos x="11" y="168"/>
                    </a:cxn>
                    <a:cxn ang="0">
                      <a:pos x="11" y="131"/>
                    </a:cxn>
                    <a:cxn ang="0">
                      <a:pos x="0" y="103"/>
                    </a:cxn>
                    <a:cxn ang="0">
                      <a:pos x="0" y="0"/>
                    </a:cxn>
                    <a:cxn ang="0">
                      <a:pos x="48" y="0"/>
                    </a:cxn>
                    <a:cxn ang="0">
                      <a:pos x="48" y="26"/>
                    </a:cxn>
                    <a:cxn ang="0">
                      <a:pos x="35" y="52"/>
                    </a:cxn>
                    <a:cxn ang="0">
                      <a:pos x="35" y="111"/>
                    </a:cxn>
                    <a:cxn ang="0">
                      <a:pos x="36" y="114"/>
                    </a:cxn>
                    <a:cxn ang="0">
                      <a:pos x="31" y="114"/>
                    </a:cxn>
                    <a:cxn ang="0">
                      <a:pos x="31" y="120"/>
                    </a:cxn>
                    <a:cxn ang="0">
                      <a:pos x="38" y="120"/>
                    </a:cxn>
                    <a:cxn ang="0">
                      <a:pos x="47" y="141"/>
                    </a:cxn>
                    <a:cxn ang="0">
                      <a:pos x="19" y="141"/>
                    </a:cxn>
                    <a:cxn ang="0">
                      <a:pos x="19" y="147"/>
                    </a:cxn>
                    <a:cxn ang="0">
                      <a:pos x="50" y="147"/>
                    </a:cxn>
                    <a:cxn ang="0">
                      <a:pos x="51" y="151"/>
                    </a:cxn>
                  </a:cxnLst>
                  <a:rect l="0" t="0" r="r" b="b"/>
                  <a:pathLst>
                    <a:path w="51" h="168">
                      <a:moveTo>
                        <a:pt x="51" y="151"/>
                      </a:moveTo>
                      <a:lnTo>
                        <a:pt x="51" y="168"/>
                      </a:lnTo>
                      <a:lnTo>
                        <a:pt x="11" y="168"/>
                      </a:lnTo>
                      <a:lnTo>
                        <a:pt x="11" y="131"/>
                      </a:lnTo>
                      <a:lnTo>
                        <a:pt x="0" y="103"/>
                      </a:lnTo>
                      <a:lnTo>
                        <a:pt x="0" y="0"/>
                      </a:lnTo>
                      <a:lnTo>
                        <a:pt x="48" y="0"/>
                      </a:lnTo>
                      <a:lnTo>
                        <a:pt x="48" y="26"/>
                      </a:lnTo>
                      <a:lnTo>
                        <a:pt x="35" y="52"/>
                      </a:lnTo>
                      <a:lnTo>
                        <a:pt x="35" y="111"/>
                      </a:lnTo>
                      <a:lnTo>
                        <a:pt x="36" y="114"/>
                      </a:lnTo>
                      <a:lnTo>
                        <a:pt x="31" y="114"/>
                      </a:lnTo>
                      <a:lnTo>
                        <a:pt x="31" y="120"/>
                      </a:lnTo>
                      <a:lnTo>
                        <a:pt x="38" y="120"/>
                      </a:lnTo>
                      <a:lnTo>
                        <a:pt x="47" y="141"/>
                      </a:lnTo>
                      <a:lnTo>
                        <a:pt x="19" y="141"/>
                      </a:lnTo>
                      <a:lnTo>
                        <a:pt x="19" y="147"/>
                      </a:lnTo>
                      <a:lnTo>
                        <a:pt x="50" y="147"/>
                      </a:lnTo>
                      <a:lnTo>
                        <a:pt x="51" y="151"/>
                      </a:lnTo>
                      <a:close/>
                    </a:path>
                  </a:pathLst>
                </a:custGeom>
                <a:solidFill>
                  <a:srgbClr val="F0F0F0"/>
                </a:solidFill>
                <a:ln w="0">
                  <a:solidFill>
                    <a:srgbClr val="000000"/>
                  </a:solidFill>
                  <a:prstDash val="solid"/>
                  <a:round/>
                  <a:headEnd/>
                  <a:tailEnd/>
                </a:ln>
              </p:spPr>
              <p:txBody>
                <a:bodyPr/>
                <a:lstStyle/>
                <a:p>
                  <a:endParaRPr lang="en-US"/>
                </a:p>
              </p:txBody>
            </p:sp>
            <p:sp>
              <p:nvSpPr>
                <p:cNvPr id="1551915" name="Freeform 555"/>
                <p:cNvSpPr>
                  <a:spLocks/>
                </p:cNvSpPr>
                <p:nvPr/>
              </p:nvSpPr>
              <p:spPr bwMode="auto">
                <a:xfrm>
                  <a:off x="3370" y="3146"/>
                  <a:ext cx="7" cy="74"/>
                </a:xfrm>
                <a:custGeom>
                  <a:avLst/>
                  <a:gdLst/>
                  <a:ahLst/>
                  <a:cxnLst>
                    <a:cxn ang="0">
                      <a:pos x="7" y="0"/>
                    </a:cxn>
                    <a:cxn ang="0">
                      <a:pos x="7" y="74"/>
                    </a:cxn>
                    <a:cxn ang="0">
                      <a:pos x="1" y="74"/>
                    </a:cxn>
                    <a:cxn ang="0">
                      <a:pos x="0" y="72"/>
                    </a:cxn>
                    <a:cxn ang="0">
                      <a:pos x="0" y="13"/>
                    </a:cxn>
                    <a:cxn ang="0">
                      <a:pos x="7" y="0"/>
                    </a:cxn>
                  </a:cxnLst>
                  <a:rect l="0" t="0" r="r" b="b"/>
                  <a:pathLst>
                    <a:path w="7" h="74">
                      <a:moveTo>
                        <a:pt x="7" y="0"/>
                      </a:moveTo>
                      <a:lnTo>
                        <a:pt x="7" y="74"/>
                      </a:lnTo>
                      <a:lnTo>
                        <a:pt x="1" y="74"/>
                      </a:lnTo>
                      <a:lnTo>
                        <a:pt x="0" y="72"/>
                      </a:lnTo>
                      <a:lnTo>
                        <a:pt x="0" y="13"/>
                      </a:lnTo>
                      <a:lnTo>
                        <a:pt x="7" y="0"/>
                      </a:lnTo>
                      <a:close/>
                    </a:path>
                  </a:pathLst>
                </a:custGeom>
                <a:solidFill>
                  <a:srgbClr val="F0F0F0"/>
                </a:solidFill>
                <a:ln w="0">
                  <a:solidFill>
                    <a:srgbClr val="000000"/>
                  </a:solidFill>
                  <a:prstDash val="solid"/>
                  <a:round/>
                  <a:headEnd/>
                  <a:tailEnd/>
                </a:ln>
              </p:spPr>
              <p:txBody>
                <a:bodyPr/>
                <a:lstStyle/>
                <a:p>
                  <a:endParaRPr lang="en-US"/>
                </a:p>
              </p:txBody>
            </p:sp>
            <p:sp>
              <p:nvSpPr>
                <p:cNvPr id="1551916" name="Freeform 556"/>
                <p:cNvSpPr>
                  <a:spLocks/>
                </p:cNvSpPr>
                <p:nvPr/>
              </p:nvSpPr>
              <p:spPr bwMode="auto">
                <a:xfrm>
                  <a:off x="3377" y="3100"/>
                  <a:ext cx="32" cy="120"/>
                </a:xfrm>
                <a:custGeom>
                  <a:avLst/>
                  <a:gdLst/>
                  <a:ahLst/>
                  <a:cxnLst>
                    <a:cxn ang="0">
                      <a:pos x="0" y="120"/>
                    </a:cxn>
                    <a:cxn ang="0">
                      <a:pos x="19" y="120"/>
                    </a:cxn>
                    <a:cxn ang="0">
                      <a:pos x="19" y="118"/>
                    </a:cxn>
                    <a:cxn ang="0">
                      <a:pos x="32" y="118"/>
                    </a:cxn>
                    <a:cxn ang="0">
                      <a:pos x="32" y="2"/>
                    </a:cxn>
                    <a:cxn ang="0">
                      <a:pos x="24" y="0"/>
                    </a:cxn>
                    <a:cxn ang="0">
                      <a:pos x="22" y="1"/>
                    </a:cxn>
                    <a:cxn ang="0">
                      <a:pos x="21" y="2"/>
                    </a:cxn>
                    <a:cxn ang="0">
                      <a:pos x="20" y="4"/>
                    </a:cxn>
                    <a:cxn ang="0">
                      <a:pos x="0" y="46"/>
                    </a:cxn>
                    <a:cxn ang="0">
                      <a:pos x="0" y="120"/>
                    </a:cxn>
                  </a:cxnLst>
                  <a:rect l="0" t="0" r="r" b="b"/>
                  <a:pathLst>
                    <a:path w="32" h="120">
                      <a:moveTo>
                        <a:pt x="0" y="120"/>
                      </a:moveTo>
                      <a:lnTo>
                        <a:pt x="19" y="120"/>
                      </a:lnTo>
                      <a:lnTo>
                        <a:pt x="19" y="118"/>
                      </a:lnTo>
                      <a:lnTo>
                        <a:pt x="32" y="118"/>
                      </a:lnTo>
                      <a:lnTo>
                        <a:pt x="32" y="2"/>
                      </a:lnTo>
                      <a:lnTo>
                        <a:pt x="24" y="0"/>
                      </a:lnTo>
                      <a:lnTo>
                        <a:pt x="22" y="1"/>
                      </a:lnTo>
                      <a:lnTo>
                        <a:pt x="21" y="2"/>
                      </a:lnTo>
                      <a:lnTo>
                        <a:pt x="20" y="4"/>
                      </a:lnTo>
                      <a:lnTo>
                        <a:pt x="0" y="46"/>
                      </a:lnTo>
                      <a:lnTo>
                        <a:pt x="0" y="120"/>
                      </a:lnTo>
                      <a:close/>
                    </a:path>
                  </a:pathLst>
                </a:custGeom>
                <a:solidFill>
                  <a:srgbClr val="F0F0F0"/>
                </a:solidFill>
                <a:ln w="0">
                  <a:solidFill>
                    <a:srgbClr val="000000"/>
                  </a:solidFill>
                  <a:prstDash val="solid"/>
                  <a:round/>
                  <a:headEnd/>
                  <a:tailEnd/>
                </a:ln>
              </p:spPr>
              <p:txBody>
                <a:bodyPr/>
                <a:lstStyle/>
                <a:p>
                  <a:endParaRPr lang="en-US"/>
                </a:p>
              </p:txBody>
            </p:sp>
            <p:sp>
              <p:nvSpPr>
                <p:cNvPr id="1551917" name="Freeform 557"/>
                <p:cNvSpPr>
                  <a:spLocks/>
                </p:cNvSpPr>
                <p:nvPr/>
              </p:nvSpPr>
              <p:spPr bwMode="auto">
                <a:xfrm>
                  <a:off x="3417" y="3103"/>
                  <a:ext cx="25" cy="118"/>
                </a:xfrm>
                <a:custGeom>
                  <a:avLst/>
                  <a:gdLst/>
                  <a:ahLst/>
                  <a:cxnLst>
                    <a:cxn ang="0">
                      <a:pos x="25" y="118"/>
                    </a:cxn>
                    <a:cxn ang="0">
                      <a:pos x="25" y="3"/>
                    </a:cxn>
                    <a:cxn ang="0">
                      <a:pos x="0" y="0"/>
                    </a:cxn>
                    <a:cxn ang="0">
                      <a:pos x="0" y="115"/>
                    </a:cxn>
                    <a:cxn ang="0">
                      <a:pos x="25" y="118"/>
                    </a:cxn>
                  </a:cxnLst>
                  <a:rect l="0" t="0" r="r" b="b"/>
                  <a:pathLst>
                    <a:path w="25" h="118">
                      <a:moveTo>
                        <a:pt x="25" y="118"/>
                      </a:moveTo>
                      <a:lnTo>
                        <a:pt x="25" y="3"/>
                      </a:lnTo>
                      <a:lnTo>
                        <a:pt x="0" y="0"/>
                      </a:lnTo>
                      <a:lnTo>
                        <a:pt x="0" y="115"/>
                      </a:lnTo>
                      <a:lnTo>
                        <a:pt x="25" y="118"/>
                      </a:lnTo>
                      <a:close/>
                    </a:path>
                  </a:pathLst>
                </a:custGeom>
                <a:solidFill>
                  <a:srgbClr val="F0F0F0"/>
                </a:solidFill>
                <a:ln w="0">
                  <a:solidFill>
                    <a:srgbClr val="000000"/>
                  </a:solidFill>
                  <a:prstDash val="solid"/>
                  <a:round/>
                  <a:headEnd/>
                  <a:tailEnd/>
                </a:ln>
              </p:spPr>
              <p:txBody>
                <a:bodyPr/>
                <a:lstStyle/>
                <a:p>
                  <a:endParaRPr lang="en-US"/>
                </a:p>
              </p:txBody>
            </p:sp>
            <p:sp>
              <p:nvSpPr>
                <p:cNvPr id="1551918" name="Freeform 558"/>
                <p:cNvSpPr>
                  <a:spLocks/>
                </p:cNvSpPr>
                <p:nvPr/>
              </p:nvSpPr>
              <p:spPr bwMode="auto">
                <a:xfrm>
                  <a:off x="3374" y="3226"/>
                  <a:ext cx="22" cy="21"/>
                </a:xfrm>
                <a:custGeom>
                  <a:avLst/>
                  <a:gdLst/>
                  <a:ahLst/>
                  <a:cxnLst>
                    <a:cxn ang="0">
                      <a:pos x="9" y="21"/>
                    </a:cxn>
                    <a:cxn ang="0">
                      <a:pos x="22" y="21"/>
                    </a:cxn>
                    <a:cxn ang="0">
                      <a:pos x="22" y="0"/>
                    </a:cxn>
                    <a:cxn ang="0">
                      <a:pos x="0" y="0"/>
                    </a:cxn>
                    <a:cxn ang="0">
                      <a:pos x="9" y="21"/>
                    </a:cxn>
                  </a:cxnLst>
                  <a:rect l="0" t="0" r="r" b="b"/>
                  <a:pathLst>
                    <a:path w="22" h="21">
                      <a:moveTo>
                        <a:pt x="9" y="21"/>
                      </a:moveTo>
                      <a:lnTo>
                        <a:pt x="22" y="21"/>
                      </a:lnTo>
                      <a:lnTo>
                        <a:pt x="22" y="0"/>
                      </a:lnTo>
                      <a:lnTo>
                        <a:pt x="0" y="0"/>
                      </a:lnTo>
                      <a:lnTo>
                        <a:pt x="9" y="21"/>
                      </a:lnTo>
                      <a:close/>
                    </a:path>
                  </a:pathLst>
                </a:custGeom>
                <a:solidFill>
                  <a:srgbClr val="F0F0F0"/>
                </a:solidFill>
                <a:ln w="0">
                  <a:solidFill>
                    <a:srgbClr val="000000"/>
                  </a:solidFill>
                  <a:prstDash val="solid"/>
                  <a:round/>
                  <a:headEnd/>
                  <a:tailEnd/>
                </a:ln>
              </p:spPr>
              <p:txBody>
                <a:bodyPr/>
                <a:lstStyle/>
                <a:p>
                  <a:endParaRPr lang="en-US"/>
                </a:p>
              </p:txBody>
            </p:sp>
            <p:sp>
              <p:nvSpPr>
                <p:cNvPr id="1551919" name="Freeform 559"/>
                <p:cNvSpPr>
                  <a:spLocks/>
                </p:cNvSpPr>
                <p:nvPr/>
              </p:nvSpPr>
              <p:spPr bwMode="auto">
                <a:xfrm>
                  <a:off x="3385" y="3253"/>
                  <a:ext cx="11" cy="21"/>
                </a:xfrm>
                <a:custGeom>
                  <a:avLst/>
                  <a:gdLst/>
                  <a:ahLst/>
                  <a:cxnLst>
                    <a:cxn ang="0">
                      <a:pos x="11" y="0"/>
                    </a:cxn>
                    <a:cxn ang="0">
                      <a:pos x="11" y="21"/>
                    </a:cxn>
                    <a:cxn ang="0">
                      <a:pos x="4" y="21"/>
                    </a:cxn>
                    <a:cxn ang="0">
                      <a:pos x="1" y="21"/>
                    </a:cxn>
                    <a:cxn ang="0">
                      <a:pos x="1" y="3"/>
                    </a:cxn>
                    <a:cxn ang="0">
                      <a:pos x="0" y="0"/>
                    </a:cxn>
                    <a:cxn ang="0">
                      <a:pos x="11" y="0"/>
                    </a:cxn>
                  </a:cxnLst>
                  <a:rect l="0" t="0" r="r" b="b"/>
                  <a:pathLst>
                    <a:path w="11" h="21">
                      <a:moveTo>
                        <a:pt x="11" y="0"/>
                      </a:moveTo>
                      <a:lnTo>
                        <a:pt x="11" y="21"/>
                      </a:lnTo>
                      <a:lnTo>
                        <a:pt x="4" y="21"/>
                      </a:lnTo>
                      <a:lnTo>
                        <a:pt x="1" y="21"/>
                      </a:lnTo>
                      <a:lnTo>
                        <a:pt x="1" y="3"/>
                      </a:lnTo>
                      <a:lnTo>
                        <a:pt x="0" y="0"/>
                      </a:lnTo>
                      <a:lnTo>
                        <a:pt x="11" y="0"/>
                      </a:lnTo>
                      <a:close/>
                    </a:path>
                  </a:pathLst>
                </a:custGeom>
                <a:solidFill>
                  <a:srgbClr val="F0F0F0"/>
                </a:solidFill>
                <a:ln w="0">
                  <a:solidFill>
                    <a:srgbClr val="000000"/>
                  </a:solidFill>
                  <a:prstDash val="solid"/>
                  <a:round/>
                  <a:headEnd/>
                  <a:tailEnd/>
                </a:ln>
              </p:spPr>
              <p:txBody>
                <a:bodyPr/>
                <a:lstStyle/>
                <a:p>
                  <a:endParaRPr lang="en-US"/>
                </a:p>
              </p:txBody>
            </p:sp>
            <p:sp>
              <p:nvSpPr>
                <p:cNvPr id="1551920" name="Freeform 560"/>
                <p:cNvSpPr>
                  <a:spLocks/>
                </p:cNvSpPr>
                <p:nvPr/>
              </p:nvSpPr>
              <p:spPr bwMode="auto">
                <a:xfrm>
                  <a:off x="3396" y="3218"/>
                  <a:ext cx="13" cy="56"/>
                </a:xfrm>
                <a:custGeom>
                  <a:avLst/>
                  <a:gdLst/>
                  <a:ahLst/>
                  <a:cxnLst>
                    <a:cxn ang="0">
                      <a:pos x="0" y="0"/>
                    </a:cxn>
                    <a:cxn ang="0">
                      <a:pos x="13" y="0"/>
                    </a:cxn>
                    <a:cxn ang="0">
                      <a:pos x="13" y="33"/>
                    </a:cxn>
                    <a:cxn ang="0">
                      <a:pos x="13" y="56"/>
                    </a:cxn>
                    <a:cxn ang="0">
                      <a:pos x="0" y="56"/>
                    </a:cxn>
                    <a:cxn ang="0">
                      <a:pos x="0" y="35"/>
                    </a:cxn>
                    <a:cxn ang="0">
                      <a:pos x="0" y="29"/>
                    </a:cxn>
                    <a:cxn ang="0">
                      <a:pos x="0" y="8"/>
                    </a:cxn>
                    <a:cxn ang="0">
                      <a:pos x="0" y="2"/>
                    </a:cxn>
                    <a:cxn ang="0">
                      <a:pos x="0" y="0"/>
                    </a:cxn>
                  </a:cxnLst>
                  <a:rect l="0" t="0" r="r" b="b"/>
                  <a:pathLst>
                    <a:path w="13" h="56">
                      <a:moveTo>
                        <a:pt x="0" y="0"/>
                      </a:moveTo>
                      <a:lnTo>
                        <a:pt x="13" y="0"/>
                      </a:lnTo>
                      <a:lnTo>
                        <a:pt x="13" y="33"/>
                      </a:lnTo>
                      <a:lnTo>
                        <a:pt x="13" y="56"/>
                      </a:lnTo>
                      <a:lnTo>
                        <a:pt x="0" y="56"/>
                      </a:lnTo>
                      <a:lnTo>
                        <a:pt x="0" y="35"/>
                      </a:lnTo>
                      <a:lnTo>
                        <a:pt x="0" y="29"/>
                      </a:lnTo>
                      <a:lnTo>
                        <a:pt x="0" y="8"/>
                      </a:lnTo>
                      <a:lnTo>
                        <a:pt x="0" y="2"/>
                      </a:lnTo>
                      <a:lnTo>
                        <a:pt x="0" y="0"/>
                      </a:lnTo>
                      <a:close/>
                    </a:path>
                  </a:pathLst>
                </a:custGeom>
                <a:solidFill>
                  <a:srgbClr val="F0F0F0"/>
                </a:solidFill>
                <a:ln w="0">
                  <a:solidFill>
                    <a:srgbClr val="000000"/>
                  </a:solidFill>
                  <a:prstDash val="solid"/>
                  <a:round/>
                  <a:headEnd/>
                  <a:tailEnd/>
                </a:ln>
              </p:spPr>
              <p:txBody>
                <a:bodyPr/>
                <a:lstStyle/>
                <a:p>
                  <a:endParaRPr lang="en-US"/>
                </a:p>
              </p:txBody>
            </p:sp>
            <p:sp>
              <p:nvSpPr>
                <p:cNvPr id="1551921" name="Freeform 561"/>
                <p:cNvSpPr>
                  <a:spLocks/>
                </p:cNvSpPr>
                <p:nvPr/>
              </p:nvSpPr>
              <p:spPr bwMode="auto">
                <a:xfrm>
                  <a:off x="3360" y="3220"/>
                  <a:ext cx="7" cy="6"/>
                </a:xfrm>
                <a:custGeom>
                  <a:avLst/>
                  <a:gdLst/>
                  <a:ahLst/>
                  <a:cxnLst>
                    <a:cxn ang="0">
                      <a:pos x="5" y="0"/>
                    </a:cxn>
                    <a:cxn ang="0">
                      <a:pos x="0" y="0"/>
                    </a:cxn>
                    <a:cxn ang="0">
                      <a:pos x="0" y="6"/>
                    </a:cxn>
                    <a:cxn ang="0">
                      <a:pos x="7" y="6"/>
                    </a:cxn>
                    <a:cxn ang="0">
                      <a:pos x="5" y="0"/>
                    </a:cxn>
                  </a:cxnLst>
                  <a:rect l="0" t="0" r="r" b="b"/>
                  <a:pathLst>
                    <a:path w="7" h="6">
                      <a:moveTo>
                        <a:pt x="5" y="0"/>
                      </a:moveTo>
                      <a:lnTo>
                        <a:pt x="0" y="0"/>
                      </a:lnTo>
                      <a:lnTo>
                        <a:pt x="0" y="6"/>
                      </a:lnTo>
                      <a:lnTo>
                        <a:pt x="7" y="6"/>
                      </a:lnTo>
                      <a:lnTo>
                        <a:pt x="5" y="0"/>
                      </a:lnTo>
                      <a:close/>
                    </a:path>
                  </a:pathLst>
                </a:custGeom>
                <a:solidFill>
                  <a:srgbClr val="FFFF80"/>
                </a:solidFill>
                <a:ln w="0">
                  <a:solidFill>
                    <a:srgbClr val="000000"/>
                  </a:solidFill>
                  <a:prstDash val="solid"/>
                  <a:round/>
                  <a:headEnd/>
                  <a:tailEnd/>
                </a:ln>
              </p:spPr>
              <p:txBody>
                <a:bodyPr/>
                <a:lstStyle/>
                <a:p>
                  <a:endParaRPr lang="en-US"/>
                </a:p>
              </p:txBody>
            </p:sp>
            <p:sp>
              <p:nvSpPr>
                <p:cNvPr id="1551922" name="Freeform 562"/>
                <p:cNvSpPr>
                  <a:spLocks/>
                </p:cNvSpPr>
                <p:nvPr/>
              </p:nvSpPr>
              <p:spPr bwMode="auto">
                <a:xfrm>
                  <a:off x="3371" y="3220"/>
                  <a:ext cx="25" cy="6"/>
                </a:xfrm>
                <a:custGeom>
                  <a:avLst/>
                  <a:gdLst/>
                  <a:ahLst/>
                  <a:cxnLst>
                    <a:cxn ang="0">
                      <a:pos x="0" y="0"/>
                    </a:cxn>
                    <a:cxn ang="0">
                      <a:pos x="6" y="0"/>
                    </a:cxn>
                    <a:cxn ang="0">
                      <a:pos x="25" y="0"/>
                    </a:cxn>
                    <a:cxn ang="0">
                      <a:pos x="25" y="6"/>
                    </a:cxn>
                    <a:cxn ang="0">
                      <a:pos x="3" y="6"/>
                    </a:cxn>
                    <a:cxn ang="0">
                      <a:pos x="0" y="0"/>
                    </a:cxn>
                  </a:cxnLst>
                  <a:rect l="0" t="0" r="r" b="b"/>
                  <a:pathLst>
                    <a:path w="25" h="6">
                      <a:moveTo>
                        <a:pt x="0" y="0"/>
                      </a:moveTo>
                      <a:lnTo>
                        <a:pt x="6" y="0"/>
                      </a:lnTo>
                      <a:lnTo>
                        <a:pt x="25" y="0"/>
                      </a:lnTo>
                      <a:lnTo>
                        <a:pt x="25" y="6"/>
                      </a:lnTo>
                      <a:lnTo>
                        <a:pt x="3" y="6"/>
                      </a:lnTo>
                      <a:lnTo>
                        <a:pt x="0" y="0"/>
                      </a:lnTo>
                      <a:close/>
                    </a:path>
                  </a:pathLst>
                </a:custGeom>
                <a:solidFill>
                  <a:srgbClr val="FFFF80"/>
                </a:solidFill>
                <a:ln w="0">
                  <a:solidFill>
                    <a:srgbClr val="000000"/>
                  </a:solidFill>
                  <a:prstDash val="solid"/>
                  <a:round/>
                  <a:headEnd/>
                  <a:tailEnd/>
                </a:ln>
              </p:spPr>
              <p:txBody>
                <a:bodyPr/>
                <a:lstStyle/>
                <a:p>
                  <a:endParaRPr lang="en-US"/>
                </a:p>
              </p:txBody>
            </p:sp>
            <p:sp>
              <p:nvSpPr>
                <p:cNvPr id="1551923" name="Freeform 563"/>
                <p:cNvSpPr>
                  <a:spLocks/>
                </p:cNvSpPr>
                <p:nvPr/>
              </p:nvSpPr>
              <p:spPr bwMode="auto">
                <a:xfrm>
                  <a:off x="3348" y="3247"/>
                  <a:ext cx="31" cy="6"/>
                </a:xfrm>
                <a:custGeom>
                  <a:avLst/>
                  <a:gdLst/>
                  <a:ahLst/>
                  <a:cxnLst>
                    <a:cxn ang="0">
                      <a:pos x="28" y="0"/>
                    </a:cxn>
                    <a:cxn ang="0">
                      <a:pos x="0" y="0"/>
                    </a:cxn>
                    <a:cxn ang="0">
                      <a:pos x="0" y="6"/>
                    </a:cxn>
                    <a:cxn ang="0">
                      <a:pos x="31" y="6"/>
                    </a:cxn>
                    <a:cxn ang="0">
                      <a:pos x="28" y="0"/>
                    </a:cxn>
                  </a:cxnLst>
                  <a:rect l="0" t="0" r="r" b="b"/>
                  <a:pathLst>
                    <a:path w="31" h="6">
                      <a:moveTo>
                        <a:pt x="28" y="0"/>
                      </a:moveTo>
                      <a:lnTo>
                        <a:pt x="0" y="0"/>
                      </a:lnTo>
                      <a:lnTo>
                        <a:pt x="0" y="6"/>
                      </a:lnTo>
                      <a:lnTo>
                        <a:pt x="31" y="6"/>
                      </a:lnTo>
                      <a:lnTo>
                        <a:pt x="28" y="0"/>
                      </a:lnTo>
                      <a:close/>
                    </a:path>
                  </a:pathLst>
                </a:custGeom>
                <a:solidFill>
                  <a:srgbClr val="FFFF80"/>
                </a:solidFill>
                <a:ln w="0">
                  <a:solidFill>
                    <a:srgbClr val="000000"/>
                  </a:solidFill>
                  <a:prstDash val="solid"/>
                  <a:round/>
                  <a:headEnd/>
                  <a:tailEnd/>
                </a:ln>
              </p:spPr>
              <p:txBody>
                <a:bodyPr/>
                <a:lstStyle/>
                <a:p>
                  <a:endParaRPr lang="en-US"/>
                </a:p>
              </p:txBody>
            </p:sp>
            <p:sp>
              <p:nvSpPr>
                <p:cNvPr id="1551924" name="Freeform 564"/>
                <p:cNvSpPr>
                  <a:spLocks/>
                </p:cNvSpPr>
                <p:nvPr/>
              </p:nvSpPr>
              <p:spPr bwMode="auto">
                <a:xfrm>
                  <a:off x="3383" y="3247"/>
                  <a:ext cx="13" cy="6"/>
                </a:xfrm>
                <a:custGeom>
                  <a:avLst/>
                  <a:gdLst/>
                  <a:ahLst/>
                  <a:cxnLst>
                    <a:cxn ang="0">
                      <a:pos x="0" y="0"/>
                    </a:cxn>
                    <a:cxn ang="0">
                      <a:pos x="13" y="0"/>
                    </a:cxn>
                    <a:cxn ang="0">
                      <a:pos x="13" y="6"/>
                    </a:cxn>
                    <a:cxn ang="0">
                      <a:pos x="2" y="6"/>
                    </a:cxn>
                    <a:cxn ang="0">
                      <a:pos x="0" y="0"/>
                    </a:cxn>
                  </a:cxnLst>
                  <a:rect l="0" t="0" r="r" b="b"/>
                  <a:pathLst>
                    <a:path w="13" h="6">
                      <a:moveTo>
                        <a:pt x="0" y="0"/>
                      </a:moveTo>
                      <a:lnTo>
                        <a:pt x="13" y="0"/>
                      </a:lnTo>
                      <a:lnTo>
                        <a:pt x="13" y="6"/>
                      </a:lnTo>
                      <a:lnTo>
                        <a:pt x="2" y="6"/>
                      </a:lnTo>
                      <a:lnTo>
                        <a:pt x="0" y="0"/>
                      </a:lnTo>
                      <a:close/>
                    </a:path>
                  </a:pathLst>
                </a:custGeom>
                <a:solidFill>
                  <a:srgbClr val="FFFF80"/>
                </a:solidFill>
                <a:ln w="0">
                  <a:solidFill>
                    <a:srgbClr val="000000"/>
                  </a:solidFill>
                  <a:prstDash val="solid"/>
                  <a:round/>
                  <a:headEnd/>
                  <a:tailEnd/>
                </a:ln>
              </p:spPr>
              <p:txBody>
                <a:bodyPr/>
                <a:lstStyle/>
                <a:p>
                  <a:endParaRPr lang="en-US"/>
                </a:p>
              </p:txBody>
            </p:sp>
            <p:sp>
              <p:nvSpPr>
                <p:cNvPr id="1551925" name="Freeform 565"/>
                <p:cNvSpPr>
                  <a:spLocks/>
                </p:cNvSpPr>
                <p:nvPr/>
              </p:nvSpPr>
              <p:spPr bwMode="auto">
                <a:xfrm>
                  <a:off x="3121" y="3113"/>
                  <a:ext cx="23" cy="41"/>
                </a:xfrm>
                <a:custGeom>
                  <a:avLst/>
                  <a:gdLst/>
                  <a:ahLst/>
                  <a:cxnLst>
                    <a:cxn ang="0">
                      <a:pos x="0" y="41"/>
                    </a:cxn>
                    <a:cxn ang="0">
                      <a:pos x="0" y="0"/>
                    </a:cxn>
                    <a:cxn ang="0">
                      <a:pos x="23" y="4"/>
                    </a:cxn>
                    <a:cxn ang="0">
                      <a:pos x="23" y="8"/>
                    </a:cxn>
                    <a:cxn ang="0">
                      <a:pos x="6" y="5"/>
                    </a:cxn>
                    <a:cxn ang="0">
                      <a:pos x="6" y="40"/>
                    </a:cxn>
                    <a:cxn ang="0">
                      <a:pos x="0" y="41"/>
                    </a:cxn>
                  </a:cxnLst>
                  <a:rect l="0" t="0" r="r" b="b"/>
                  <a:pathLst>
                    <a:path w="23" h="41">
                      <a:moveTo>
                        <a:pt x="0" y="41"/>
                      </a:moveTo>
                      <a:lnTo>
                        <a:pt x="0" y="0"/>
                      </a:lnTo>
                      <a:lnTo>
                        <a:pt x="23" y="4"/>
                      </a:lnTo>
                      <a:lnTo>
                        <a:pt x="23" y="8"/>
                      </a:lnTo>
                      <a:lnTo>
                        <a:pt x="6" y="5"/>
                      </a:lnTo>
                      <a:lnTo>
                        <a:pt x="6" y="40"/>
                      </a:lnTo>
                      <a:lnTo>
                        <a:pt x="0" y="41"/>
                      </a:lnTo>
                      <a:close/>
                    </a:path>
                  </a:pathLst>
                </a:custGeom>
                <a:solidFill>
                  <a:srgbClr val="FFFF80"/>
                </a:solidFill>
                <a:ln w="0">
                  <a:solidFill>
                    <a:srgbClr val="000000"/>
                  </a:solidFill>
                  <a:prstDash val="solid"/>
                  <a:round/>
                  <a:headEnd/>
                  <a:tailEnd/>
                </a:ln>
              </p:spPr>
              <p:txBody>
                <a:bodyPr/>
                <a:lstStyle/>
                <a:p>
                  <a:endParaRPr lang="en-US"/>
                </a:p>
              </p:txBody>
            </p:sp>
            <p:sp>
              <p:nvSpPr>
                <p:cNvPr id="1551926" name="Freeform 566"/>
                <p:cNvSpPr>
                  <a:spLocks/>
                </p:cNvSpPr>
                <p:nvPr/>
              </p:nvSpPr>
              <p:spPr bwMode="auto">
                <a:xfrm>
                  <a:off x="3121" y="3160"/>
                  <a:ext cx="16" cy="114"/>
                </a:xfrm>
                <a:custGeom>
                  <a:avLst/>
                  <a:gdLst/>
                  <a:ahLst/>
                  <a:cxnLst>
                    <a:cxn ang="0">
                      <a:pos x="0" y="0"/>
                    </a:cxn>
                    <a:cxn ang="0">
                      <a:pos x="0" y="114"/>
                    </a:cxn>
                    <a:cxn ang="0">
                      <a:pos x="16" y="114"/>
                    </a:cxn>
                    <a:cxn ang="0">
                      <a:pos x="16" y="61"/>
                    </a:cxn>
                    <a:cxn ang="0">
                      <a:pos x="6" y="61"/>
                    </a:cxn>
                    <a:cxn ang="0">
                      <a:pos x="6" y="0"/>
                    </a:cxn>
                    <a:cxn ang="0">
                      <a:pos x="0" y="0"/>
                    </a:cxn>
                  </a:cxnLst>
                  <a:rect l="0" t="0" r="r" b="b"/>
                  <a:pathLst>
                    <a:path w="16" h="114">
                      <a:moveTo>
                        <a:pt x="0" y="0"/>
                      </a:moveTo>
                      <a:lnTo>
                        <a:pt x="0" y="114"/>
                      </a:lnTo>
                      <a:lnTo>
                        <a:pt x="16" y="114"/>
                      </a:lnTo>
                      <a:lnTo>
                        <a:pt x="16" y="61"/>
                      </a:lnTo>
                      <a:lnTo>
                        <a:pt x="6" y="61"/>
                      </a:lnTo>
                      <a:lnTo>
                        <a:pt x="6" y="0"/>
                      </a:lnTo>
                      <a:lnTo>
                        <a:pt x="0" y="0"/>
                      </a:lnTo>
                      <a:close/>
                    </a:path>
                  </a:pathLst>
                </a:custGeom>
                <a:solidFill>
                  <a:srgbClr val="FFFF80"/>
                </a:solidFill>
                <a:ln w="0">
                  <a:solidFill>
                    <a:srgbClr val="000000"/>
                  </a:solidFill>
                  <a:prstDash val="solid"/>
                  <a:round/>
                  <a:headEnd/>
                  <a:tailEnd/>
                </a:ln>
              </p:spPr>
              <p:txBody>
                <a:bodyPr/>
                <a:lstStyle/>
                <a:p>
                  <a:endParaRPr lang="en-US"/>
                </a:p>
              </p:txBody>
            </p:sp>
            <p:sp>
              <p:nvSpPr>
                <p:cNvPr id="1551927" name="Freeform 567"/>
                <p:cNvSpPr>
                  <a:spLocks/>
                </p:cNvSpPr>
                <p:nvPr/>
              </p:nvSpPr>
              <p:spPr bwMode="auto">
                <a:xfrm>
                  <a:off x="3079" y="3152"/>
                  <a:ext cx="67" cy="160"/>
                </a:xfrm>
                <a:custGeom>
                  <a:avLst/>
                  <a:gdLst/>
                  <a:ahLst/>
                  <a:cxnLst>
                    <a:cxn ang="0">
                      <a:pos x="67" y="35"/>
                    </a:cxn>
                    <a:cxn ang="0">
                      <a:pos x="67" y="0"/>
                    </a:cxn>
                    <a:cxn ang="0">
                      <a:pos x="65" y="0"/>
                    </a:cxn>
                    <a:cxn ang="0">
                      <a:pos x="47" y="1"/>
                    </a:cxn>
                    <a:cxn ang="0">
                      <a:pos x="42" y="2"/>
                    </a:cxn>
                    <a:cxn ang="0">
                      <a:pos x="2" y="5"/>
                    </a:cxn>
                    <a:cxn ang="0">
                      <a:pos x="1" y="6"/>
                    </a:cxn>
                    <a:cxn ang="0">
                      <a:pos x="0" y="7"/>
                    </a:cxn>
                    <a:cxn ang="0">
                      <a:pos x="0" y="11"/>
                    </a:cxn>
                    <a:cxn ang="0">
                      <a:pos x="1" y="12"/>
                    </a:cxn>
                    <a:cxn ang="0">
                      <a:pos x="3" y="13"/>
                    </a:cxn>
                    <a:cxn ang="0">
                      <a:pos x="3" y="124"/>
                    </a:cxn>
                    <a:cxn ang="0">
                      <a:pos x="3" y="160"/>
                    </a:cxn>
                    <a:cxn ang="0">
                      <a:pos x="9" y="160"/>
                    </a:cxn>
                    <a:cxn ang="0">
                      <a:pos x="9" y="124"/>
                    </a:cxn>
                    <a:cxn ang="0">
                      <a:pos x="9" y="11"/>
                    </a:cxn>
                    <a:cxn ang="0">
                      <a:pos x="42" y="8"/>
                    </a:cxn>
                    <a:cxn ang="0">
                      <a:pos x="47" y="8"/>
                    </a:cxn>
                    <a:cxn ang="0">
                      <a:pos x="61" y="6"/>
                    </a:cxn>
                    <a:cxn ang="0">
                      <a:pos x="61" y="29"/>
                    </a:cxn>
                    <a:cxn ang="0">
                      <a:pos x="64" y="32"/>
                    </a:cxn>
                    <a:cxn ang="0">
                      <a:pos x="67" y="35"/>
                    </a:cxn>
                  </a:cxnLst>
                  <a:rect l="0" t="0" r="r" b="b"/>
                  <a:pathLst>
                    <a:path w="67" h="160">
                      <a:moveTo>
                        <a:pt x="67" y="35"/>
                      </a:moveTo>
                      <a:lnTo>
                        <a:pt x="67" y="0"/>
                      </a:lnTo>
                      <a:lnTo>
                        <a:pt x="65" y="0"/>
                      </a:lnTo>
                      <a:lnTo>
                        <a:pt x="47" y="1"/>
                      </a:lnTo>
                      <a:lnTo>
                        <a:pt x="42" y="2"/>
                      </a:lnTo>
                      <a:lnTo>
                        <a:pt x="2" y="5"/>
                      </a:lnTo>
                      <a:lnTo>
                        <a:pt x="1" y="6"/>
                      </a:lnTo>
                      <a:lnTo>
                        <a:pt x="0" y="7"/>
                      </a:lnTo>
                      <a:lnTo>
                        <a:pt x="0" y="11"/>
                      </a:lnTo>
                      <a:lnTo>
                        <a:pt x="1" y="12"/>
                      </a:lnTo>
                      <a:lnTo>
                        <a:pt x="3" y="13"/>
                      </a:lnTo>
                      <a:lnTo>
                        <a:pt x="3" y="124"/>
                      </a:lnTo>
                      <a:lnTo>
                        <a:pt x="3" y="160"/>
                      </a:lnTo>
                      <a:lnTo>
                        <a:pt x="9" y="160"/>
                      </a:lnTo>
                      <a:lnTo>
                        <a:pt x="9" y="124"/>
                      </a:lnTo>
                      <a:lnTo>
                        <a:pt x="9" y="11"/>
                      </a:lnTo>
                      <a:lnTo>
                        <a:pt x="42" y="8"/>
                      </a:lnTo>
                      <a:lnTo>
                        <a:pt x="47" y="8"/>
                      </a:lnTo>
                      <a:lnTo>
                        <a:pt x="61" y="6"/>
                      </a:lnTo>
                      <a:lnTo>
                        <a:pt x="61" y="29"/>
                      </a:lnTo>
                      <a:lnTo>
                        <a:pt x="64" y="32"/>
                      </a:lnTo>
                      <a:lnTo>
                        <a:pt x="67" y="35"/>
                      </a:lnTo>
                      <a:close/>
                    </a:path>
                  </a:pathLst>
                </a:custGeom>
                <a:solidFill>
                  <a:srgbClr val="FFFF80"/>
                </a:solidFill>
                <a:ln w="0">
                  <a:solidFill>
                    <a:srgbClr val="000000"/>
                  </a:solidFill>
                  <a:prstDash val="solid"/>
                  <a:round/>
                  <a:headEnd/>
                  <a:tailEnd/>
                </a:ln>
              </p:spPr>
              <p:txBody>
                <a:bodyPr/>
                <a:lstStyle/>
                <a:p>
                  <a:endParaRPr lang="en-US"/>
                </a:p>
              </p:txBody>
            </p:sp>
            <p:sp>
              <p:nvSpPr>
                <p:cNvPr id="1551928" name="Freeform 568"/>
                <p:cNvSpPr>
                  <a:spLocks/>
                </p:cNvSpPr>
                <p:nvPr/>
              </p:nvSpPr>
              <p:spPr bwMode="auto">
                <a:xfrm>
                  <a:off x="3141" y="3189"/>
                  <a:ext cx="5" cy="85"/>
                </a:xfrm>
                <a:custGeom>
                  <a:avLst/>
                  <a:gdLst/>
                  <a:ahLst/>
                  <a:cxnLst>
                    <a:cxn ang="0">
                      <a:pos x="2" y="2"/>
                    </a:cxn>
                    <a:cxn ang="0">
                      <a:pos x="0" y="0"/>
                    </a:cxn>
                    <a:cxn ang="0">
                      <a:pos x="0" y="85"/>
                    </a:cxn>
                    <a:cxn ang="0">
                      <a:pos x="5" y="85"/>
                    </a:cxn>
                    <a:cxn ang="0">
                      <a:pos x="5" y="24"/>
                    </a:cxn>
                    <a:cxn ang="0">
                      <a:pos x="5" y="4"/>
                    </a:cxn>
                    <a:cxn ang="0">
                      <a:pos x="2" y="2"/>
                    </a:cxn>
                  </a:cxnLst>
                  <a:rect l="0" t="0" r="r" b="b"/>
                  <a:pathLst>
                    <a:path w="5" h="85">
                      <a:moveTo>
                        <a:pt x="2" y="2"/>
                      </a:moveTo>
                      <a:lnTo>
                        <a:pt x="0" y="0"/>
                      </a:lnTo>
                      <a:lnTo>
                        <a:pt x="0" y="85"/>
                      </a:lnTo>
                      <a:lnTo>
                        <a:pt x="5" y="85"/>
                      </a:lnTo>
                      <a:lnTo>
                        <a:pt x="5" y="24"/>
                      </a:lnTo>
                      <a:lnTo>
                        <a:pt x="5" y="4"/>
                      </a:lnTo>
                      <a:lnTo>
                        <a:pt x="2" y="2"/>
                      </a:lnTo>
                      <a:close/>
                    </a:path>
                  </a:pathLst>
                </a:custGeom>
                <a:solidFill>
                  <a:srgbClr val="FFFF80"/>
                </a:solidFill>
                <a:ln w="0">
                  <a:solidFill>
                    <a:srgbClr val="000000"/>
                  </a:solidFill>
                  <a:prstDash val="solid"/>
                  <a:round/>
                  <a:headEnd/>
                  <a:tailEnd/>
                </a:ln>
              </p:spPr>
              <p:txBody>
                <a:bodyPr/>
                <a:lstStyle/>
                <a:p>
                  <a:endParaRPr lang="en-US"/>
                </a:p>
              </p:txBody>
            </p:sp>
            <p:sp>
              <p:nvSpPr>
                <p:cNvPr id="1551929" name="Freeform 569"/>
                <p:cNvSpPr>
                  <a:spLocks/>
                </p:cNvSpPr>
                <p:nvPr/>
              </p:nvSpPr>
              <p:spPr bwMode="auto">
                <a:xfrm>
                  <a:off x="3137" y="3164"/>
                  <a:ext cx="84" cy="110"/>
                </a:xfrm>
                <a:custGeom>
                  <a:avLst/>
                  <a:gdLst/>
                  <a:ahLst/>
                  <a:cxnLst>
                    <a:cxn ang="0">
                      <a:pos x="84" y="0"/>
                    </a:cxn>
                    <a:cxn ang="0">
                      <a:pos x="84" y="6"/>
                    </a:cxn>
                    <a:cxn ang="0">
                      <a:pos x="78" y="10"/>
                    </a:cxn>
                    <a:cxn ang="0">
                      <a:pos x="76" y="12"/>
                    </a:cxn>
                    <a:cxn ang="0">
                      <a:pos x="72" y="15"/>
                    </a:cxn>
                    <a:cxn ang="0">
                      <a:pos x="65" y="20"/>
                    </a:cxn>
                    <a:cxn ang="0">
                      <a:pos x="58" y="24"/>
                    </a:cxn>
                    <a:cxn ang="0">
                      <a:pos x="44" y="30"/>
                    </a:cxn>
                    <a:cxn ang="0">
                      <a:pos x="36" y="32"/>
                    </a:cxn>
                    <a:cxn ang="0">
                      <a:pos x="28" y="34"/>
                    </a:cxn>
                    <a:cxn ang="0">
                      <a:pos x="23" y="34"/>
                    </a:cxn>
                    <a:cxn ang="0">
                      <a:pos x="19" y="33"/>
                    </a:cxn>
                    <a:cxn ang="0">
                      <a:pos x="16" y="32"/>
                    </a:cxn>
                    <a:cxn ang="0">
                      <a:pos x="12" y="31"/>
                    </a:cxn>
                    <a:cxn ang="0">
                      <a:pos x="9" y="29"/>
                    </a:cxn>
                    <a:cxn ang="0">
                      <a:pos x="6" y="27"/>
                    </a:cxn>
                    <a:cxn ang="0">
                      <a:pos x="4" y="25"/>
                    </a:cxn>
                    <a:cxn ang="0">
                      <a:pos x="4" y="110"/>
                    </a:cxn>
                    <a:cxn ang="0">
                      <a:pos x="0" y="110"/>
                    </a:cxn>
                    <a:cxn ang="0">
                      <a:pos x="0" y="57"/>
                    </a:cxn>
                    <a:cxn ang="0">
                      <a:pos x="0" y="12"/>
                    </a:cxn>
                    <a:cxn ang="0">
                      <a:pos x="3" y="17"/>
                    </a:cxn>
                    <a:cxn ang="0">
                      <a:pos x="6" y="20"/>
                    </a:cxn>
                    <a:cxn ang="0">
                      <a:pos x="9" y="23"/>
                    </a:cxn>
                    <a:cxn ang="0">
                      <a:pos x="11" y="25"/>
                    </a:cxn>
                    <a:cxn ang="0">
                      <a:pos x="13" y="26"/>
                    </a:cxn>
                    <a:cxn ang="0">
                      <a:pos x="16" y="27"/>
                    </a:cxn>
                    <a:cxn ang="0">
                      <a:pos x="19" y="28"/>
                    </a:cxn>
                    <a:cxn ang="0">
                      <a:pos x="23" y="29"/>
                    </a:cxn>
                    <a:cxn ang="0">
                      <a:pos x="29" y="29"/>
                    </a:cxn>
                    <a:cxn ang="0">
                      <a:pos x="38" y="27"/>
                    </a:cxn>
                    <a:cxn ang="0">
                      <a:pos x="46" y="24"/>
                    </a:cxn>
                    <a:cxn ang="0">
                      <a:pos x="59" y="18"/>
                    </a:cxn>
                    <a:cxn ang="0">
                      <a:pos x="65" y="14"/>
                    </a:cxn>
                    <a:cxn ang="0">
                      <a:pos x="72" y="9"/>
                    </a:cxn>
                    <a:cxn ang="0">
                      <a:pos x="75" y="7"/>
                    </a:cxn>
                    <a:cxn ang="0">
                      <a:pos x="84" y="0"/>
                    </a:cxn>
                  </a:cxnLst>
                  <a:rect l="0" t="0" r="r" b="b"/>
                  <a:pathLst>
                    <a:path w="84" h="110">
                      <a:moveTo>
                        <a:pt x="84" y="0"/>
                      </a:moveTo>
                      <a:lnTo>
                        <a:pt x="84" y="6"/>
                      </a:lnTo>
                      <a:lnTo>
                        <a:pt x="78" y="10"/>
                      </a:lnTo>
                      <a:lnTo>
                        <a:pt x="76" y="12"/>
                      </a:lnTo>
                      <a:lnTo>
                        <a:pt x="72" y="15"/>
                      </a:lnTo>
                      <a:lnTo>
                        <a:pt x="65" y="20"/>
                      </a:lnTo>
                      <a:lnTo>
                        <a:pt x="58" y="24"/>
                      </a:lnTo>
                      <a:lnTo>
                        <a:pt x="44" y="30"/>
                      </a:lnTo>
                      <a:lnTo>
                        <a:pt x="36" y="32"/>
                      </a:lnTo>
                      <a:lnTo>
                        <a:pt x="28" y="34"/>
                      </a:lnTo>
                      <a:lnTo>
                        <a:pt x="23" y="34"/>
                      </a:lnTo>
                      <a:lnTo>
                        <a:pt x="19" y="33"/>
                      </a:lnTo>
                      <a:lnTo>
                        <a:pt x="16" y="32"/>
                      </a:lnTo>
                      <a:lnTo>
                        <a:pt x="12" y="31"/>
                      </a:lnTo>
                      <a:lnTo>
                        <a:pt x="9" y="29"/>
                      </a:lnTo>
                      <a:lnTo>
                        <a:pt x="6" y="27"/>
                      </a:lnTo>
                      <a:lnTo>
                        <a:pt x="4" y="25"/>
                      </a:lnTo>
                      <a:lnTo>
                        <a:pt x="4" y="110"/>
                      </a:lnTo>
                      <a:lnTo>
                        <a:pt x="0" y="110"/>
                      </a:lnTo>
                      <a:lnTo>
                        <a:pt x="0" y="57"/>
                      </a:lnTo>
                      <a:lnTo>
                        <a:pt x="0" y="12"/>
                      </a:lnTo>
                      <a:lnTo>
                        <a:pt x="3" y="17"/>
                      </a:lnTo>
                      <a:lnTo>
                        <a:pt x="6" y="20"/>
                      </a:lnTo>
                      <a:lnTo>
                        <a:pt x="9" y="23"/>
                      </a:lnTo>
                      <a:lnTo>
                        <a:pt x="11" y="25"/>
                      </a:lnTo>
                      <a:lnTo>
                        <a:pt x="13" y="26"/>
                      </a:lnTo>
                      <a:lnTo>
                        <a:pt x="16" y="27"/>
                      </a:lnTo>
                      <a:lnTo>
                        <a:pt x="19" y="28"/>
                      </a:lnTo>
                      <a:lnTo>
                        <a:pt x="23" y="29"/>
                      </a:lnTo>
                      <a:lnTo>
                        <a:pt x="29" y="29"/>
                      </a:lnTo>
                      <a:lnTo>
                        <a:pt x="38" y="27"/>
                      </a:lnTo>
                      <a:lnTo>
                        <a:pt x="46" y="24"/>
                      </a:lnTo>
                      <a:lnTo>
                        <a:pt x="59" y="18"/>
                      </a:lnTo>
                      <a:lnTo>
                        <a:pt x="65" y="14"/>
                      </a:lnTo>
                      <a:lnTo>
                        <a:pt x="72" y="9"/>
                      </a:lnTo>
                      <a:lnTo>
                        <a:pt x="75" y="7"/>
                      </a:lnTo>
                      <a:lnTo>
                        <a:pt x="84" y="0"/>
                      </a:lnTo>
                      <a:close/>
                    </a:path>
                  </a:pathLst>
                </a:custGeom>
                <a:solidFill>
                  <a:srgbClr val="FFFF80"/>
                </a:solidFill>
                <a:ln w="0">
                  <a:solidFill>
                    <a:srgbClr val="000000"/>
                  </a:solidFill>
                  <a:prstDash val="solid"/>
                  <a:round/>
                  <a:headEnd/>
                  <a:tailEnd/>
                </a:ln>
              </p:spPr>
              <p:txBody>
                <a:bodyPr/>
                <a:lstStyle/>
                <a:p>
                  <a:endParaRPr lang="en-US"/>
                </a:p>
              </p:txBody>
            </p:sp>
            <p:sp>
              <p:nvSpPr>
                <p:cNvPr id="1551930" name="Freeform 570"/>
                <p:cNvSpPr>
                  <a:spLocks/>
                </p:cNvSpPr>
                <p:nvPr/>
              </p:nvSpPr>
              <p:spPr bwMode="auto">
                <a:xfrm>
                  <a:off x="3202" y="3179"/>
                  <a:ext cx="7" cy="133"/>
                </a:xfrm>
                <a:custGeom>
                  <a:avLst/>
                  <a:gdLst/>
                  <a:ahLst/>
                  <a:cxnLst>
                    <a:cxn ang="0">
                      <a:pos x="0" y="5"/>
                    </a:cxn>
                    <a:cxn ang="0">
                      <a:pos x="0" y="78"/>
                    </a:cxn>
                    <a:cxn ang="0">
                      <a:pos x="0" y="95"/>
                    </a:cxn>
                    <a:cxn ang="0">
                      <a:pos x="0" y="120"/>
                    </a:cxn>
                    <a:cxn ang="0">
                      <a:pos x="0" y="133"/>
                    </a:cxn>
                    <a:cxn ang="0">
                      <a:pos x="7" y="133"/>
                    </a:cxn>
                    <a:cxn ang="0">
                      <a:pos x="7" y="101"/>
                    </a:cxn>
                    <a:cxn ang="0">
                      <a:pos x="7" y="95"/>
                    </a:cxn>
                    <a:cxn ang="0">
                      <a:pos x="7" y="83"/>
                    </a:cxn>
                    <a:cxn ang="0">
                      <a:pos x="7" y="0"/>
                    </a:cxn>
                    <a:cxn ang="0">
                      <a:pos x="0" y="5"/>
                    </a:cxn>
                  </a:cxnLst>
                  <a:rect l="0" t="0" r="r" b="b"/>
                  <a:pathLst>
                    <a:path w="7" h="133">
                      <a:moveTo>
                        <a:pt x="0" y="5"/>
                      </a:moveTo>
                      <a:lnTo>
                        <a:pt x="0" y="78"/>
                      </a:lnTo>
                      <a:lnTo>
                        <a:pt x="0" y="95"/>
                      </a:lnTo>
                      <a:lnTo>
                        <a:pt x="0" y="120"/>
                      </a:lnTo>
                      <a:lnTo>
                        <a:pt x="0" y="133"/>
                      </a:lnTo>
                      <a:lnTo>
                        <a:pt x="7" y="133"/>
                      </a:lnTo>
                      <a:lnTo>
                        <a:pt x="7" y="101"/>
                      </a:lnTo>
                      <a:lnTo>
                        <a:pt x="7" y="95"/>
                      </a:lnTo>
                      <a:lnTo>
                        <a:pt x="7" y="83"/>
                      </a:lnTo>
                      <a:lnTo>
                        <a:pt x="7" y="0"/>
                      </a:lnTo>
                      <a:lnTo>
                        <a:pt x="0" y="5"/>
                      </a:lnTo>
                      <a:close/>
                    </a:path>
                  </a:pathLst>
                </a:custGeom>
                <a:solidFill>
                  <a:srgbClr val="FFFF80"/>
                </a:solidFill>
                <a:ln w="0">
                  <a:solidFill>
                    <a:srgbClr val="000000"/>
                  </a:solidFill>
                  <a:prstDash val="solid"/>
                  <a:round/>
                  <a:headEnd/>
                  <a:tailEnd/>
                </a:ln>
              </p:spPr>
              <p:txBody>
                <a:bodyPr/>
                <a:lstStyle/>
                <a:p>
                  <a:endParaRPr lang="en-US"/>
                </a:p>
              </p:txBody>
            </p:sp>
            <p:sp>
              <p:nvSpPr>
                <p:cNvPr id="1551931" name="Freeform 571"/>
                <p:cNvSpPr>
                  <a:spLocks/>
                </p:cNvSpPr>
                <p:nvPr/>
              </p:nvSpPr>
              <p:spPr bwMode="auto">
                <a:xfrm>
                  <a:off x="3202" y="3147"/>
                  <a:ext cx="150" cy="249"/>
                </a:xfrm>
                <a:custGeom>
                  <a:avLst/>
                  <a:gdLst/>
                  <a:ahLst/>
                  <a:cxnLst>
                    <a:cxn ang="0">
                      <a:pos x="7" y="26"/>
                    </a:cxn>
                    <a:cxn ang="0">
                      <a:pos x="7" y="22"/>
                    </a:cxn>
                    <a:cxn ang="0">
                      <a:pos x="7" y="7"/>
                    </a:cxn>
                    <a:cxn ang="0">
                      <a:pos x="47" y="7"/>
                    </a:cxn>
                    <a:cxn ang="0">
                      <a:pos x="76" y="7"/>
                    </a:cxn>
                    <a:cxn ang="0">
                      <a:pos x="76" y="87"/>
                    </a:cxn>
                    <a:cxn ang="0">
                      <a:pos x="76" y="127"/>
                    </a:cxn>
                    <a:cxn ang="0">
                      <a:pos x="76" y="133"/>
                    </a:cxn>
                    <a:cxn ang="0">
                      <a:pos x="76" y="162"/>
                    </a:cxn>
                    <a:cxn ang="0">
                      <a:pos x="84" y="162"/>
                    </a:cxn>
                    <a:cxn ang="0">
                      <a:pos x="84" y="133"/>
                    </a:cxn>
                    <a:cxn ang="0">
                      <a:pos x="84" y="127"/>
                    </a:cxn>
                    <a:cxn ang="0">
                      <a:pos x="84" y="81"/>
                    </a:cxn>
                    <a:cxn ang="0">
                      <a:pos x="84" y="7"/>
                    </a:cxn>
                    <a:cxn ang="0">
                      <a:pos x="101" y="7"/>
                    </a:cxn>
                    <a:cxn ang="0">
                      <a:pos x="116" y="47"/>
                    </a:cxn>
                    <a:cxn ang="0">
                      <a:pos x="127" y="80"/>
                    </a:cxn>
                    <a:cxn ang="0">
                      <a:pos x="131" y="90"/>
                    </a:cxn>
                    <a:cxn ang="0">
                      <a:pos x="131" y="127"/>
                    </a:cxn>
                    <a:cxn ang="0">
                      <a:pos x="131" y="133"/>
                    </a:cxn>
                    <a:cxn ang="0">
                      <a:pos x="131" y="188"/>
                    </a:cxn>
                    <a:cxn ang="0">
                      <a:pos x="123" y="188"/>
                    </a:cxn>
                    <a:cxn ang="0">
                      <a:pos x="123" y="197"/>
                    </a:cxn>
                    <a:cxn ang="0">
                      <a:pos x="131" y="197"/>
                    </a:cxn>
                    <a:cxn ang="0">
                      <a:pos x="131" y="220"/>
                    </a:cxn>
                    <a:cxn ang="0">
                      <a:pos x="134" y="231"/>
                    </a:cxn>
                    <a:cxn ang="0">
                      <a:pos x="138" y="249"/>
                    </a:cxn>
                    <a:cxn ang="0">
                      <a:pos x="138" y="197"/>
                    </a:cxn>
                    <a:cxn ang="0">
                      <a:pos x="150" y="197"/>
                    </a:cxn>
                    <a:cxn ang="0">
                      <a:pos x="150" y="188"/>
                    </a:cxn>
                    <a:cxn ang="0">
                      <a:pos x="138" y="188"/>
                    </a:cxn>
                    <a:cxn ang="0">
                      <a:pos x="138" y="133"/>
                    </a:cxn>
                    <a:cxn ang="0">
                      <a:pos x="138" y="127"/>
                    </a:cxn>
                    <a:cxn ang="0">
                      <a:pos x="138" y="90"/>
                    </a:cxn>
                    <a:cxn ang="0">
                      <a:pos x="127" y="62"/>
                    </a:cxn>
                    <a:cxn ang="0">
                      <a:pos x="116" y="28"/>
                    </a:cxn>
                    <a:cxn ang="0">
                      <a:pos x="108" y="7"/>
                    </a:cxn>
                    <a:cxn ang="0">
                      <a:pos x="107" y="5"/>
                    </a:cxn>
                    <a:cxn ang="0">
                      <a:pos x="106" y="4"/>
                    </a:cxn>
                    <a:cxn ang="0">
                      <a:pos x="104" y="2"/>
                    </a:cxn>
                    <a:cxn ang="0">
                      <a:pos x="102" y="1"/>
                    </a:cxn>
                    <a:cxn ang="0">
                      <a:pos x="99" y="0"/>
                    </a:cxn>
                    <a:cxn ang="0">
                      <a:pos x="54" y="0"/>
                    </a:cxn>
                    <a:cxn ang="0">
                      <a:pos x="0" y="0"/>
                    </a:cxn>
                    <a:cxn ang="0">
                      <a:pos x="0" y="17"/>
                    </a:cxn>
                    <a:cxn ang="0">
                      <a:pos x="0" y="31"/>
                    </a:cxn>
                    <a:cxn ang="0">
                      <a:pos x="7" y="26"/>
                    </a:cxn>
                  </a:cxnLst>
                  <a:rect l="0" t="0" r="r" b="b"/>
                  <a:pathLst>
                    <a:path w="150" h="249">
                      <a:moveTo>
                        <a:pt x="7" y="26"/>
                      </a:moveTo>
                      <a:lnTo>
                        <a:pt x="7" y="22"/>
                      </a:lnTo>
                      <a:lnTo>
                        <a:pt x="7" y="7"/>
                      </a:lnTo>
                      <a:lnTo>
                        <a:pt x="47" y="7"/>
                      </a:lnTo>
                      <a:lnTo>
                        <a:pt x="76" y="7"/>
                      </a:lnTo>
                      <a:lnTo>
                        <a:pt x="76" y="87"/>
                      </a:lnTo>
                      <a:lnTo>
                        <a:pt x="76" y="127"/>
                      </a:lnTo>
                      <a:lnTo>
                        <a:pt x="76" y="133"/>
                      </a:lnTo>
                      <a:lnTo>
                        <a:pt x="76" y="162"/>
                      </a:lnTo>
                      <a:lnTo>
                        <a:pt x="84" y="162"/>
                      </a:lnTo>
                      <a:lnTo>
                        <a:pt x="84" y="133"/>
                      </a:lnTo>
                      <a:lnTo>
                        <a:pt x="84" y="127"/>
                      </a:lnTo>
                      <a:lnTo>
                        <a:pt x="84" y="81"/>
                      </a:lnTo>
                      <a:lnTo>
                        <a:pt x="84" y="7"/>
                      </a:lnTo>
                      <a:lnTo>
                        <a:pt x="101" y="7"/>
                      </a:lnTo>
                      <a:lnTo>
                        <a:pt x="116" y="47"/>
                      </a:lnTo>
                      <a:lnTo>
                        <a:pt x="127" y="80"/>
                      </a:lnTo>
                      <a:lnTo>
                        <a:pt x="131" y="90"/>
                      </a:lnTo>
                      <a:lnTo>
                        <a:pt x="131" y="127"/>
                      </a:lnTo>
                      <a:lnTo>
                        <a:pt x="131" y="133"/>
                      </a:lnTo>
                      <a:lnTo>
                        <a:pt x="131" y="188"/>
                      </a:lnTo>
                      <a:lnTo>
                        <a:pt x="123" y="188"/>
                      </a:lnTo>
                      <a:lnTo>
                        <a:pt x="123" y="197"/>
                      </a:lnTo>
                      <a:lnTo>
                        <a:pt x="131" y="197"/>
                      </a:lnTo>
                      <a:lnTo>
                        <a:pt x="131" y="220"/>
                      </a:lnTo>
                      <a:lnTo>
                        <a:pt x="134" y="231"/>
                      </a:lnTo>
                      <a:lnTo>
                        <a:pt x="138" y="249"/>
                      </a:lnTo>
                      <a:lnTo>
                        <a:pt x="138" y="197"/>
                      </a:lnTo>
                      <a:lnTo>
                        <a:pt x="150" y="197"/>
                      </a:lnTo>
                      <a:lnTo>
                        <a:pt x="150" y="188"/>
                      </a:lnTo>
                      <a:lnTo>
                        <a:pt x="138" y="188"/>
                      </a:lnTo>
                      <a:lnTo>
                        <a:pt x="138" y="133"/>
                      </a:lnTo>
                      <a:lnTo>
                        <a:pt x="138" y="127"/>
                      </a:lnTo>
                      <a:lnTo>
                        <a:pt x="138" y="90"/>
                      </a:lnTo>
                      <a:lnTo>
                        <a:pt x="127" y="62"/>
                      </a:lnTo>
                      <a:lnTo>
                        <a:pt x="116" y="28"/>
                      </a:lnTo>
                      <a:lnTo>
                        <a:pt x="108" y="7"/>
                      </a:lnTo>
                      <a:lnTo>
                        <a:pt x="107" y="5"/>
                      </a:lnTo>
                      <a:lnTo>
                        <a:pt x="106" y="4"/>
                      </a:lnTo>
                      <a:lnTo>
                        <a:pt x="104" y="2"/>
                      </a:lnTo>
                      <a:lnTo>
                        <a:pt x="102" y="1"/>
                      </a:lnTo>
                      <a:lnTo>
                        <a:pt x="99" y="0"/>
                      </a:lnTo>
                      <a:lnTo>
                        <a:pt x="54" y="0"/>
                      </a:lnTo>
                      <a:lnTo>
                        <a:pt x="0" y="0"/>
                      </a:lnTo>
                      <a:lnTo>
                        <a:pt x="0" y="17"/>
                      </a:lnTo>
                      <a:lnTo>
                        <a:pt x="0" y="31"/>
                      </a:lnTo>
                      <a:lnTo>
                        <a:pt x="7" y="26"/>
                      </a:lnTo>
                      <a:close/>
                    </a:path>
                  </a:pathLst>
                </a:custGeom>
                <a:solidFill>
                  <a:srgbClr val="FFFF80"/>
                </a:solidFill>
                <a:ln w="0">
                  <a:solidFill>
                    <a:srgbClr val="000000"/>
                  </a:solidFill>
                  <a:prstDash val="solid"/>
                  <a:round/>
                  <a:headEnd/>
                  <a:tailEnd/>
                </a:ln>
              </p:spPr>
              <p:txBody>
                <a:bodyPr/>
                <a:lstStyle/>
                <a:p>
                  <a:endParaRPr lang="en-US"/>
                </a:p>
              </p:txBody>
            </p:sp>
            <p:sp>
              <p:nvSpPr>
                <p:cNvPr id="1551932" name="Freeform 572"/>
                <p:cNvSpPr>
                  <a:spLocks/>
                </p:cNvSpPr>
                <p:nvPr/>
              </p:nvSpPr>
              <p:spPr bwMode="auto">
                <a:xfrm>
                  <a:off x="3364" y="3093"/>
                  <a:ext cx="88" cy="289"/>
                </a:xfrm>
                <a:custGeom>
                  <a:avLst/>
                  <a:gdLst/>
                  <a:ahLst/>
                  <a:cxnLst>
                    <a:cxn ang="0">
                      <a:pos x="8" y="281"/>
                    </a:cxn>
                    <a:cxn ang="0">
                      <a:pos x="16" y="281"/>
                    </a:cxn>
                    <a:cxn ang="0">
                      <a:pos x="16" y="187"/>
                    </a:cxn>
                    <a:cxn ang="0">
                      <a:pos x="16" y="181"/>
                    </a:cxn>
                    <a:cxn ang="0">
                      <a:pos x="16" y="164"/>
                    </a:cxn>
                    <a:cxn ang="0">
                      <a:pos x="15" y="160"/>
                    </a:cxn>
                    <a:cxn ang="0">
                      <a:pos x="12" y="154"/>
                    </a:cxn>
                    <a:cxn ang="0">
                      <a:pos x="3" y="133"/>
                    </a:cxn>
                    <a:cxn ang="0">
                      <a:pos x="1" y="127"/>
                    </a:cxn>
                    <a:cxn ang="0">
                      <a:pos x="0" y="124"/>
                    </a:cxn>
                    <a:cxn ang="0">
                      <a:pos x="0" y="65"/>
                    </a:cxn>
                    <a:cxn ang="0">
                      <a:pos x="13" y="39"/>
                    </a:cxn>
                    <a:cxn ang="0">
                      <a:pos x="30" y="5"/>
                    </a:cxn>
                    <a:cxn ang="0">
                      <a:pos x="32" y="3"/>
                    </a:cxn>
                    <a:cxn ang="0">
                      <a:pos x="34" y="1"/>
                    </a:cxn>
                    <a:cxn ang="0">
                      <a:pos x="37" y="0"/>
                    </a:cxn>
                    <a:cxn ang="0">
                      <a:pos x="40" y="1"/>
                    </a:cxn>
                    <a:cxn ang="0">
                      <a:pos x="62" y="5"/>
                    </a:cxn>
                    <a:cxn ang="0">
                      <a:pos x="78" y="7"/>
                    </a:cxn>
                    <a:cxn ang="0">
                      <a:pos x="85" y="8"/>
                    </a:cxn>
                    <a:cxn ang="0">
                      <a:pos x="86" y="8"/>
                    </a:cxn>
                    <a:cxn ang="0">
                      <a:pos x="87" y="9"/>
                    </a:cxn>
                    <a:cxn ang="0">
                      <a:pos x="88" y="12"/>
                    </a:cxn>
                    <a:cxn ang="0">
                      <a:pos x="87" y="13"/>
                    </a:cxn>
                    <a:cxn ang="0">
                      <a:pos x="85" y="14"/>
                    </a:cxn>
                    <a:cxn ang="0">
                      <a:pos x="78" y="13"/>
                    </a:cxn>
                    <a:cxn ang="0">
                      <a:pos x="52" y="10"/>
                    </a:cxn>
                    <a:cxn ang="0">
                      <a:pos x="52" y="125"/>
                    </a:cxn>
                    <a:cxn ang="0">
                      <a:pos x="52" y="158"/>
                    </a:cxn>
                    <a:cxn ang="0">
                      <a:pos x="45" y="158"/>
                    </a:cxn>
                    <a:cxn ang="0">
                      <a:pos x="45" y="125"/>
                    </a:cxn>
                    <a:cxn ang="0">
                      <a:pos x="45" y="9"/>
                    </a:cxn>
                    <a:cxn ang="0">
                      <a:pos x="37" y="7"/>
                    </a:cxn>
                    <a:cxn ang="0">
                      <a:pos x="35" y="8"/>
                    </a:cxn>
                    <a:cxn ang="0">
                      <a:pos x="34" y="9"/>
                    </a:cxn>
                    <a:cxn ang="0">
                      <a:pos x="33" y="11"/>
                    </a:cxn>
                    <a:cxn ang="0">
                      <a:pos x="13" y="53"/>
                    </a:cxn>
                    <a:cxn ang="0">
                      <a:pos x="6" y="66"/>
                    </a:cxn>
                    <a:cxn ang="0">
                      <a:pos x="6" y="125"/>
                    </a:cxn>
                    <a:cxn ang="0">
                      <a:pos x="7" y="127"/>
                    </a:cxn>
                    <a:cxn ang="0">
                      <a:pos x="10" y="133"/>
                    </a:cxn>
                    <a:cxn ang="0">
                      <a:pos x="19" y="154"/>
                    </a:cxn>
                    <a:cxn ang="0">
                      <a:pos x="21" y="160"/>
                    </a:cxn>
                    <a:cxn ang="0">
                      <a:pos x="22" y="162"/>
                    </a:cxn>
                    <a:cxn ang="0">
                      <a:pos x="22" y="181"/>
                    </a:cxn>
                    <a:cxn ang="0">
                      <a:pos x="22" y="283"/>
                    </a:cxn>
                    <a:cxn ang="0">
                      <a:pos x="21" y="285"/>
                    </a:cxn>
                    <a:cxn ang="0">
                      <a:pos x="20" y="287"/>
                    </a:cxn>
                    <a:cxn ang="0">
                      <a:pos x="19" y="288"/>
                    </a:cxn>
                    <a:cxn ang="0">
                      <a:pos x="16" y="289"/>
                    </a:cxn>
                    <a:cxn ang="0">
                      <a:pos x="12" y="289"/>
                    </a:cxn>
                    <a:cxn ang="0">
                      <a:pos x="8" y="289"/>
                    </a:cxn>
                    <a:cxn ang="0">
                      <a:pos x="8" y="281"/>
                    </a:cxn>
                  </a:cxnLst>
                  <a:rect l="0" t="0" r="r" b="b"/>
                  <a:pathLst>
                    <a:path w="88" h="289">
                      <a:moveTo>
                        <a:pt x="8" y="281"/>
                      </a:moveTo>
                      <a:lnTo>
                        <a:pt x="16" y="281"/>
                      </a:lnTo>
                      <a:lnTo>
                        <a:pt x="16" y="187"/>
                      </a:lnTo>
                      <a:lnTo>
                        <a:pt x="16" y="181"/>
                      </a:lnTo>
                      <a:lnTo>
                        <a:pt x="16" y="164"/>
                      </a:lnTo>
                      <a:lnTo>
                        <a:pt x="15" y="160"/>
                      </a:lnTo>
                      <a:lnTo>
                        <a:pt x="12" y="154"/>
                      </a:lnTo>
                      <a:lnTo>
                        <a:pt x="3" y="133"/>
                      </a:lnTo>
                      <a:lnTo>
                        <a:pt x="1" y="127"/>
                      </a:lnTo>
                      <a:lnTo>
                        <a:pt x="0" y="124"/>
                      </a:lnTo>
                      <a:lnTo>
                        <a:pt x="0" y="65"/>
                      </a:lnTo>
                      <a:lnTo>
                        <a:pt x="13" y="39"/>
                      </a:lnTo>
                      <a:lnTo>
                        <a:pt x="30" y="5"/>
                      </a:lnTo>
                      <a:lnTo>
                        <a:pt x="32" y="3"/>
                      </a:lnTo>
                      <a:lnTo>
                        <a:pt x="34" y="1"/>
                      </a:lnTo>
                      <a:lnTo>
                        <a:pt x="37" y="0"/>
                      </a:lnTo>
                      <a:lnTo>
                        <a:pt x="40" y="1"/>
                      </a:lnTo>
                      <a:lnTo>
                        <a:pt x="62" y="5"/>
                      </a:lnTo>
                      <a:lnTo>
                        <a:pt x="78" y="7"/>
                      </a:lnTo>
                      <a:lnTo>
                        <a:pt x="85" y="8"/>
                      </a:lnTo>
                      <a:lnTo>
                        <a:pt x="86" y="8"/>
                      </a:lnTo>
                      <a:lnTo>
                        <a:pt x="87" y="9"/>
                      </a:lnTo>
                      <a:lnTo>
                        <a:pt x="88" y="12"/>
                      </a:lnTo>
                      <a:lnTo>
                        <a:pt x="87" y="13"/>
                      </a:lnTo>
                      <a:lnTo>
                        <a:pt x="85" y="14"/>
                      </a:lnTo>
                      <a:lnTo>
                        <a:pt x="78" y="13"/>
                      </a:lnTo>
                      <a:lnTo>
                        <a:pt x="52" y="10"/>
                      </a:lnTo>
                      <a:lnTo>
                        <a:pt x="52" y="125"/>
                      </a:lnTo>
                      <a:lnTo>
                        <a:pt x="52" y="158"/>
                      </a:lnTo>
                      <a:lnTo>
                        <a:pt x="45" y="158"/>
                      </a:lnTo>
                      <a:lnTo>
                        <a:pt x="45" y="125"/>
                      </a:lnTo>
                      <a:lnTo>
                        <a:pt x="45" y="9"/>
                      </a:lnTo>
                      <a:lnTo>
                        <a:pt x="37" y="7"/>
                      </a:lnTo>
                      <a:lnTo>
                        <a:pt x="35" y="8"/>
                      </a:lnTo>
                      <a:lnTo>
                        <a:pt x="34" y="9"/>
                      </a:lnTo>
                      <a:lnTo>
                        <a:pt x="33" y="11"/>
                      </a:lnTo>
                      <a:lnTo>
                        <a:pt x="13" y="53"/>
                      </a:lnTo>
                      <a:lnTo>
                        <a:pt x="6" y="66"/>
                      </a:lnTo>
                      <a:lnTo>
                        <a:pt x="6" y="125"/>
                      </a:lnTo>
                      <a:lnTo>
                        <a:pt x="7" y="127"/>
                      </a:lnTo>
                      <a:lnTo>
                        <a:pt x="10" y="133"/>
                      </a:lnTo>
                      <a:lnTo>
                        <a:pt x="19" y="154"/>
                      </a:lnTo>
                      <a:lnTo>
                        <a:pt x="21" y="160"/>
                      </a:lnTo>
                      <a:lnTo>
                        <a:pt x="22" y="162"/>
                      </a:lnTo>
                      <a:lnTo>
                        <a:pt x="22" y="181"/>
                      </a:lnTo>
                      <a:lnTo>
                        <a:pt x="22" y="283"/>
                      </a:lnTo>
                      <a:lnTo>
                        <a:pt x="21" y="285"/>
                      </a:lnTo>
                      <a:lnTo>
                        <a:pt x="20" y="287"/>
                      </a:lnTo>
                      <a:lnTo>
                        <a:pt x="19" y="288"/>
                      </a:lnTo>
                      <a:lnTo>
                        <a:pt x="16" y="289"/>
                      </a:lnTo>
                      <a:lnTo>
                        <a:pt x="12" y="289"/>
                      </a:lnTo>
                      <a:lnTo>
                        <a:pt x="8" y="289"/>
                      </a:lnTo>
                      <a:lnTo>
                        <a:pt x="8" y="281"/>
                      </a:lnTo>
                      <a:close/>
                    </a:path>
                  </a:pathLst>
                </a:custGeom>
                <a:solidFill>
                  <a:srgbClr val="FFFF80"/>
                </a:solidFill>
                <a:ln w="0">
                  <a:solidFill>
                    <a:srgbClr val="000000"/>
                  </a:solidFill>
                  <a:prstDash val="solid"/>
                  <a:round/>
                  <a:headEnd/>
                  <a:tailEnd/>
                </a:ln>
              </p:spPr>
              <p:txBody>
                <a:bodyPr/>
                <a:lstStyle/>
                <a:p>
                  <a:endParaRPr lang="en-US"/>
                </a:p>
              </p:txBody>
            </p:sp>
            <p:sp>
              <p:nvSpPr>
                <p:cNvPr id="1551933" name="Freeform 573"/>
                <p:cNvSpPr>
                  <a:spLocks/>
                </p:cNvSpPr>
                <p:nvPr/>
              </p:nvSpPr>
              <p:spPr bwMode="auto">
                <a:xfrm>
                  <a:off x="3114" y="3274"/>
                  <a:ext cx="88" cy="25"/>
                </a:xfrm>
                <a:custGeom>
                  <a:avLst/>
                  <a:gdLst/>
                  <a:ahLst/>
                  <a:cxnLst>
                    <a:cxn ang="0">
                      <a:pos x="0" y="6"/>
                    </a:cxn>
                    <a:cxn ang="0">
                      <a:pos x="0" y="2"/>
                    </a:cxn>
                    <a:cxn ang="0">
                      <a:pos x="0" y="0"/>
                    </a:cxn>
                    <a:cxn ang="0">
                      <a:pos x="7" y="0"/>
                    </a:cxn>
                    <a:cxn ang="0">
                      <a:pos x="23" y="0"/>
                    </a:cxn>
                    <a:cxn ang="0">
                      <a:pos x="27" y="0"/>
                    </a:cxn>
                    <a:cxn ang="0">
                      <a:pos x="32" y="0"/>
                    </a:cxn>
                    <a:cxn ang="0">
                      <a:pos x="88" y="0"/>
                    </a:cxn>
                    <a:cxn ang="0">
                      <a:pos x="88" y="25"/>
                    </a:cxn>
                    <a:cxn ang="0">
                      <a:pos x="66" y="6"/>
                    </a:cxn>
                    <a:cxn ang="0">
                      <a:pos x="34" y="6"/>
                    </a:cxn>
                    <a:cxn ang="0">
                      <a:pos x="9" y="6"/>
                    </a:cxn>
                    <a:cxn ang="0">
                      <a:pos x="0" y="6"/>
                    </a:cxn>
                  </a:cxnLst>
                  <a:rect l="0" t="0" r="r" b="b"/>
                  <a:pathLst>
                    <a:path w="88" h="25">
                      <a:moveTo>
                        <a:pt x="0" y="6"/>
                      </a:moveTo>
                      <a:lnTo>
                        <a:pt x="0" y="2"/>
                      </a:lnTo>
                      <a:lnTo>
                        <a:pt x="0" y="0"/>
                      </a:lnTo>
                      <a:lnTo>
                        <a:pt x="7" y="0"/>
                      </a:lnTo>
                      <a:lnTo>
                        <a:pt x="23" y="0"/>
                      </a:lnTo>
                      <a:lnTo>
                        <a:pt x="27" y="0"/>
                      </a:lnTo>
                      <a:lnTo>
                        <a:pt x="32" y="0"/>
                      </a:lnTo>
                      <a:lnTo>
                        <a:pt x="88" y="0"/>
                      </a:lnTo>
                      <a:lnTo>
                        <a:pt x="88" y="25"/>
                      </a:lnTo>
                      <a:lnTo>
                        <a:pt x="66" y="6"/>
                      </a:lnTo>
                      <a:lnTo>
                        <a:pt x="34" y="6"/>
                      </a:lnTo>
                      <a:lnTo>
                        <a:pt x="9" y="6"/>
                      </a:lnTo>
                      <a:lnTo>
                        <a:pt x="0" y="6"/>
                      </a:lnTo>
                      <a:close/>
                    </a:path>
                  </a:pathLst>
                </a:custGeom>
                <a:solidFill>
                  <a:srgbClr val="FFFF80"/>
                </a:solidFill>
                <a:ln w="0">
                  <a:solidFill>
                    <a:srgbClr val="000000"/>
                  </a:solidFill>
                  <a:prstDash val="solid"/>
                  <a:round/>
                  <a:headEnd/>
                  <a:tailEnd/>
                </a:ln>
              </p:spPr>
              <p:txBody>
                <a:bodyPr/>
                <a:lstStyle/>
                <a:p>
                  <a:endParaRPr lang="en-US"/>
                </a:p>
              </p:txBody>
            </p:sp>
            <p:sp>
              <p:nvSpPr>
                <p:cNvPr id="1551934" name="Freeform 574"/>
                <p:cNvSpPr>
                  <a:spLocks/>
                </p:cNvSpPr>
                <p:nvPr/>
              </p:nvSpPr>
              <p:spPr bwMode="auto">
                <a:xfrm>
                  <a:off x="3209" y="3274"/>
                  <a:ext cx="69" cy="6"/>
                </a:xfrm>
                <a:custGeom>
                  <a:avLst/>
                  <a:gdLst/>
                  <a:ahLst/>
                  <a:cxnLst>
                    <a:cxn ang="0">
                      <a:pos x="0" y="6"/>
                    </a:cxn>
                    <a:cxn ang="0">
                      <a:pos x="0" y="0"/>
                    </a:cxn>
                    <a:cxn ang="0">
                      <a:pos x="12" y="0"/>
                    </a:cxn>
                    <a:cxn ang="0">
                      <a:pos x="69" y="0"/>
                    </a:cxn>
                    <a:cxn ang="0">
                      <a:pos x="69" y="6"/>
                    </a:cxn>
                    <a:cxn ang="0">
                      <a:pos x="0" y="6"/>
                    </a:cxn>
                  </a:cxnLst>
                  <a:rect l="0" t="0" r="r" b="b"/>
                  <a:pathLst>
                    <a:path w="69" h="6">
                      <a:moveTo>
                        <a:pt x="0" y="6"/>
                      </a:moveTo>
                      <a:lnTo>
                        <a:pt x="0" y="0"/>
                      </a:lnTo>
                      <a:lnTo>
                        <a:pt x="12" y="0"/>
                      </a:lnTo>
                      <a:lnTo>
                        <a:pt x="69" y="0"/>
                      </a:lnTo>
                      <a:lnTo>
                        <a:pt x="69" y="6"/>
                      </a:lnTo>
                      <a:lnTo>
                        <a:pt x="0" y="6"/>
                      </a:lnTo>
                      <a:close/>
                    </a:path>
                  </a:pathLst>
                </a:custGeom>
                <a:solidFill>
                  <a:srgbClr val="FFFF80"/>
                </a:solidFill>
                <a:ln w="0">
                  <a:solidFill>
                    <a:srgbClr val="000000"/>
                  </a:solidFill>
                  <a:prstDash val="solid"/>
                  <a:round/>
                  <a:headEnd/>
                  <a:tailEnd/>
                </a:ln>
              </p:spPr>
              <p:txBody>
                <a:bodyPr/>
                <a:lstStyle/>
                <a:p>
                  <a:endParaRPr lang="en-US"/>
                </a:p>
              </p:txBody>
            </p:sp>
            <p:sp>
              <p:nvSpPr>
                <p:cNvPr id="1551935" name="Freeform 575"/>
                <p:cNvSpPr>
                  <a:spLocks/>
                </p:cNvSpPr>
                <p:nvPr/>
              </p:nvSpPr>
              <p:spPr bwMode="auto">
                <a:xfrm>
                  <a:off x="3286" y="3274"/>
                  <a:ext cx="47" cy="6"/>
                </a:xfrm>
                <a:custGeom>
                  <a:avLst/>
                  <a:gdLst/>
                  <a:ahLst/>
                  <a:cxnLst>
                    <a:cxn ang="0">
                      <a:pos x="0" y="6"/>
                    </a:cxn>
                    <a:cxn ang="0">
                      <a:pos x="0" y="0"/>
                    </a:cxn>
                    <a:cxn ang="0">
                      <a:pos x="32" y="0"/>
                    </a:cxn>
                    <a:cxn ang="0">
                      <a:pos x="43" y="0"/>
                    </a:cxn>
                    <a:cxn ang="0">
                      <a:pos x="47" y="0"/>
                    </a:cxn>
                    <a:cxn ang="0">
                      <a:pos x="47" y="6"/>
                    </a:cxn>
                    <a:cxn ang="0">
                      <a:pos x="15" y="6"/>
                    </a:cxn>
                    <a:cxn ang="0">
                      <a:pos x="0" y="6"/>
                    </a:cxn>
                  </a:cxnLst>
                  <a:rect l="0" t="0" r="r" b="b"/>
                  <a:pathLst>
                    <a:path w="47" h="6">
                      <a:moveTo>
                        <a:pt x="0" y="6"/>
                      </a:moveTo>
                      <a:lnTo>
                        <a:pt x="0" y="0"/>
                      </a:lnTo>
                      <a:lnTo>
                        <a:pt x="32" y="0"/>
                      </a:lnTo>
                      <a:lnTo>
                        <a:pt x="43" y="0"/>
                      </a:lnTo>
                      <a:lnTo>
                        <a:pt x="47" y="0"/>
                      </a:lnTo>
                      <a:lnTo>
                        <a:pt x="47" y="6"/>
                      </a:lnTo>
                      <a:lnTo>
                        <a:pt x="15" y="6"/>
                      </a:lnTo>
                      <a:lnTo>
                        <a:pt x="0" y="6"/>
                      </a:lnTo>
                      <a:close/>
                    </a:path>
                  </a:pathLst>
                </a:custGeom>
                <a:solidFill>
                  <a:srgbClr val="FFFF80"/>
                </a:solidFill>
                <a:ln w="0">
                  <a:solidFill>
                    <a:srgbClr val="000000"/>
                  </a:solidFill>
                  <a:prstDash val="solid"/>
                  <a:round/>
                  <a:headEnd/>
                  <a:tailEnd/>
                </a:ln>
              </p:spPr>
              <p:txBody>
                <a:bodyPr/>
                <a:lstStyle/>
                <a:p>
                  <a:endParaRPr lang="en-US"/>
                </a:p>
              </p:txBody>
            </p:sp>
            <p:sp>
              <p:nvSpPr>
                <p:cNvPr id="1551936" name="Freeform 576"/>
                <p:cNvSpPr>
                  <a:spLocks/>
                </p:cNvSpPr>
                <p:nvPr/>
              </p:nvSpPr>
              <p:spPr bwMode="auto">
                <a:xfrm>
                  <a:off x="3123" y="3280"/>
                  <a:ext cx="25" cy="23"/>
                </a:xfrm>
                <a:custGeom>
                  <a:avLst/>
                  <a:gdLst/>
                  <a:ahLst/>
                  <a:cxnLst>
                    <a:cxn ang="0">
                      <a:pos x="25" y="0"/>
                    </a:cxn>
                    <a:cxn ang="0">
                      <a:pos x="0" y="0"/>
                    </a:cxn>
                    <a:cxn ang="0">
                      <a:pos x="25" y="23"/>
                    </a:cxn>
                    <a:cxn ang="0">
                      <a:pos x="25" y="0"/>
                    </a:cxn>
                  </a:cxnLst>
                  <a:rect l="0" t="0" r="r" b="b"/>
                  <a:pathLst>
                    <a:path w="25" h="23">
                      <a:moveTo>
                        <a:pt x="25" y="0"/>
                      </a:moveTo>
                      <a:lnTo>
                        <a:pt x="0" y="0"/>
                      </a:lnTo>
                      <a:lnTo>
                        <a:pt x="25" y="23"/>
                      </a:lnTo>
                      <a:lnTo>
                        <a:pt x="25" y="0"/>
                      </a:lnTo>
                      <a:close/>
                    </a:path>
                  </a:pathLst>
                </a:custGeom>
                <a:solidFill>
                  <a:srgbClr val="FFFF80"/>
                </a:solidFill>
                <a:ln w="0">
                  <a:solidFill>
                    <a:srgbClr val="000000"/>
                  </a:solidFill>
                  <a:prstDash val="solid"/>
                  <a:round/>
                  <a:headEnd/>
                  <a:tailEnd/>
                </a:ln>
              </p:spPr>
              <p:txBody>
                <a:bodyPr/>
                <a:lstStyle/>
                <a:p>
                  <a:endParaRPr lang="en-US"/>
                </a:p>
              </p:txBody>
            </p:sp>
            <p:sp>
              <p:nvSpPr>
                <p:cNvPr id="1551937" name="Freeform 577"/>
                <p:cNvSpPr>
                  <a:spLocks/>
                </p:cNvSpPr>
                <p:nvPr/>
              </p:nvSpPr>
              <p:spPr bwMode="auto">
                <a:xfrm>
                  <a:off x="3049" y="3276"/>
                  <a:ext cx="276" cy="88"/>
                </a:xfrm>
                <a:custGeom>
                  <a:avLst/>
                  <a:gdLst/>
                  <a:ahLst/>
                  <a:cxnLst>
                    <a:cxn ang="0">
                      <a:pos x="39" y="0"/>
                    </a:cxn>
                    <a:cxn ang="0">
                      <a:pos x="65" y="0"/>
                    </a:cxn>
                    <a:cxn ang="0">
                      <a:pos x="65" y="4"/>
                    </a:cxn>
                    <a:cxn ang="0">
                      <a:pos x="74" y="4"/>
                    </a:cxn>
                    <a:cxn ang="0">
                      <a:pos x="99" y="27"/>
                    </a:cxn>
                    <a:cxn ang="0">
                      <a:pos x="99" y="4"/>
                    </a:cxn>
                    <a:cxn ang="0">
                      <a:pos x="131" y="4"/>
                    </a:cxn>
                    <a:cxn ang="0">
                      <a:pos x="153" y="23"/>
                    </a:cxn>
                    <a:cxn ang="0">
                      <a:pos x="153" y="36"/>
                    </a:cxn>
                    <a:cxn ang="0">
                      <a:pos x="160" y="36"/>
                    </a:cxn>
                    <a:cxn ang="0">
                      <a:pos x="160" y="4"/>
                    </a:cxn>
                    <a:cxn ang="0">
                      <a:pos x="229" y="4"/>
                    </a:cxn>
                    <a:cxn ang="0">
                      <a:pos x="229" y="33"/>
                    </a:cxn>
                    <a:cxn ang="0">
                      <a:pos x="237" y="33"/>
                    </a:cxn>
                    <a:cxn ang="0">
                      <a:pos x="237" y="4"/>
                    </a:cxn>
                    <a:cxn ang="0">
                      <a:pos x="252" y="4"/>
                    </a:cxn>
                    <a:cxn ang="0">
                      <a:pos x="252" y="44"/>
                    </a:cxn>
                    <a:cxn ang="0">
                      <a:pos x="276" y="44"/>
                    </a:cxn>
                    <a:cxn ang="0">
                      <a:pos x="276" y="59"/>
                    </a:cxn>
                    <a:cxn ang="0">
                      <a:pos x="276" y="68"/>
                    </a:cxn>
                    <a:cxn ang="0">
                      <a:pos x="276" y="74"/>
                    </a:cxn>
                    <a:cxn ang="0">
                      <a:pos x="275" y="71"/>
                    </a:cxn>
                    <a:cxn ang="0">
                      <a:pos x="210" y="88"/>
                    </a:cxn>
                    <a:cxn ang="0">
                      <a:pos x="210" y="86"/>
                    </a:cxn>
                    <a:cxn ang="0">
                      <a:pos x="11" y="79"/>
                    </a:cxn>
                    <a:cxn ang="0">
                      <a:pos x="0" y="74"/>
                    </a:cxn>
                    <a:cxn ang="0">
                      <a:pos x="0" y="42"/>
                    </a:cxn>
                    <a:cxn ang="0">
                      <a:pos x="21" y="42"/>
                    </a:cxn>
                    <a:cxn ang="0">
                      <a:pos x="21" y="0"/>
                    </a:cxn>
                    <a:cxn ang="0">
                      <a:pos x="33" y="0"/>
                    </a:cxn>
                    <a:cxn ang="0">
                      <a:pos x="33" y="36"/>
                    </a:cxn>
                    <a:cxn ang="0">
                      <a:pos x="39" y="36"/>
                    </a:cxn>
                    <a:cxn ang="0">
                      <a:pos x="39" y="0"/>
                    </a:cxn>
                  </a:cxnLst>
                  <a:rect l="0" t="0" r="r" b="b"/>
                  <a:pathLst>
                    <a:path w="276" h="88">
                      <a:moveTo>
                        <a:pt x="39" y="0"/>
                      </a:moveTo>
                      <a:lnTo>
                        <a:pt x="65" y="0"/>
                      </a:lnTo>
                      <a:lnTo>
                        <a:pt x="65" y="4"/>
                      </a:lnTo>
                      <a:lnTo>
                        <a:pt x="74" y="4"/>
                      </a:lnTo>
                      <a:lnTo>
                        <a:pt x="99" y="27"/>
                      </a:lnTo>
                      <a:lnTo>
                        <a:pt x="99" y="4"/>
                      </a:lnTo>
                      <a:lnTo>
                        <a:pt x="131" y="4"/>
                      </a:lnTo>
                      <a:lnTo>
                        <a:pt x="153" y="23"/>
                      </a:lnTo>
                      <a:lnTo>
                        <a:pt x="153" y="36"/>
                      </a:lnTo>
                      <a:lnTo>
                        <a:pt x="160" y="36"/>
                      </a:lnTo>
                      <a:lnTo>
                        <a:pt x="160" y="4"/>
                      </a:lnTo>
                      <a:lnTo>
                        <a:pt x="229" y="4"/>
                      </a:lnTo>
                      <a:lnTo>
                        <a:pt x="229" y="33"/>
                      </a:lnTo>
                      <a:lnTo>
                        <a:pt x="237" y="33"/>
                      </a:lnTo>
                      <a:lnTo>
                        <a:pt x="237" y="4"/>
                      </a:lnTo>
                      <a:lnTo>
                        <a:pt x="252" y="4"/>
                      </a:lnTo>
                      <a:lnTo>
                        <a:pt x="252" y="44"/>
                      </a:lnTo>
                      <a:lnTo>
                        <a:pt x="276" y="44"/>
                      </a:lnTo>
                      <a:lnTo>
                        <a:pt x="276" y="59"/>
                      </a:lnTo>
                      <a:lnTo>
                        <a:pt x="276" y="68"/>
                      </a:lnTo>
                      <a:lnTo>
                        <a:pt x="276" y="74"/>
                      </a:lnTo>
                      <a:lnTo>
                        <a:pt x="275" y="71"/>
                      </a:lnTo>
                      <a:lnTo>
                        <a:pt x="210" y="88"/>
                      </a:lnTo>
                      <a:lnTo>
                        <a:pt x="210" y="86"/>
                      </a:lnTo>
                      <a:lnTo>
                        <a:pt x="11" y="79"/>
                      </a:lnTo>
                      <a:lnTo>
                        <a:pt x="0" y="74"/>
                      </a:lnTo>
                      <a:lnTo>
                        <a:pt x="0" y="42"/>
                      </a:lnTo>
                      <a:lnTo>
                        <a:pt x="21" y="42"/>
                      </a:lnTo>
                      <a:lnTo>
                        <a:pt x="21" y="0"/>
                      </a:lnTo>
                      <a:lnTo>
                        <a:pt x="33" y="0"/>
                      </a:lnTo>
                      <a:lnTo>
                        <a:pt x="33" y="36"/>
                      </a:lnTo>
                      <a:lnTo>
                        <a:pt x="39" y="36"/>
                      </a:lnTo>
                      <a:lnTo>
                        <a:pt x="39" y="0"/>
                      </a:lnTo>
                      <a:close/>
                    </a:path>
                  </a:pathLst>
                </a:custGeom>
                <a:solidFill>
                  <a:srgbClr val="F0F0F0"/>
                </a:solidFill>
                <a:ln w="0">
                  <a:solidFill>
                    <a:srgbClr val="000000"/>
                  </a:solidFill>
                  <a:prstDash val="solid"/>
                  <a:round/>
                  <a:headEnd/>
                  <a:tailEnd/>
                </a:ln>
              </p:spPr>
              <p:txBody>
                <a:bodyPr/>
                <a:lstStyle/>
                <a:p>
                  <a:endParaRPr lang="en-US"/>
                </a:p>
              </p:txBody>
            </p:sp>
            <p:sp>
              <p:nvSpPr>
                <p:cNvPr id="1551938" name="Freeform 578"/>
                <p:cNvSpPr>
                  <a:spLocks/>
                </p:cNvSpPr>
                <p:nvPr/>
              </p:nvSpPr>
              <p:spPr bwMode="auto">
                <a:xfrm>
                  <a:off x="3301" y="3280"/>
                  <a:ext cx="32" cy="55"/>
                </a:xfrm>
                <a:custGeom>
                  <a:avLst/>
                  <a:gdLst/>
                  <a:ahLst/>
                  <a:cxnLst>
                    <a:cxn ang="0">
                      <a:pos x="0" y="0"/>
                    </a:cxn>
                    <a:cxn ang="0">
                      <a:pos x="0" y="40"/>
                    </a:cxn>
                    <a:cxn ang="0">
                      <a:pos x="24" y="40"/>
                    </a:cxn>
                    <a:cxn ang="0">
                      <a:pos x="24" y="55"/>
                    </a:cxn>
                    <a:cxn ang="0">
                      <a:pos x="32" y="55"/>
                    </a:cxn>
                    <a:cxn ang="0">
                      <a:pos x="32" y="0"/>
                    </a:cxn>
                    <a:cxn ang="0">
                      <a:pos x="0" y="0"/>
                    </a:cxn>
                  </a:cxnLst>
                  <a:rect l="0" t="0" r="r" b="b"/>
                  <a:pathLst>
                    <a:path w="32" h="55">
                      <a:moveTo>
                        <a:pt x="0" y="0"/>
                      </a:moveTo>
                      <a:lnTo>
                        <a:pt x="0" y="40"/>
                      </a:lnTo>
                      <a:lnTo>
                        <a:pt x="24" y="40"/>
                      </a:lnTo>
                      <a:lnTo>
                        <a:pt x="24" y="55"/>
                      </a:lnTo>
                      <a:lnTo>
                        <a:pt x="32" y="55"/>
                      </a:lnTo>
                      <a:lnTo>
                        <a:pt x="32" y="0"/>
                      </a:lnTo>
                      <a:lnTo>
                        <a:pt x="0" y="0"/>
                      </a:lnTo>
                      <a:close/>
                    </a:path>
                  </a:pathLst>
                </a:custGeom>
                <a:solidFill>
                  <a:srgbClr val="A1A1A1"/>
                </a:solidFill>
                <a:ln w="0">
                  <a:solidFill>
                    <a:srgbClr val="000000"/>
                  </a:solidFill>
                  <a:prstDash val="solid"/>
                  <a:round/>
                  <a:headEnd/>
                  <a:tailEnd/>
                </a:ln>
              </p:spPr>
              <p:txBody>
                <a:bodyPr/>
                <a:lstStyle/>
                <a:p>
                  <a:endParaRPr lang="en-US"/>
                </a:p>
              </p:txBody>
            </p:sp>
            <p:sp>
              <p:nvSpPr>
                <p:cNvPr id="1551939" name="Freeform 579"/>
                <p:cNvSpPr>
                  <a:spLocks/>
                </p:cNvSpPr>
                <p:nvPr/>
              </p:nvSpPr>
              <p:spPr bwMode="auto">
                <a:xfrm>
                  <a:off x="3325" y="3344"/>
                  <a:ext cx="8" cy="23"/>
                </a:xfrm>
                <a:custGeom>
                  <a:avLst/>
                  <a:gdLst/>
                  <a:ahLst/>
                  <a:cxnLst>
                    <a:cxn ang="0">
                      <a:pos x="0" y="6"/>
                    </a:cxn>
                    <a:cxn ang="0">
                      <a:pos x="0" y="0"/>
                    </a:cxn>
                    <a:cxn ang="0">
                      <a:pos x="8" y="0"/>
                    </a:cxn>
                    <a:cxn ang="0">
                      <a:pos x="8" y="23"/>
                    </a:cxn>
                    <a:cxn ang="0">
                      <a:pos x="0" y="6"/>
                    </a:cxn>
                  </a:cxnLst>
                  <a:rect l="0" t="0" r="r" b="b"/>
                  <a:pathLst>
                    <a:path w="8" h="23">
                      <a:moveTo>
                        <a:pt x="0" y="6"/>
                      </a:moveTo>
                      <a:lnTo>
                        <a:pt x="0" y="0"/>
                      </a:lnTo>
                      <a:lnTo>
                        <a:pt x="8" y="0"/>
                      </a:lnTo>
                      <a:lnTo>
                        <a:pt x="8" y="23"/>
                      </a:lnTo>
                      <a:lnTo>
                        <a:pt x="0" y="6"/>
                      </a:lnTo>
                      <a:close/>
                    </a:path>
                  </a:pathLst>
                </a:custGeom>
                <a:solidFill>
                  <a:srgbClr val="A1A1A1"/>
                </a:solidFill>
                <a:ln w="0">
                  <a:solidFill>
                    <a:srgbClr val="000000"/>
                  </a:solidFill>
                  <a:prstDash val="solid"/>
                  <a:round/>
                  <a:headEnd/>
                  <a:tailEnd/>
                </a:ln>
              </p:spPr>
              <p:txBody>
                <a:bodyPr/>
                <a:lstStyle/>
                <a:p>
                  <a:endParaRPr lang="en-US"/>
                </a:p>
              </p:txBody>
            </p:sp>
            <p:sp>
              <p:nvSpPr>
                <p:cNvPr id="1551940" name="Freeform 580"/>
                <p:cNvSpPr>
                  <a:spLocks/>
                </p:cNvSpPr>
                <p:nvPr/>
              </p:nvSpPr>
              <p:spPr bwMode="auto">
                <a:xfrm>
                  <a:off x="3060" y="3355"/>
                  <a:ext cx="199" cy="76"/>
                </a:xfrm>
                <a:custGeom>
                  <a:avLst/>
                  <a:gdLst/>
                  <a:ahLst/>
                  <a:cxnLst>
                    <a:cxn ang="0">
                      <a:pos x="56" y="22"/>
                    </a:cxn>
                    <a:cxn ang="0">
                      <a:pos x="59" y="21"/>
                    </a:cxn>
                    <a:cxn ang="0">
                      <a:pos x="64" y="19"/>
                    </a:cxn>
                    <a:cxn ang="0">
                      <a:pos x="68" y="18"/>
                    </a:cxn>
                    <a:cxn ang="0">
                      <a:pos x="73" y="18"/>
                    </a:cxn>
                    <a:cxn ang="0">
                      <a:pos x="98" y="18"/>
                    </a:cxn>
                    <a:cxn ang="0">
                      <a:pos x="98" y="28"/>
                    </a:cxn>
                    <a:cxn ang="0">
                      <a:pos x="102" y="29"/>
                    </a:cxn>
                    <a:cxn ang="0">
                      <a:pos x="104" y="30"/>
                    </a:cxn>
                    <a:cxn ang="0">
                      <a:pos x="107" y="32"/>
                    </a:cxn>
                    <a:cxn ang="0">
                      <a:pos x="109" y="34"/>
                    </a:cxn>
                    <a:cxn ang="0">
                      <a:pos x="110" y="37"/>
                    </a:cxn>
                    <a:cxn ang="0">
                      <a:pos x="112" y="39"/>
                    </a:cxn>
                    <a:cxn ang="0">
                      <a:pos x="112" y="42"/>
                    </a:cxn>
                    <a:cxn ang="0">
                      <a:pos x="113" y="45"/>
                    </a:cxn>
                    <a:cxn ang="0">
                      <a:pos x="113" y="47"/>
                    </a:cxn>
                    <a:cxn ang="0">
                      <a:pos x="112" y="50"/>
                    </a:cxn>
                    <a:cxn ang="0">
                      <a:pos x="111" y="53"/>
                    </a:cxn>
                    <a:cxn ang="0">
                      <a:pos x="109" y="55"/>
                    </a:cxn>
                    <a:cxn ang="0">
                      <a:pos x="107" y="57"/>
                    </a:cxn>
                    <a:cxn ang="0">
                      <a:pos x="105" y="59"/>
                    </a:cxn>
                    <a:cxn ang="0">
                      <a:pos x="102" y="61"/>
                    </a:cxn>
                    <a:cxn ang="0">
                      <a:pos x="99" y="62"/>
                    </a:cxn>
                    <a:cxn ang="0">
                      <a:pos x="96" y="63"/>
                    </a:cxn>
                    <a:cxn ang="0">
                      <a:pos x="92" y="63"/>
                    </a:cxn>
                    <a:cxn ang="0">
                      <a:pos x="92" y="27"/>
                    </a:cxn>
                    <a:cxn ang="0">
                      <a:pos x="90" y="24"/>
                    </a:cxn>
                    <a:cxn ang="0">
                      <a:pos x="88" y="22"/>
                    </a:cxn>
                    <a:cxn ang="0">
                      <a:pos x="85" y="21"/>
                    </a:cxn>
                    <a:cxn ang="0">
                      <a:pos x="82" y="19"/>
                    </a:cxn>
                    <a:cxn ang="0">
                      <a:pos x="78" y="19"/>
                    </a:cxn>
                    <a:cxn ang="0">
                      <a:pos x="73" y="18"/>
                    </a:cxn>
                    <a:cxn ang="0">
                      <a:pos x="68" y="18"/>
                    </a:cxn>
                    <a:cxn ang="0">
                      <a:pos x="64" y="19"/>
                    </a:cxn>
                    <a:cxn ang="0">
                      <a:pos x="59" y="21"/>
                    </a:cxn>
                    <a:cxn ang="0">
                      <a:pos x="56" y="22"/>
                    </a:cxn>
                    <a:cxn ang="0">
                      <a:pos x="59" y="24"/>
                    </a:cxn>
                    <a:cxn ang="0">
                      <a:pos x="63" y="26"/>
                    </a:cxn>
                    <a:cxn ang="0">
                      <a:pos x="66" y="28"/>
                    </a:cxn>
                    <a:cxn ang="0">
                      <a:pos x="70" y="29"/>
                    </a:cxn>
                    <a:cxn ang="0">
                      <a:pos x="74" y="29"/>
                    </a:cxn>
                    <a:cxn ang="0">
                      <a:pos x="78" y="28"/>
                    </a:cxn>
                    <a:cxn ang="0">
                      <a:pos x="80" y="28"/>
                    </a:cxn>
                    <a:cxn ang="0">
                      <a:pos x="80" y="66"/>
                    </a:cxn>
                    <a:cxn ang="0">
                      <a:pos x="77" y="66"/>
                    </a:cxn>
                    <a:cxn ang="0">
                      <a:pos x="72" y="65"/>
                    </a:cxn>
                    <a:cxn ang="0">
                      <a:pos x="66" y="64"/>
                    </a:cxn>
                    <a:cxn ang="0">
                      <a:pos x="66" y="76"/>
                    </a:cxn>
                    <a:cxn ang="0">
                      <a:pos x="127" y="76"/>
                    </a:cxn>
                    <a:cxn ang="0">
                      <a:pos x="127" y="22"/>
                    </a:cxn>
                    <a:cxn ang="0">
                      <a:pos x="199" y="9"/>
                    </a:cxn>
                    <a:cxn ang="0">
                      <a:pos x="199" y="7"/>
                    </a:cxn>
                    <a:cxn ang="0">
                      <a:pos x="0" y="0"/>
                    </a:cxn>
                    <a:cxn ang="0">
                      <a:pos x="56" y="22"/>
                    </a:cxn>
                  </a:cxnLst>
                  <a:rect l="0" t="0" r="r" b="b"/>
                  <a:pathLst>
                    <a:path w="199" h="76">
                      <a:moveTo>
                        <a:pt x="56" y="22"/>
                      </a:moveTo>
                      <a:lnTo>
                        <a:pt x="59" y="21"/>
                      </a:lnTo>
                      <a:lnTo>
                        <a:pt x="64" y="19"/>
                      </a:lnTo>
                      <a:lnTo>
                        <a:pt x="68" y="18"/>
                      </a:lnTo>
                      <a:lnTo>
                        <a:pt x="73" y="18"/>
                      </a:lnTo>
                      <a:lnTo>
                        <a:pt x="98" y="18"/>
                      </a:lnTo>
                      <a:lnTo>
                        <a:pt x="98" y="28"/>
                      </a:lnTo>
                      <a:lnTo>
                        <a:pt x="102" y="29"/>
                      </a:lnTo>
                      <a:lnTo>
                        <a:pt x="104" y="30"/>
                      </a:lnTo>
                      <a:lnTo>
                        <a:pt x="107" y="32"/>
                      </a:lnTo>
                      <a:lnTo>
                        <a:pt x="109" y="34"/>
                      </a:lnTo>
                      <a:lnTo>
                        <a:pt x="110" y="37"/>
                      </a:lnTo>
                      <a:lnTo>
                        <a:pt x="112" y="39"/>
                      </a:lnTo>
                      <a:lnTo>
                        <a:pt x="112" y="42"/>
                      </a:lnTo>
                      <a:lnTo>
                        <a:pt x="113" y="45"/>
                      </a:lnTo>
                      <a:lnTo>
                        <a:pt x="113" y="47"/>
                      </a:lnTo>
                      <a:lnTo>
                        <a:pt x="112" y="50"/>
                      </a:lnTo>
                      <a:lnTo>
                        <a:pt x="111" y="53"/>
                      </a:lnTo>
                      <a:lnTo>
                        <a:pt x="109" y="55"/>
                      </a:lnTo>
                      <a:lnTo>
                        <a:pt x="107" y="57"/>
                      </a:lnTo>
                      <a:lnTo>
                        <a:pt x="105" y="59"/>
                      </a:lnTo>
                      <a:lnTo>
                        <a:pt x="102" y="61"/>
                      </a:lnTo>
                      <a:lnTo>
                        <a:pt x="99" y="62"/>
                      </a:lnTo>
                      <a:lnTo>
                        <a:pt x="96" y="63"/>
                      </a:lnTo>
                      <a:lnTo>
                        <a:pt x="92" y="63"/>
                      </a:lnTo>
                      <a:lnTo>
                        <a:pt x="92" y="27"/>
                      </a:lnTo>
                      <a:lnTo>
                        <a:pt x="90" y="24"/>
                      </a:lnTo>
                      <a:lnTo>
                        <a:pt x="88" y="22"/>
                      </a:lnTo>
                      <a:lnTo>
                        <a:pt x="85" y="21"/>
                      </a:lnTo>
                      <a:lnTo>
                        <a:pt x="82" y="19"/>
                      </a:lnTo>
                      <a:lnTo>
                        <a:pt x="78" y="19"/>
                      </a:lnTo>
                      <a:lnTo>
                        <a:pt x="73" y="18"/>
                      </a:lnTo>
                      <a:lnTo>
                        <a:pt x="68" y="18"/>
                      </a:lnTo>
                      <a:lnTo>
                        <a:pt x="64" y="19"/>
                      </a:lnTo>
                      <a:lnTo>
                        <a:pt x="59" y="21"/>
                      </a:lnTo>
                      <a:lnTo>
                        <a:pt x="56" y="22"/>
                      </a:lnTo>
                      <a:lnTo>
                        <a:pt x="59" y="24"/>
                      </a:lnTo>
                      <a:lnTo>
                        <a:pt x="63" y="26"/>
                      </a:lnTo>
                      <a:lnTo>
                        <a:pt x="66" y="28"/>
                      </a:lnTo>
                      <a:lnTo>
                        <a:pt x="70" y="29"/>
                      </a:lnTo>
                      <a:lnTo>
                        <a:pt x="74" y="29"/>
                      </a:lnTo>
                      <a:lnTo>
                        <a:pt x="78" y="28"/>
                      </a:lnTo>
                      <a:lnTo>
                        <a:pt x="80" y="28"/>
                      </a:lnTo>
                      <a:lnTo>
                        <a:pt x="80" y="66"/>
                      </a:lnTo>
                      <a:lnTo>
                        <a:pt x="77" y="66"/>
                      </a:lnTo>
                      <a:lnTo>
                        <a:pt x="72" y="65"/>
                      </a:lnTo>
                      <a:lnTo>
                        <a:pt x="66" y="64"/>
                      </a:lnTo>
                      <a:lnTo>
                        <a:pt x="66" y="76"/>
                      </a:lnTo>
                      <a:lnTo>
                        <a:pt x="127" y="76"/>
                      </a:lnTo>
                      <a:lnTo>
                        <a:pt x="127" y="22"/>
                      </a:lnTo>
                      <a:lnTo>
                        <a:pt x="199" y="9"/>
                      </a:lnTo>
                      <a:lnTo>
                        <a:pt x="199" y="7"/>
                      </a:lnTo>
                      <a:lnTo>
                        <a:pt x="0" y="0"/>
                      </a:lnTo>
                      <a:lnTo>
                        <a:pt x="56" y="22"/>
                      </a:lnTo>
                      <a:close/>
                    </a:path>
                  </a:pathLst>
                </a:custGeom>
                <a:solidFill>
                  <a:srgbClr val="000000"/>
                </a:solidFill>
                <a:ln w="0">
                  <a:solidFill>
                    <a:srgbClr val="000000"/>
                  </a:solidFill>
                  <a:prstDash val="solid"/>
                  <a:round/>
                  <a:headEnd/>
                  <a:tailEnd/>
                </a:ln>
              </p:spPr>
              <p:txBody>
                <a:bodyPr/>
                <a:lstStyle/>
                <a:p>
                  <a:endParaRPr lang="en-US"/>
                </a:p>
              </p:txBody>
            </p:sp>
            <p:sp>
              <p:nvSpPr>
                <p:cNvPr id="1551941" name="Freeform 581"/>
                <p:cNvSpPr>
                  <a:spLocks/>
                </p:cNvSpPr>
                <p:nvPr/>
              </p:nvSpPr>
              <p:spPr bwMode="auto">
                <a:xfrm>
                  <a:off x="3133" y="3373"/>
                  <a:ext cx="40" cy="45"/>
                </a:xfrm>
                <a:custGeom>
                  <a:avLst/>
                  <a:gdLst/>
                  <a:ahLst/>
                  <a:cxnLst>
                    <a:cxn ang="0">
                      <a:pos x="5" y="1"/>
                    </a:cxn>
                    <a:cxn ang="0">
                      <a:pos x="9" y="1"/>
                    </a:cxn>
                    <a:cxn ang="0">
                      <a:pos x="12" y="3"/>
                    </a:cxn>
                    <a:cxn ang="0">
                      <a:pos x="15" y="4"/>
                    </a:cxn>
                    <a:cxn ang="0">
                      <a:pos x="17" y="6"/>
                    </a:cxn>
                    <a:cxn ang="0">
                      <a:pos x="19" y="9"/>
                    </a:cxn>
                    <a:cxn ang="0">
                      <a:pos x="19" y="45"/>
                    </a:cxn>
                    <a:cxn ang="0">
                      <a:pos x="23" y="45"/>
                    </a:cxn>
                    <a:cxn ang="0">
                      <a:pos x="26" y="44"/>
                    </a:cxn>
                    <a:cxn ang="0">
                      <a:pos x="29" y="43"/>
                    </a:cxn>
                    <a:cxn ang="0">
                      <a:pos x="32" y="41"/>
                    </a:cxn>
                    <a:cxn ang="0">
                      <a:pos x="34" y="39"/>
                    </a:cxn>
                    <a:cxn ang="0">
                      <a:pos x="36" y="37"/>
                    </a:cxn>
                    <a:cxn ang="0">
                      <a:pos x="38" y="35"/>
                    </a:cxn>
                    <a:cxn ang="0">
                      <a:pos x="39" y="32"/>
                    </a:cxn>
                    <a:cxn ang="0">
                      <a:pos x="40" y="29"/>
                    </a:cxn>
                    <a:cxn ang="0">
                      <a:pos x="40" y="27"/>
                    </a:cxn>
                    <a:cxn ang="0">
                      <a:pos x="39" y="24"/>
                    </a:cxn>
                    <a:cxn ang="0">
                      <a:pos x="39" y="21"/>
                    </a:cxn>
                    <a:cxn ang="0">
                      <a:pos x="37" y="19"/>
                    </a:cxn>
                    <a:cxn ang="0">
                      <a:pos x="36" y="16"/>
                    </a:cxn>
                    <a:cxn ang="0">
                      <a:pos x="34" y="14"/>
                    </a:cxn>
                    <a:cxn ang="0">
                      <a:pos x="31" y="12"/>
                    </a:cxn>
                    <a:cxn ang="0">
                      <a:pos x="29" y="11"/>
                    </a:cxn>
                    <a:cxn ang="0">
                      <a:pos x="25" y="10"/>
                    </a:cxn>
                    <a:cxn ang="0">
                      <a:pos x="25" y="0"/>
                    </a:cxn>
                    <a:cxn ang="0">
                      <a:pos x="0" y="0"/>
                    </a:cxn>
                    <a:cxn ang="0">
                      <a:pos x="5" y="1"/>
                    </a:cxn>
                  </a:cxnLst>
                  <a:rect l="0" t="0" r="r" b="b"/>
                  <a:pathLst>
                    <a:path w="40" h="45">
                      <a:moveTo>
                        <a:pt x="5" y="1"/>
                      </a:moveTo>
                      <a:lnTo>
                        <a:pt x="9" y="1"/>
                      </a:lnTo>
                      <a:lnTo>
                        <a:pt x="12" y="3"/>
                      </a:lnTo>
                      <a:lnTo>
                        <a:pt x="15" y="4"/>
                      </a:lnTo>
                      <a:lnTo>
                        <a:pt x="17" y="6"/>
                      </a:lnTo>
                      <a:lnTo>
                        <a:pt x="19" y="9"/>
                      </a:lnTo>
                      <a:lnTo>
                        <a:pt x="19" y="45"/>
                      </a:lnTo>
                      <a:lnTo>
                        <a:pt x="23" y="45"/>
                      </a:lnTo>
                      <a:lnTo>
                        <a:pt x="26" y="44"/>
                      </a:lnTo>
                      <a:lnTo>
                        <a:pt x="29" y="43"/>
                      </a:lnTo>
                      <a:lnTo>
                        <a:pt x="32" y="41"/>
                      </a:lnTo>
                      <a:lnTo>
                        <a:pt x="34" y="39"/>
                      </a:lnTo>
                      <a:lnTo>
                        <a:pt x="36" y="37"/>
                      </a:lnTo>
                      <a:lnTo>
                        <a:pt x="38" y="35"/>
                      </a:lnTo>
                      <a:lnTo>
                        <a:pt x="39" y="32"/>
                      </a:lnTo>
                      <a:lnTo>
                        <a:pt x="40" y="29"/>
                      </a:lnTo>
                      <a:lnTo>
                        <a:pt x="40" y="27"/>
                      </a:lnTo>
                      <a:lnTo>
                        <a:pt x="39" y="24"/>
                      </a:lnTo>
                      <a:lnTo>
                        <a:pt x="39" y="21"/>
                      </a:lnTo>
                      <a:lnTo>
                        <a:pt x="37" y="19"/>
                      </a:lnTo>
                      <a:lnTo>
                        <a:pt x="36" y="16"/>
                      </a:lnTo>
                      <a:lnTo>
                        <a:pt x="34" y="14"/>
                      </a:lnTo>
                      <a:lnTo>
                        <a:pt x="31" y="12"/>
                      </a:lnTo>
                      <a:lnTo>
                        <a:pt x="29" y="11"/>
                      </a:lnTo>
                      <a:lnTo>
                        <a:pt x="25" y="10"/>
                      </a:lnTo>
                      <a:lnTo>
                        <a:pt x="25" y="0"/>
                      </a:lnTo>
                      <a:lnTo>
                        <a:pt x="0" y="0"/>
                      </a:lnTo>
                      <a:lnTo>
                        <a:pt x="5" y="1"/>
                      </a:lnTo>
                      <a:close/>
                    </a:path>
                  </a:pathLst>
                </a:custGeom>
                <a:solidFill>
                  <a:srgbClr val="E0E0E0"/>
                </a:solidFill>
                <a:ln w="0">
                  <a:solidFill>
                    <a:srgbClr val="000000"/>
                  </a:solidFill>
                  <a:prstDash val="solid"/>
                  <a:round/>
                  <a:headEnd/>
                  <a:tailEnd/>
                </a:ln>
              </p:spPr>
              <p:txBody>
                <a:bodyPr/>
                <a:lstStyle/>
                <a:p>
                  <a:endParaRPr lang="en-US"/>
                </a:p>
              </p:txBody>
            </p:sp>
            <p:sp>
              <p:nvSpPr>
                <p:cNvPr id="1551942" name="Freeform 582"/>
                <p:cNvSpPr>
                  <a:spLocks/>
                </p:cNvSpPr>
                <p:nvPr/>
              </p:nvSpPr>
              <p:spPr bwMode="auto">
                <a:xfrm>
                  <a:off x="3014" y="3337"/>
                  <a:ext cx="326" cy="164"/>
                </a:xfrm>
                <a:custGeom>
                  <a:avLst/>
                  <a:gdLst/>
                  <a:ahLst/>
                  <a:cxnLst>
                    <a:cxn ang="0">
                      <a:pos x="35" y="13"/>
                    </a:cxn>
                    <a:cxn ang="0">
                      <a:pos x="46" y="18"/>
                    </a:cxn>
                    <a:cxn ang="0">
                      <a:pos x="102" y="40"/>
                    </a:cxn>
                    <a:cxn ang="0">
                      <a:pos x="105" y="42"/>
                    </a:cxn>
                    <a:cxn ang="0">
                      <a:pos x="109" y="44"/>
                    </a:cxn>
                    <a:cxn ang="0">
                      <a:pos x="112" y="46"/>
                    </a:cxn>
                    <a:cxn ang="0">
                      <a:pos x="116" y="47"/>
                    </a:cxn>
                    <a:cxn ang="0">
                      <a:pos x="120" y="47"/>
                    </a:cxn>
                    <a:cxn ang="0">
                      <a:pos x="124" y="46"/>
                    </a:cxn>
                    <a:cxn ang="0">
                      <a:pos x="126" y="46"/>
                    </a:cxn>
                    <a:cxn ang="0">
                      <a:pos x="126" y="84"/>
                    </a:cxn>
                    <a:cxn ang="0">
                      <a:pos x="123" y="84"/>
                    </a:cxn>
                    <a:cxn ang="0">
                      <a:pos x="118" y="83"/>
                    </a:cxn>
                    <a:cxn ang="0">
                      <a:pos x="112" y="82"/>
                    </a:cxn>
                    <a:cxn ang="0">
                      <a:pos x="112" y="94"/>
                    </a:cxn>
                    <a:cxn ang="0">
                      <a:pos x="173" y="94"/>
                    </a:cxn>
                    <a:cxn ang="0">
                      <a:pos x="173" y="40"/>
                    </a:cxn>
                    <a:cxn ang="0">
                      <a:pos x="245" y="27"/>
                    </a:cxn>
                    <a:cxn ang="0">
                      <a:pos x="310" y="10"/>
                    </a:cxn>
                    <a:cxn ang="0">
                      <a:pos x="311" y="13"/>
                    </a:cxn>
                    <a:cxn ang="0">
                      <a:pos x="319" y="30"/>
                    </a:cxn>
                    <a:cxn ang="0">
                      <a:pos x="322" y="41"/>
                    </a:cxn>
                    <a:cxn ang="0">
                      <a:pos x="326" y="59"/>
                    </a:cxn>
                    <a:cxn ang="0">
                      <a:pos x="326" y="66"/>
                    </a:cxn>
                    <a:cxn ang="0">
                      <a:pos x="326" y="74"/>
                    </a:cxn>
                    <a:cxn ang="0">
                      <a:pos x="324" y="91"/>
                    </a:cxn>
                    <a:cxn ang="0">
                      <a:pos x="322" y="98"/>
                    </a:cxn>
                    <a:cxn ang="0">
                      <a:pos x="320" y="107"/>
                    </a:cxn>
                    <a:cxn ang="0">
                      <a:pos x="315" y="122"/>
                    </a:cxn>
                    <a:cxn ang="0">
                      <a:pos x="307" y="136"/>
                    </a:cxn>
                    <a:cxn ang="0">
                      <a:pos x="257" y="151"/>
                    </a:cxn>
                    <a:cxn ang="0">
                      <a:pos x="255" y="158"/>
                    </a:cxn>
                    <a:cxn ang="0">
                      <a:pos x="253" y="164"/>
                    </a:cxn>
                    <a:cxn ang="0">
                      <a:pos x="108" y="158"/>
                    </a:cxn>
                    <a:cxn ang="0">
                      <a:pos x="47" y="149"/>
                    </a:cxn>
                    <a:cxn ang="0">
                      <a:pos x="50" y="141"/>
                    </a:cxn>
                    <a:cxn ang="0">
                      <a:pos x="27" y="120"/>
                    </a:cxn>
                    <a:cxn ang="0">
                      <a:pos x="30" y="98"/>
                    </a:cxn>
                    <a:cxn ang="0">
                      <a:pos x="30" y="82"/>
                    </a:cxn>
                    <a:cxn ang="0">
                      <a:pos x="29" y="67"/>
                    </a:cxn>
                    <a:cxn ang="0">
                      <a:pos x="27" y="52"/>
                    </a:cxn>
                    <a:cxn ang="0">
                      <a:pos x="23" y="37"/>
                    </a:cxn>
                    <a:cxn ang="0">
                      <a:pos x="17" y="23"/>
                    </a:cxn>
                    <a:cxn ang="0">
                      <a:pos x="9" y="11"/>
                    </a:cxn>
                    <a:cxn ang="0">
                      <a:pos x="3" y="4"/>
                    </a:cxn>
                    <a:cxn ang="0">
                      <a:pos x="0" y="0"/>
                    </a:cxn>
                    <a:cxn ang="0">
                      <a:pos x="35" y="13"/>
                    </a:cxn>
                  </a:cxnLst>
                  <a:rect l="0" t="0" r="r" b="b"/>
                  <a:pathLst>
                    <a:path w="326" h="164">
                      <a:moveTo>
                        <a:pt x="35" y="13"/>
                      </a:moveTo>
                      <a:lnTo>
                        <a:pt x="46" y="18"/>
                      </a:lnTo>
                      <a:lnTo>
                        <a:pt x="102" y="40"/>
                      </a:lnTo>
                      <a:lnTo>
                        <a:pt x="105" y="42"/>
                      </a:lnTo>
                      <a:lnTo>
                        <a:pt x="109" y="44"/>
                      </a:lnTo>
                      <a:lnTo>
                        <a:pt x="112" y="46"/>
                      </a:lnTo>
                      <a:lnTo>
                        <a:pt x="116" y="47"/>
                      </a:lnTo>
                      <a:lnTo>
                        <a:pt x="120" y="47"/>
                      </a:lnTo>
                      <a:lnTo>
                        <a:pt x="124" y="46"/>
                      </a:lnTo>
                      <a:lnTo>
                        <a:pt x="126" y="46"/>
                      </a:lnTo>
                      <a:lnTo>
                        <a:pt x="126" y="84"/>
                      </a:lnTo>
                      <a:lnTo>
                        <a:pt x="123" y="84"/>
                      </a:lnTo>
                      <a:lnTo>
                        <a:pt x="118" y="83"/>
                      </a:lnTo>
                      <a:lnTo>
                        <a:pt x="112" y="82"/>
                      </a:lnTo>
                      <a:lnTo>
                        <a:pt x="112" y="94"/>
                      </a:lnTo>
                      <a:lnTo>
                        <a:pt x="173" y="94"/>
                      </a:lnTo>
                      <a:lnTo>
                        <a:pt x="173" y="40"/>
                      </a:lnTo>
                      <a:lnTo>
                        <a:pt x="245" y="27"/>
                      </a:lnTo>
                      <a:lnTo>
                        <a:pt x="310" y="10"/>
                      </a:lnTo>
                      <a:lnTo>
                        <a:pt x="311" y="13"/>
                      </a:lnTo>
                      <a:lnTo>
                        <a:pt x="319" y="30"/>
                      </a:lnTo>
                      <a:lnTo>
                        <a:pt x="322" y="41"/>
                      </a:lnTo>
                      <a:lnTo>
                        <a:pt x="326" y="59"/>
                      </a:lnTo>
                      <a:lnTo>
                        <a:pt x="326" y="66"/>
                      </a:lnTo>
                      <a:lnTo>
                        <a:pt x="326" y="74"/>
                      </a:lnTo>
                      <a:lnTo>
                        <a:pt x="324" y="91"/>
                      </a:lnTo>
                      <a:lnTo>
                        <a:pt x="322" y="98"/>
                      </a:lnTo>
                      <a:lnTo>
                        <a:pt x="320" y="107"/>
                      </a:lnTo>
                      <a:lnTo>
                        <a:pt x="315" y="122"/>
                      </a:lnTo>
                      <a:lnTo>
                        <a:pt x="307" y="136"/>
                      </a:lnTo>
                      <a:lnTo>
                        <a:pt x="257" y="151"/>
                      </a:lnTo>
                      <a:lnTo>
                        <a:pt x="255" y="158"/>
                      </a:lnTo>
                      <a:lnTo>
                        <a:pt x="253" y="164"/>
                      </a:lnTo>
                      <a:lnTo>
                        <a:pt x="108" y="158"/>
                      </a:lnTo>
                      <a:lnTo>
                        <a:pt x="47" y="149"/>
                      </a:lnTo>
                      <a:lnTo>
                        <a:pt x="50" y="141"/>
                      </a:lnTo>
                      <a:lnTo>
                        <a:pt x="27" y="120"/>
                      </a:lnTo>
                      <a:lnTo>
                        <a:pt x="30" y="98"/>
                      </a:lnTo>
                      <a:lnTo>
                        <a:pt x="30" y="82"/>
                      </a:lnTo>
                      <a:lnTo>
                        <a:pt x="29" y="67"/>
                      </a:lnTo>
                      <a:lnTo>
                        <a:pt x="27" y="52"/>
                      </a:lnTo>
                      <a:lnTo>
                        <a:pt x="23" y="37"/>
                      </a:lnTo>
                      <a:lnTo>
                        <a:pt x="17" y="23"/>
                      </a:lnTo>
                      <a:lnTo>
                        <a:pt x="9" y="11"/>
                      </a:lnTo>
                      <a:lnTo>
                        <a:pt x="3" y="4"/>
                      </a:lnTo>
                      <a:lnTo>
                        <a:pt x="0" y="0"/>
                      </a:lnTo>
                      <a:lnTo>
                        <a:pt x="35" y="13"/>
                      </a:lnTo>
                      <a:close/>
                    </a:path>
                  </a:pathLst>
                </a:custGeom>
                <a:solidFill>
                  <a:srgbClr val="000000"/>
                </a:solidFill>
                <a:ln w="0">
                  <a:solidFill>
                    <a:srgbClr val="000000"/>
                  </a:solidFill>
                  <a:prstDash val="solid"/>
                  <a:round/>
                  <a:headEnd/>
                  <a:tailEnd/>
                </a:ln>
              </p:spPr>
              <p:txBody>
                <a:bodyPr/>
                <a:lstStyle/>
                <a:p>
                  <a:endParaRPr lang="en-US"/>
                </a:p>
              </p:txBody>
            </p:sp>
            <p:sp>
              <p:nvSpPr>
                <p:cNvPr id="1551943" name="Freeform 583"/>
                <p:cNvSpPr>
                  <a:spLocks/>
                </p:cNvSpPr>
                <p:nvPr/>
              </p:nvSpPr>
              <p:spPr bwMode="auto">
                <a:xfrm>
                  <a:off x="3321" y="3403"/>
                  <a:ext cx="21" cy="70"/>
                </a:xfrm>
                <a:custGeom>
                  <a:avLst/>
                  <a:gdLst/>
                  <a:ahLst/>
                  <a:cxnLst>
                    <a:cxn ang="0">
                      <a:pos x="17" y="25"/>
                    </a:cxn>
                    <a:cxn ang="0">
                      <a:pos x="15" y="32"/>
                    </a:cxn>
                    <a:cxn ang="0">
                      <a:pos x="13" y="41"/>
                    </a:cxn>
                    <a:cxn ang="0">
                      <a:pos x="8" y="56"/>
                    </a:cxn>
                    <a:cxn ang="0">
                      <a:pos x="0" y="70"/>
                    </a:cxn>
                    <a:cxn ang="0">
                      <a:pos x="21" y="67"/>
                    </a:cxn>
                    <a:cxn ang="0">
                      <a:pos x="20" y="56"/>
                    </a:cxn>
                    <a:cxn ang="0">
                      <a:pos x="19" y="8"/>
                    </a:cxn>
                    <a:cxn ang="0">
                      <a:pos x="19" y="0"/>
                    </a:cxn>
                    <a:cxn ang="0">
                      <a:pos x="19" y="8"/>
                    </a:cxn>
                    <a:cxn ang="0">
                      <a:pos x="17" y="25"/>
                    </a:cxn>
                  </a:cxnLst>
                  <a:rect l="0" t="0" r="r" b="b"/>
                  <a:pathLst>
                    <a:path w="21" h="70">
                      <a:moveTo>
                        <a:pt x="17" y="25"/>
                      </a:moveTo>
                      <a:lnTo>
                        <a:pt x="15" y="32"/>
                      </a:lnTo>
                      <a:lnTo>
                        <a:pt x="13" y="41"/>
                      </a:lnTo>
                      <a:lnTo>
                        <a:pt x="8" y="56"/>
                      </a:lnTo>
                      <a:lnTo>
                        <a:pt x="0" y="70"/>
                      </a:lnTo>
                      <a:lnTo>
                        <a:pt x="21" y="67"/>
                      </a:lnTo>
                      <a:lnTo>
                        <a:pt x="20" y="56"/>
                      </a:lnTo>
                      <a:lnTo>
                        <a:pt x="19" y="8"/>
                      </a:lnTo>
                      <a:lnTo>
                        <a:pt x="19" y="0"/>
                      </a:lnTo>
                      <a:lnTo>
                        <a:pt x="19" y="8"/>
                      </a:lnTo>
                      <a:lnTo>
                        <a:pt x="17" y="25"/>
                      </a:lnTo>
                      <a:close/>
                    </a:path>
                  </a:pathLst>
                </a:custGeom>
                <a:solidFill>
                  <a:srgbClr val="F0F0F0"/>
                </a:solidFill>
                <a:ln w="0">
                  <a:solidFill>
                    <a:srgbClr val="000000"/>
                  </a:solidFill>
                  <a:prstDash val="solid"/>
                  <a:round/>
                  <a:headEnd/>
                  <a:tailEnd/>
                </a:ln>
              </p:spPr>
              <p:txBody>
                <a:bodyPr/>
                <a:lstStyle/>
                <a:p>
                  <a:endParaRPr lang="en-US"/>
                </a:p>
              </p:txBody>
            </p:sp>
            <p:sp>
              <p:nvSpPr>
                <p:cNvPr id="1551944" name="Freeform 584"/>
                <p:cNvSpPr>
                  <a:spLocks/>
                </p:cNvSpPr>
                <p:nvPr/>
              </p:nvSpPr>
              <p:spPr bwMode="auto">
                <a:xfrm>
                  <a:off x="3340" y="3274"/>
                  <a:ext cx="40" cy="6"/>
                </a:xfrm>
                <a:custGeom>
                  <a:avLst/>
                  <a:gdLst/>
                  <a:ahLst/>
                  <a:cxnLst>
                    <a:cxn ang="0">
                      <a:pos x="0" y="6"/>
                    </a:cxn>
                    <a:cxn ang="0">
                      <a:pos x="0" y="0"/>
                    </a:cxn>
                    <a:cxn ang="0">
                      <a:pos x="40" y="0"/>
                    </a:cxn>
                    <a:cxn ang="0">
                      <a:pos x="40" y="6"/>
                    </a:cxn>
                    <a:cxn ang="0">
                      <a:pos x="32" y="6"/>
                    </a:cxn>
                    <a:cxn ang="0">
                      <a:pos x="0" y="6"/>
                    </a:cxn>
                  </a:cxnLst>
                  <a:rect l="0" t="0" r="r" b="b"/>
                  <a:pathLst>
                    <a:path w="40" h="6">
                      <a:moveTo>
                        <a:pt x="0" y="6"/>
                      </a:moveTo>
                      <a:lnTo>
                        <a:pt x="0" y="0"/>
                      </a:lnTo>
                      <a:lnTo>
                        <a:pt x="40" y="0"/>
                      </a:lnTo>
                      <a:lnTo>
                        <a:pt x="40" y="6"/>
                      </a:lnTo>
                      <a:lnTo>
                        <a:pt x="32" y="6"/>
                      </a:lnTo>
                      <a:lnTo>
                        <a:pt x="0" y="6"/>
                      </a:lnTo>
                      <a:close/>
                    </a:path>
                  </a:pathLst>
                </a:custGeom>
                <a:solidFill>
                  <a:srgbClr val="FFFF80"/>
                </a:solidFill>
                <a:ln w="0">
                  <a:solidFill>
                    <a:srgbClr val="000000"/>
                  </a:solidFill>
                  <a:prstDash val="solid"/>
                  <a:round/>
                  <a:headEnd/>
                  <a:tailEnd/>
                </a:ln>
              </p:spPr>
              <p:txBody>
                <a:bodyPr/>
                <a:lstStyle/>
                <a:p>
                  <a:endParaRPr lang="en-US"/>
                </a:p>
              </p:txBody>
            </p:sp>
            <p:sp>
              <p:nvSpPr>
                <p:cNvPr id="1551945" name="Freeform 585"/>
                <p:cNvSpPr>
                  <a:spLocks/>
                </p:cNvSpPr>
                <p:nvPr/>
              </p:nvSpPr>
              <p:spPr bwMode="auto">
                <a:xfrm>
                  <a:off x="3340" y="3280"/>
                  <a:ext cx="41" cy="179"/>
                </a:xfrm>
                <a:custGeom>
                  <a:avLst/>
                  <a:gdLst/>
                  <a:ahLst/>
                  <a:cxnLst>
                    <a:cxn ang="0">
                      <a:pos x="32" y="0"/>
                    </a:cxn>
                    <a:cxn ang="0">
                      <a:pos x="0" y="0"/>
                    </a:cxn>
                    <a:cxn ang="0">
                      <a:pos x="0" y="55"/>
                    </a:cxn>
                    <a:cxn ang="0">
                      <a:pos x="12" y="55"/>
                    </a:cxn>
                    <a:cxn ang="0">
                      <a:pos x="12" y="64"/>
                    </a:cxn>
                    <a:cxn ang="0">
                      <a:pos x="0" y="64"/>
                    </a:cxn>
                    <a:cxn ang="0">
                      <a:pos x="0" y="116"/>
                    </a:cxn>
                    <a:cxn ang="0">
                      <a:pos x="22" y="116"/>
                    </a:cxn>
                    <a:cxn ang="0">
                      <a:pos x="22" y="123"/>
                    </a:cxn>
                    <a:cxn ang="0">
                      <a:pos x="0" y="123"/>
                    </a:cxn>
                    <a:cxn ang="0">
                      <a:pos x="0" y="131"/>
                    </a:cxn>
                    <a:cxn ang="0">
                      <a:pos x="1" y="179"/>
                    </a:cxn>
                    <a:cxn ang="0">
                      <a:pos x="9" y="177"/>
                    </a:cxn>
                    <a:cxn ang="0">
                      <a:pos x="41" y="177"/>
                    </a:cxn>
                    <a:cxn ang="0">
                      <a:pos x="41" y="175"/>
                    </a:cxn>
                    <a:cxn ang="0">
                      <a:pos x="32" y="151"/>
                    </a:cxn>
                    <a:cxn ang="0">
                      <a:pos x="32" y="102"/>
                    </a:cxn>
                    <a:cxn ang="0">
                      <a:pos x="32" y="94"/>
                    </a:cxn>
                    <a:cxn ang="0">
                      <a:pos x="32" y="0"/>
                    </a:cxn>
                  </a:cxnLst>
                  <a:rect l="0" t="0" r="r" b="b"/>
                  <a:pathLst>
                    <a:path w="41" h="179">
                      <a:moveTo>
                        <a:pt x="32" y="0"/>
                      </a:moveTo>
                      <a:lnTo>
                        <a:pt x="0" y="0"/>
                      </a:lnTo>
                      <a:lnTo>
                        <a:pt x="0" y="55"/>
                      </a:lnTo>
                      <a:lnTo>
                        <a:pt x="12" y="55"/>
                      </a:lnTo>
                      <a:lnTo>
                        <a:pt x="12" y="64"/>
                      </a:lnTo>
                      <a:lnTo>
                        <a:pt x="0" y="64"/>
                      </a:lnTo>
                      <a:lnTo>
                        <a:pt x="0" y="116"/>
                      </a:lnTo>
                      <a:lnTo>
                        <a:pt x="22" y="116"/>
                      </a:lnTo>
                      <a:lnTo>
                        <a:pt x="22" y="123"/>
                      </a:lnTo>
                      <a:lnTo>
                        <a:pt x="0" y="123"/>
                      </a:lnTo>
                      <a:lnTo>
                        <a:pt x="0" y="131"/>
                      </a:lnTo>
                      <a:lnTo>
                        <a:pt x="1" y="179"/>
                      </a:lnTo>
                      <a:lnTo>
                        <a:pt x="9" y="177"/>
                      </a:lnTo>
                      <a:lnTo>
                        <a:pt x="41" y="177"/>
                      </a:lnTo>
                      <a:lnTo>
                        <a:pt x="41" y="175"/>
                      </a:lnTo>
                      <a:lnTo>
                        <a:pt x="32" y="151"/>
                      </a:lnTo>
                      <a:lnTo>
                        <a:pt x="32" y="102"/>
                      </a:lnTo>
                      <a:lnTo>
                        <a:pt x="32" y="94"/>
                      </a:lnTo>
                      <a:lnTo>
                        <a:pt x="32" y="0"/>
                      </a:lnTo>
                      <a:close/>
                    </a:path>
                  </a:pathLst>
                </a:custGeom>
                <a:solidFill>
                  <a:srgbClr val="A1A1A1"/>
                </a:solidFill>
                <a:ln w="0">
                  <a:solidFill>
                    <a:srgbClr val="000000"/>
                  </a:solidFill>
                  <a:prstDash val="solid"/>
                  <a:round/>
                  <a:headEnd/>
                  <a:tailEnd/>
                </a:ln>
              </p:spPr>
              <p:txBody>
                <a:bodyPr/>
                <a:lstStyle/>
                <a:p>
                  <a:endParaRPr lang="en-US"/>
                </a:p>
              </p:txBody>
            </p:sp>
            <p:sp>
              <p:nvSpPr>
                <p:cNvPr id="1551946" name="Rectangle 586"/>
                <p:cNvSpPr>
                  <a:spLocks noChangeArrowheads="1"/>
                </p:cNvSpPr>
                <p:nvPr/>
              </p:nvSpPr>
              <p:spPr bwMode="auto">
                <a:xfrm>
                  <a:off x="3340" y="3396"/>
                  <a:ext cx="22" cy="7"/>
                </a:xfrm>
                <a:prstGeom prst="rect">
                  <a:avLst/>
                </a:prstGeom>
                <a:solidFill>
                  <a:srgbClr val="FFFF80"/>
                </a:solidFill>
                <a:ln w="0">
                  <a:solidFill>
                    <a:srgbClr val="000000"/>
                  </a:solidFill>
                  <a:miter lim="800000"/>
                  <a:headEnd/>
                  <a:tailEnd/>
                </a:ln>
              </p:spPr>
              <p:txBody>
                <a:bodyPr/>
                <a:lstStyle/>
                <a:p>
                  <a:endParaRPr lang="en-US"/>
                </a:p>
              </p:txBody>
            </p:sp>
            <p:sp>
              <p:nvSpPr>
                <p:cNvPr id="1551947" name="Freeform 587"/>
                <p:cNvSpPr>
                  <a:spLocks/>
                </p:cNvSpPr>
                <p:nvPr/>
              </p:nvSpPr>
              <p:spPr bwMode="auto">
                <a:xfrm>
                  <a:off x="3341" y="3457"/>
                  <a:ext cx="40" cy="13"/>
                </a:xfrm>
                <a:custGeom>
                  <a:avLst/>
                  <a:gdLst/>
                  <a:ahLst/>
                  <a:cxnLst>
                    <a:cxn ang="0">
                      <a:pos x="40" y="7"/>
                    </a:cxn>
                    <a:cxn ang="0">
                      <a:pos x="15" y="10"/>
                    </a:cxn>
                    <a:cxn ang="0">
                      <a:pos x="6" y="12"/>
                    </a:cxn>
                    <a:cxn ang="0">
                      <a:pos x="1" y="13"/>
                    </a:cxn>
                    <a:cxn ang="0">
                      <a:pos x="0" y="2"/>
                    </a:cxn>
                    <a:cxn ang="0">
                      <a:pos x="8" y="1"/>
                    </a:cxn>
                    <a:cxn ang="0">
                      <a:pos x="40" y="0"/>
                    </a:cxn>
                    <a:cxn ang="0">
                      <a:pos x="40" y="7"/>
                    </a:cxn>
                  </a:cxnLst>
                  <a:rect l="0" t="0" r="r" b="b"/>
                  <a:pathLst>
                    <a:path w="40" h="13">
                      <a:moveTo>
                        <a:pt x="40" y="7"/>
                      </a:moveTo>
                      <a:lnTo>
                        <a:pt x="15" y="10"/>
                      </a:lnTo>
                      <a:lnTo>
                        <a:pt x="6" y="12"/>
                      </a:lnTo>
                      <a:lnTo>
                        <a:pt x="1" y="13"/>
                      </a:lnTo>
                      <a:lnTo>
                        <a:pt x="0" y="2"/>
                      </a:lnTo>
                      <a:lnTo>
                        <a:pt x="8" y="1"/>
                      </a:lnTo>
                      <a:lnTo>
                        <a:pt x="40" y="0"/>
                      </a:lnTo>
                      <a:lnTo>
                        <a:pt x="40" y="7"/>
                      </a:lnTo>
                      <a:close/>
                    </a:path>
                  </a:pathLst>
                </a:custGeom>
                <a:solidFill>
                  <a:srgbClr val="000000"/>
                </a:solidFill>
                <a:ln w="0">
                  <a:solidFill>
                    <a:srgbClr val="000000"/>
                  </a:solidFill>
                  <a:prstDash val="solid"/>
                  <a:round/>
                  <a:headEnd/>
                  <a:tailEnd/>
                </a:ln>
              </p:spPr>
              <p:txBody>
                <a:bodyPr/>
                <a:lstStyle/>
                <a:p>
                  <a:endParaRPr lang="en-US"/>
                </a:p>
              </p:txBody>
            </p:sp>
            <p:sp>
              <p:nvSpPr>
                <p:cNvPr id="1551948" name="Rectangle 588"/>
                <p:cNvSpPr>
                  <a:spLocks noChangeArrowheads="1"/>
                </p:cNvSpPr>
                <p:nvPr/>
              </p:nvSpPr>
              <p:spPr bwMode="auto">
                <a:xfrm>
                  <a:off x="3372" y="3280"/>
                  <a:ext cx="8" cy="94"/>
                </a:xfrm>
                <a:prstGeom prst="rect">
                  <a:avLst/>
                </a:prstGeom>
                <a:solidFill>
                  <a:srgbClr val="C0C0C0"/>
                </a:solidFill>
                <a:ln w="0">
                  <a:solidFill>
                    <a:srgbClr val="000000"/>
                  </a:solidFill>
                  <a:miter lim="800000"/>
                  <a:headEnd/>
                  <a:tailEnd/>
                </a:ln>
              </p:spPr>
              <p:txBody>
                <a:bodyPr/>
                <a:lstStyle/>
                <a:p>
                  <a:endParaRPr lang="en-US"/>
                </a:p>
              </p:txBody>
            </p:sp>
            <p:sp>
              <p:nvSpPr>
                <p:cNvPr id="1551949" name="Freeform 589"/>
                <p:cNvSpPr>
                  <a:spLocks/>
                </p:cNvSpPr>
                <p:nvPr/>
              </p:nvSpPr>
              <p:spPr bwMode="auto">
                <a:xfrm>
                  <a:off x="3372" y="3274"/>
                  <a:ext cx="17" cy="180"/>
                </a:xfrm>
                <a:custGeom>
                  <a:avLst/>
                  <a:gdLst/>
                  <a:ahLst/>
                  <a:cxnLst>
                    <a:cxn ang="0">
                      <a:pos x="14" y="0"/>
                    </a:cxn>
                    <a:cxn ang="0">
                      <a:pos x="14" y="102"/>
                    </a:cxn>
                    <a:cxn ang="0">
                      <a:pos x="13" y="104"/>
                    </a:cxn>
                    <a:cxn ang="0">
                      <a:pos x="12" y="106"/>
                    </a:cxn>
                    <a:cxn ang="0">
                      <a:pos x="11" y="107"/>
                    </a:cxn>
                    <a:cxn ang="0">
                      <a:pos x="8" y="108"/>
                    </a:cxn>
                    <a:cxn ang="0">
                      <a:pos x="4" y="108"/>
                    </a:cxn>
                    <a:cxn ang="0">
                      <a:pos x="0" y="108"/>
                    </a:cxn>
                    <a:cxn ang="0">
                      <a:pos x="0" y="157"/>
                    </a:cxn>
                    <a:cxn ang="0">
                      <a:pos x="8" y="156"/>
                    </a:cxn>
                    <a:cxn ang="0">
                      <a:pos x="17" y="180"/>
                    </a:cxn>
                    <a:cxn ang="0">
                      <a:pos x="17" y="0"/>
                    </a:cxn>
                    <a:cxn ang="0">
                      <a:pos x="14" y="0"/>
                    </a:cxn>
                  </a:cxnLst>
                  <a:rect l="0" t="0" r="r" b="b"/>
                  <a:pathLst>
                    <a:path w="17" h="180">
                      <a:moveTo>
                        <a:pt x="14" y="0"/>
                      </a:moveTo>
                      <a:lnTo>
                        <a:pt x="14" y="102"/>
                      </a:lnTo>
                      <a:lnTo>
                        <a:pt x="13" y="104"/>
                      </a:lnTo>
                      <a:lnTo>
                        <a:pt x="12" y="106"/>
                      </a:lnTo>
                      <a:lnTo>
                        <a:pt x="11" y="107"/>
                      </a:lnTo>
                      <a:lnTo>
                        <a:pt x="8" y="108"/>
                      </a:lnTo>
                      <a:lnTo>
                        <a:pt x="4" y="108"/>
                      </a:lnTo>
                      <a:lnTo>
                        <a:pt x="0" y="108"/>
                      </a:lnTo>
                      <a:lnTo>
                        <a:pt x="0" y="157"/>
                      </a:lnTo>
                      <a:lnTo>
                        <a:pt x="8" y="156"/>
                      </a:lnTo>
                      <a:lnTo>
                        <a:pt x="17" y="180"/>
                      </a:lnTo>
                      <a:lnTo>
                        <a:pt x="17" y="0"/>
                      </a:lnTo>
                      <a:lnTo>
                        <a:pt x="14" y="0"/>
                      </a:lnTo>
                      <a:close/>
                    </a:path>
                  </a:pathLst>
                </a:custGeom>
                <a:solidFill>
                  <a:srgbClr val="C0C0C0"/>
                </a:solidFill>
                <a:ln w="0">
                  <a:solidFill>
                    <a:srgbClr val="000000"/>
                  </a:solidFill>
                  <a:prstDash val="solid"/>
                  <a:round/>
                  <a:headEnd/>
                  <a:tailEnd/>
                </a:ln>
              </p:spPr>
              <p:txBody>
                <a:bodyPr/>
                <a:lstStyle/>
                <a:p>
                  <a:endParaRPr lang="en-US"/>
                </a:p>
              </p:txBody>
            </p:sp>
            <p:sp>
              <p:nvSpPr>
                <p:cNvPr id="1551950" name="Freeform 590"/>
                <p:cNvSpPr>
                  <a:spLocks/>
                </p:cNvSpPr>
                <p:nvPr/>
              </p:nvSpPr>
              <p:spPr bwMode="auto">
                <a:xfrm>
                  <a:off x="3372" y="3430"/>
                  <a:ext cx="17" cy="25"/>
                </a:xfrm>
                <a:custGeom>
                  <a:avLst/>
                  <a:gdLst/>
                  <a:ahLst/>
                  <a:cxnLst>
                    <a:cxn ang="0">
                      <a:pos x="8" y="0"/>
                    </a:cxn>
                    <a:cxn ang="0">
                      <a:pos x="0" y="1"/>
                    </a:cxn>
                    <a:cxn ang="0">
                      <a:pos x="9" y="25"/>
                    </a:cxn>
                    <a:cxn ang="0">
                      <a:pos x="17" y="24"/>
                    </a:cxn>
                    <a:cxn ang="0">
                      <a:pos x="8" y="0"/>
                    </a:cxn>
                  </a:cxnLst>
                  <a:rect l="0" t="0" r="r" b="b"/>
                  <a:pathLst>
                    <a:path w="17" h="25">
                      <a:moveTo>
                        <a:pt x="8" y="0"/>
                      </a:moveTo>
                      <a:lnTo>
                        <a:pt x="0" y="1"/>
                      </a:lnTo>
                      <a:lnTo>
                        <a:pt x="9" y="25"/>
                      </a:lnTo>
                      <a:lnTo>
                        <a:pt x="17" y="24"/>
                      </a:lnTo>
                      <a:lnTo>
                        <a:pt x="8" y="0"/>
                      </a:lnTo>
                      <a:close/>
                    </a:path>
                  </a:pathLst>
                </a:custGeom>
                <a:solidFill>
                  <a:srgbClr val="C0C0C0"/>
                </a:solidFill>
                <a:ln w="0">
                  <a:solidFill>
                    <a:srgbClr val="000000"/>
                  </a:solidFill>
                  <a:prstDash val="solid"/>
                  <a:round/>
                  <a:headEnd/>
                  <a:tailEnd/>
                </a:ln>
              </p:spPr>
              <p:txBody>
                <a:bodyPr/>
                <a:lstStyle/>
                <a:p>
                  <a:endParaRPr lang="en-US"/>
                </a:p>
              </p:txBody>
            </p:sp>
            <p:sp>
              <p:nvSpPr>
                <p:cNvPr id="1551951" name="Freeform 591"/>
                <p:cNvSpPr>
                  <a:spLocks/>
                </p:cNvSpPr>
                <p:nvPr/>
              </p:nvSpPr>
              <p:spPr bwMode="auto">
                <a:xfrm>
                  <a:off x="3271" y="2944"/>
                  <a:ext cx="275" cy="362"/>
                </a:xfrm>
                <a:custGeom>
                  <a:avLst/>
                  <a:gdLst/>
                  <a:ahLst/>
                  <a:cxnLst>
                    <a:cxn ang="0">
                      <a:pos x="1" y="24"/>
                    </a:cxn>
                    <a:cxn ang="0">
                      <a:pos x="0" y="21"/>
                    </a:cxn>
                    <a:cxn ang="0">
                      <a:pos x="0" y="18"/>
                    </a:cxn>
                    <a:cxn ang="0">
                      <a:pos x="0" y="15"/>
                    </a:cxn>
                    <a:cxn ang="0">
                      <a:pos x="1" y="12"/>
                    </a:cxn>
                    <a:cxn ang="0">
                      <a:pos x="2" y="9"/>
                    </a:cxn>
                    <a:cxn ang="0">
                      <a:pos x="4" y="6"/>
                    </a:cxn>
                    <a:cxn ang="0">
                      <a:pos x="6" y="5"/>
                    </a:cxn>
                    <a:cxn ang="0">
                      <a:pos x="10" y="3"/>
                    </a:cxn>
                    <a:cxn ang="0">
                      <a:pos x="14" y="1"/>
                    </a:cxn>
                    <a:cxn ang="0">
                      <a:pos x="18" y="1"/>
                    </a:cxn>
                    <a:cxn ang="0">
                      <a:pos x="23" y="0"/>
                    </a:cxn>
                    <a:cxn ang="0">
                      <a:pos x="27" y="0"/>
                    </a:cxn>
                    <a:cxn ang="0">
                      <a:pos x="34" y="0"/>
                    </a:cxn>
                    <a:cxn ang="0">
                      <a:pos x="41" y="2"/>
                    </a:cxn>
                    <a:cxn ang="0">
                      <a:pos x="49" y="4"/>
                    </a:cxn>
                    <a:cxn ang="0">
                      <a:pos x="196" y="58"/>
                    </a:cxn>
                    <a:cxn ang="0">
                      <a:pos x="196" y="65"/>
                    </a:cxn>
                    <a:cxn ang="0">
                      <a:pos x="234" y="75"/>
                    </a:cxn>
                    <a:cxn ang="0">
                      <a:pos x="262" y="99"/>
                    </a:cxn>
                    <a:cxn ang="0">
                      <a:pos x="275" y="110"/>
                    </a:cxn>
                    <a:cxn ang="0">
                      <a:pos x="264" y="108"/>
                    </a:cxn>
                    <a:cxn ang="0">
                      <a:pos x="253" y="127"/>
                    </a:cxn>
                    <a:cxn ang="0">
                      <a:pos x="195" y="111"/>
                    </a:cxn>
                    <a:cxn ang="0">
                      <a:pos x="195" y="186"/>
                    </a:cxn>
                    <a:cxn ang="0">
                      <a:pos x="213" y="190"/>
                    </a:cxn>
                    <a:cxn ang="0">
                      <a:pos x="183" y="236"/>
                    </a:cxn>
                    <a:cxn ang="0">
                      <a:pos x="269" y="362"/>
                    </a:cxn>
                    <a:cxn ang="0">
                      <a:pos x="145" y="360"/>
                    </a:cxn>
                    <a:cxn ang="0">
                      <a:pos x="145" y="307"/>
                    </a:cxn>
                    <a:cxn ang="0">
                      <a:pos x="145" y="274"/>
                    </a:cxn>
                    <a:cxn ang="0">
                      <a:pos x="171" y="277"/>
                    </a:cxn>
                    <a:cxn ang="0">
                      <a:pos x="171" y="162"/>
                    </a:cxn>
                    <a:cxn ang="0">
                      <a:pos x="178" y="163"/>
                    </a:cxn>
                    <a:cxn ang="0">
                      <a:pos x="180" y="162"/>
                    </a:cxn>
                    <a:cxn ang="0">
                      <a:pos x="181" y="161"/>
                    </a:cxn>
                    <a:cxn ang="0">
                      <a:pos x="180" y="158"/>
                    </a:cxn>
                    <a:cxn ang="0">
                      <a:pos x="179" y="157"/>
                    </a:cxn>
                    <a:cxn ang="0">
                      <a:pos x="178" y="157"/>
                    </a:cxn>
                    <a:cxn ang="0">
                      <a:pos x="171" y="156"/>
                    </a:cxn>
                    <a:cxn ang="0">
                      <a:pos x="171" y="75"/>
                    </a:cxn>
                    <a:cxn ang="0">
                      <a:pos x="112" y="34"/>
                    </a:cxn>
                    <a:cxn ang="0">
                      <a:pos x="87" y="30"/>
                    </a:cxn>
                    <a:cxn ang="0">
                      <a:pos x="62" y="29"/>
                    </a:cxn>
                    <a:cxn ang="0">
                      <a:pos x="36" y="29"/>
                    </a:cxn>
                    <a:cxn ang="0">
                      <a:pos x="17" y="31"/>
                    </a:cxn>
                    <a:cxn ang="0">
                      <a:pos x="16" y="30"/>
                    </a:cxn>
                    <a:cxn ang="0">
                      <a:pos x="13" y="29"/>
                    </a:cxn>
                    <a:cxn ang="0">
                      <a:pos x="11" y="28"/>
                    </a:cxn>
                    <a:cxn ang="0">
                      <a:pos x="8" y="28"/>
                    </a:cxn>
                    <a:cxn ang="0">
                      <a:pos x="5" y="28"/>
                    </a:cxn>
                    <a:cxn ang="0">
                      <a:pos x="2" y="29"/>
                    </a:cxn>
                    <a:cxn ang="0">
                      <a:pos x="1" y="24"/>
                    </a:cxn>
                  </a:cxnLst>
                  <a:rect l="0" t="0" r="r" b="b"/>
                  <a:pathLst>
                    <a:path w="275" h="362">
                      <a:moveTo>
                        <a:pt x="1" y="24"/>
                      </a:moveTo>
                      <a:lnTo>
                        <a:pt x="0" y="21"/>
                      </a:lnTo>
                      <a:lnTo>
                        <a:pt x="0" y="18"/>
                      </a:lnTo>
                      <a:lnTo>
                        <a:pt x="0" y="15"/>
                      </a:lnTo>
                      <a:lnTo>
                        <a:pt x="1" y="12"/>
                      </a:lnTo>
                      <a:lnTo>
                        <a:pt x="2" y="9"/>
                      </a:lnTo>
                      <a:lnTo>
                        <a:pt x="4" y="6"/>
                      </a:lnTo>
                      <a:lnTo>
                        <a:pt x="6" y="5"/>
                      </a:lnTo>
                      <a:lnTo>
                        <a:pt x="10" y="3"/>
                      </a:lnTo>
                      <a:lnTo>
                        <a:pt x="14" y="1"/>
                      </a:lnTo>
                      <a:lnTo>
                        <a:pt x="18" y="1"/>
                      </a:lnTo>
                      <a:lnTo>
                        <a:pt x="23" y="0"/>
                      </a:lnTo>
                      <a:lnTo>
                        <a:pt x="27" y="0"/>
                      </a:lnTo>
                      <a:lnTo>
                        <a:pt x="34" y="0"/>
                      </a:lnTo>
                      <a:lnTo>
                        <a:pt x="41" y="2"/>
                      </a:lnTo>
                      <a:lnTo>
                        <a:pt x="49" y="4"/>
                      </a:lnTo>
                      <a:lnTo>
                        <a:pt x="196" y="58"/>
                      </a:lnTo>
                      <a:lnTo>
                        <a:pt x="196" y="65"/>
                      </a:lnTo>
                      <a:lnTo>
                        <a:pt x="234" y="75"/>
                      </a:lnTo>
                      <a:lnTo>
                        <a:pt x="262" y="99"/>
                      </a:lnTo>
                      <a:lnTo>
                        <a:pt x="275" y="110"/>
                      </a:lnTo>
                      <a:lnTo>
                        <a:pt x="264" y="108"/>
                      </a:lnTo>
                      <a:lnTo>
                        <a:pt x="253" y="127"/>
                      </a:lnTo>
                      <a:lnTo>
                        <a:pt x="195" y="111"/>
                      </a:lnTo>
                      <a:lnTo>
                        <a:pt x="195" y="186"/>
                      </a:lnTo>
                      <a:lnTo>
                        <a:pt x="213" y="190"/>
                      </a:lnTo>
                      <a:lnTo>
                        <a:pt x="183" y="236"/>
                      </a:lnTo>
                      <a:lnTo>
                        <a:pt x="269" y="362"/>
                      </a:lnTo>
                      <a:lnTo>
                        <a:pt x="145" y="360"/>
                      </a:lnTo>
                      <a:lnTo>
                        <a:pt x="145" y="307"/>
                      </a:lnTo>
                      <a:lnTo>
                        <a:pt x="145" y="274"/>
                      </a:lnTo>
                      <a:lnTo>
                        <a:pt x="171" y="277"/>
                      </a:lnTo>
                      <a:lnTo>
                        <a:pt x="171" y="162"/>
                      </a:lnTo>
                      <a:lnTo>
                        <a:pt x="178" y="163"/>
                      </a:lnTo>
                      <a:lnTo>
                        <a:pt x="180" y="162"/>
                      </a:lnTo>
                      <a:lnTo>
                        <a:pt x="181" y="161"/>
                      </a:lnTo>
                      <a:lnTo>
                        <a:pt x="180" y="158"/>
                      </a:lnTo>
                      <a:lnTo>
                        <a:pt x="179" y="157"/>
                      </a:lnTo>
                      <a:lnTo>
                        <a:pt x="178" y="157"/>
                      </a:lnTo>
                      <a:lnTo>
                        <a:pt x="171" y="156"/>
                      </a:lnTo>
                      <a:lnTo>
                        <a:pt x="171" y="75"/>
                      </a:lnTo>
                      <a:lnTo>
                        <a:pt x="112" y="34"/>
                      </a:lnTo>
                      <a:lnTo>
                        <a:pt x="87" y="30"/>
                      </a:lnTo>
                      <a:lnTo>
                        <a:pt x="62" y="29"/>
                      </a:lnTo>
                      <a:lnTo>
                        <a:pt x="36" y="29"/>
                      </a:lnTo>
                      <a:lnTo>
                        <a:pt x="17" y="31"/>
                      </a:lnTo>
                      <a:lnTo>
                        <a:pt x="16" y="30"/>
                      </a:lnTo>
                      <a:lnTo>
                        <a:pt x="13" y="29"/>
                      </a:lnTo>
                      <a:lnTo>
                        <a:pt x="11" y="28"/>
                      </a:lnTo>
                      <a:lnTo>
                        <a:pt x="8" y="28"/>
                      </a:lnTo>
                      <a:lnTo>
                        <a:pt x="5" y="28"/>
                      </a:lnTo>
                      <a:lnTo>
                        <a:pt x="2" y="29"/>
                      </a:lnTo>
                      <a:lnTo>
                        <a:pt x="1" y="24"/>
                      </a:lnTo>
                      <a:close/>
                    </a:path>
                  </a:pathLst>
                </a:custGeom>
                <a:solidFill>
                  <a:srgbClr val="C0C0C0"/>
                </a:solidFill>
                <a:ln w="0">
                  <a:solidFill>
                    <a:srgbClr val="000000"/>
                  </a:solidFill>
                  <a:prstDash val="solid"/>
                  <a:round/>
                  <a:headEnd/>
                  <a:tailEnd/>
                </a:ln>
              </p:spPr>
              <p:txBody>
                <a:bodyPr/>
                <a:lstStyle/>
                <a:p>
                  <a:endParaRPr lang="en-US"/>
                </a:p>
              </p:txBody>
            </p:sp>
            <p:sp>
              <p:nvSpPr>
                <p:cNvPr id="1551952" name="Freeform 592"/>
                <p:cNvSpPr>
                  <a:spLocks/>
                </p:cNvSpPr>
                <p:nvPr/>
              </p:nvSpPr>
              <p:spPr bwMode="auto">
                <a:xfrm>
                  <a:off x="3466" y="3055"/>
                  <a:ext cx="58" cy="87"/>
                </a:xfrm>
                <a:custGeom>
                  <a:avLst/>
                  <a:gdLst/>
                  <a:ahLst/>
                  <a:cxnLst>
                    <a:cxn ang="0">
                      <a:pos x="58" y="16"/>
                    </a:cxn>
                    <a:cxn ang="0">
                      <a:pos x="0" y="0"/>
                    </a:cxn>
                    <a:cxn ang="0">
                      <a:pos x="0" y="75"/>
                    </a:cxn>
                    <a:cxn ang="0">
                      <a:pos x="18" y="79"/>
                    </a:cxn>
                    <a:cxn ang="0">
                      <a:pos x="58" y="87"/>
                    </a:cxn>
                    <a:cxn ang="0">
                      <a:pos x="58" y="16"/>
                    </a:cxn>
                  </a:cxnLst>
                  <a:rect l="0" t="0" r="r" b="b"/>
                  <a:pathLst>
                    <a:path w="58" h="87">
                      <a:moveTo>
                        <a:pt x="58" y="16"/>
                      </a:moveTo>
                      <a:lnTo>
                        <a:pt x="0" y="0"/>
                      </a:lnTo>
                      <a:lnTo>
                        <a:pt x="0" y="75"/>
                      </a:lnTo>
                      <a:lnTo>
                        <a:pt x="18" y="79"/>
                      </a:lnTo>
                      <a:lnTo>
                        <a:pt x="58" y="87"/>
                      </a:lnTo>
                      <a:lnTo>
                        <a:pt x="58" y="16"/>
                      </a:lnTo>
                      <a:close/>
                    </a:path>
                  </a:pathLst>
                </a:custGeom>
                <a:solidFill>
                  <a:srgbClr val="000000"/>
                </a:solidFill>
                <a:ln w="0">
                  <a:solidFill>
                    <a:srgbClr val="000000"/>
                  </a:solidFill>
                  <a:prstDash val="solid"/>
                  <a:round/>
                  <a:headEnd/>
                  <a:tailEnd/>
                </a:ln>
              </p:spPr>
              <p:txBody>
                <a:bodyPr/>
                <a:lstStyle/>
                <a:p>
                  <a:endParaRPr lang="en-US"/>
                </a:p>
              </p:txBody>
            </p:sp>
            <p:sp>
              <p:nvSpPr>
                <p:cNvPr id="1551953" name="Rectangle 593"/>
                <p:cNvSpPr>
                  <a:spLocks noChangeArrowheads="1"/>
                </p:cNvSpPr>
                <p:nvPr/>
              </p:nvSpPr>
              <p:spPr bwMode="auto">
                <a:xfrm>
                  <a:off x="3475" y="3126"/>
                  <a:ext cx="13" cy="2"/>
                </a:xfrm>
                <a:prstGeom prst="rect">
                  <a:avLst/>
                </a:prstGeom>
                <a:solidFill>
                  <a:srgbClr val="80FFFF"/>
                </a:solidFill>
                <a:ln w="9525">
                  <a:noFill/>
                  <a:miter lim="800000"/>
                  <a:headEnd/>
                  <a:tailEnd/>
                </a:ln>
              </p:spPr>
              <p:txBody>
                <a:bodyPr/>
                <a:lstStyle/>
                <a:p>
                  <a:endParaRPr lang="en-US"/>
                </a:p>
              </p:txBody>
            </p:sp>
            <p:sp>
              <p:nvSpPr>
                <p:cNvPr id="1551954" name="Rectangle 594"/>
                <p:cNvSpPr>
                  <a:spLocks noChangeArrowheads="1"/>
                </p:cNvSpPr>
                <p:nvPr/>
              </p:nvSpPr>
              <p:spPr bwMode="auto">
                <a:xfrm>
                  <a:off x="3475" y="3124"/>
                  <a:ext cx="13" cy="2"/>
                </a:xfrm>
                <a:prstGeom prst="rect">
                  <a:avLst/>
                </a:prstGeom>
                <a:solidFill>
                  <a:srgbClr val="84FFFF"/>
                </a:solidFill>
                <a:ln w="9525">
                  <a:noFill/>
                  <a:miter lim="800000"/>
                  <a:headEnd/>
                  <a:tailEnd/>
                </a:ln>
              </p:spPr>
              <p:txBody>
                <a:bodyPr/>
                <a:lstStyle/>
                <a:p>
                  <a:endParaRPr lang="en-US"/>
                </a:p>
              </p:txBody>
            </p:sp>
            <p:sp>
              <p:nvSpPr>
                <p:cNvPr id="1551955" name="Rectangle 595"/>
                <p:cNvSpPr>
                  <a:spLocks noChangeArrowheads="1"/>
                </p:cNvSpPr>
                <p:nvPr/>
              </p:nvSpPr>
              <p:spPr bwMode="auto">
                <a:xfrm>
                  <a:off x="3475" y="3122"/>
                  <a:ext cx="13" cy="2"/>
                </a:xfrm>
                <a:prstGeom prst="rect">
                  <a:avLst/>
                </a:prstGeom>
                <a:solidFill>
                  <a:srgbClr val="88FFFF"/>
                </a:solidFill>
                <a:ln w="9525">
                  <a:noFill/>
                  <a:miter lim="800000"/>
                  <a:headEnd/>
                  <a:tailEnd/>
                </a:ln>
              </p:spPr>
              <p:txBody>
                <a:bodyPr/>
                <a:lstStyle/>
                <a:p>
                  <a:endParaRPr lang="en-US"/>
                </a:p>
              </p:txBody>
            </p:sp>
            <p:sp>
              <p:nvSpPr>
                <p:cNvPr id="1551956" name="Rectangle 596"/>
                <p:cNvSpPr>
                  <a:spLocks noChangeArrowheads="1"/>
                </p:cNvSpPr>
                <p:nvPr/>
              </p:nvSpPr>
              <p:spPr bwMode="auto">
                <a:xfrm>
                  <a:off x="3475" y="3120"/>
                  <a:ext cx="13" cy="2"/>
                </a:xfrm>
                <a:prstGeom prst="rect">
                  <a:avLst/>
                </a:prstGeom>
                <a:solidFill>
                  <a:srgbClr val="8DFFFF"/>
                </a:solidFill>
                <a:ln w="9525">
                  <a:noFill/>
                  <a:miter lim="800000"/>
                  <a:headEnd/>
                  <a:tailEnd/>
                </a:ln>
              </p:spPr>
              <p:txBody>
                <a:bodyPr/>
                <a:lstStyle/>
                <a:p>
                  <a:endParaRPr lang="en-US"/>
                </a:p>
              </p:txBody>
            </p:sp>
            <p:sp>
              <p:nvSpPr>
                <p:cNvPr id="1551957" name="Rectangle 597"/>
                <p:cNvSpPr>
                  <a:spLocks noChangeArrowheads="1"/>
                </p:cNvSpPr>
                <p:nvPr/>
              </p:nvSpPr>
              <p:spPr bwMode="auto">
                <a:xfrm>
                  <a:off x="3475" y="3118"/>
                  <a:ext cx="13" cy="2"/>
                </a:xfrm>
                <a:prstGeom prst="rect">
                  <a:avLst/>
                </a:prstGeom>
                <a:solidFill>
                  <a:srgbClr val="91FFFF"/>
                </a:solidFill>
                <a:ln w="9525">
                  <a:noFill/>
                  <a:miter lim="800000"/>
                  <a:headEnd/>
                  <a:tailEnd/>
                </a:ln>
              </p:spPr>
              <p:txBody>
                <a:bodyPr/>
                <a:lstStyle/>
                <a:p>
                  <a:endParaRPr lang="en-US"/>
                </a:p>
              </p:txBody>
            </p:sp>
            <p:sp>
              <p:nvSpPr>
                <p:cNvPr id="1551958" name="Rectangle 598"/>
                <p:cNvSpPr>
                  <a:spLocks noChangeArrowheads="1"/>
                </p:cNvSpPr>
                <p:nvPr/>
              </p:nvSpPr>
              <p:spPr bwMode="auto">
                <a:xfrm>
                  <a:off x="3475" y="3116"/>
                  <a:ext cx="13" cy="2"/>
                </a:xfrm>
                <a:prstGeom prst="rect">
                  <a:avLst/>
                </a:prstGeom>
                <a:solidFill>
                  <a:srgbClr val="95FFFF"/>
                </a:solidFill>
                <a:ln w="9525">
                  <a:noFill/>
                  <a:miter lim="800000"/>
                  <a:headEnd/>
                  <a:tailEnd/>
                </a:ln>
              </p:spPr>
              <p:txBody>
                <a:bodyPr/>
                <a:lstStyle/>
                <a:p>
                  <a:endParaRPr lang="en-US"/>
                </a:p>
              </p:txBody>
            </p:sp>
            <p:sp>
              <p:nvSpPr>
                <p:cNvPr id="1551959" name="Rectangle 599"/>
                <p:cNvSpPr>
                  <a:spLocks noChangeArrowheads="1"/>
                </p:cNvSpPr>
                <p:nvPr/>
              </p:nvSpPr>
              <p:spPr bwMode="auto">
                <a:xfrm>
                  <a:off x="3475" y="3114"/>
                  <a:ext cx="13" cy="2"/>
                </a:xfrm>
                <a:prstGeom prst="rect">
                  <a:avLst/>
                </a:prstGeom>
                <a:solidFill>
                  <a:srgbClr val="99FFFF"/>
                </a:solidFill>
                <a:ln w="9525">
                  <a:noFill/>
                  <a:miter lim="800000"/>
                  <a:headEnd/>
                  <a:tailEnd/>
                </a:ln>
              </p:spPr>
              <p:txBody>
                <a:bodyPr/>
                <a:lstStyle/>
                <a:p>
                  <a:endParaRPr lang="en-US"/>
                </a:p>
              </p:txBody>
            </p:sp>
            <p:sp>
              <p:nvSpPr>
                <p:cNvPr id="1551960" name="Rectangle 600"/>
                <p:cNvSpPr>
                  <a:spLocks noChangeArrowheads="1"/>
                </p:cNvSpPr>
                <p:nvPr/>
              </p:nvSpPr>
              <p:spPr bwMode="auto">
                <a:xfrm>
                  <a:off x="3475" y="3111"/>
                  <a:ext cx="13" cy="3"/>
                </a:xfrm>
                <a:prstGeom prst="rect">
                  <a:avLst/>
                </a:prstGeom>
                <a:solidFill>
                  <a:srgbClr val="9EFFFF"/>
                </a:solidFill>
                <a:ln w="9525">
                  <a:noFill/>
                  <a:miter lim="800000"/>
                  <a:headEnd/>
                  <a:tailEnd/>
                </a:ln>
              </p:spPr>
              <p:txBody>
                <a:bodyPr/>
                <a:lstStyle/>
                <a:p>
                  <a:endParaRPr lang="en-US"/>
                </a:p>
              </p:txBody>
            </p:sp>
            <p:sp>
              <p:nvSpPr>
                <p:cNvPr id="1551961" name="Rectangle 601"/>
                <p:cNvSpPr>
                  <a:spLocks noChangeArrowheads="1"/>
                </p:cNvSpPr>
                <p:nvPr/>
              </p:nvSpPr>
              <p:spPr bwMode="auto">
                <a:xfrm>
                  <a:off x="3475" y="3109"/>
                  <a:ext cx="13" cy="2"/>
                </a:xfrm>
                <a:prstGeom prst="rect">
                  <a:avLst/>
                </a:prstGeom>
                <a:solidFill>
                  <a:srgbClr val="A2FFFF"/>
                </a:solidFill>
                <a:ln w="9525">
                  <a:noFill/>
                  <a:miter lim="800000"/>
                  <a:headEnd/>
                  <a:tailEnd/>
                </a:ln>
              </p:spPr>
              <p:txBody>
                <a:bodyPr/>
                <a:lstStyle/>
                <a:p>
                  <a:endParaRPr lang="en-US"/>
                </a:p>
              </p:txBody>
            </p:sp>
            <p:sp>
              <p:nvSpPr>
                <p:cNvPr id="1551962" name="Rectangle 602"/>
                <p:cNvSpPr>
                  <a:spLocks noChangeArrowheads="1"/>
                </p:cNvSpPr>
                <p:nvPr/>
              </p:nvSpPr>
              <p:spPr bwMode="auto">
                <a:xfrm>
                  <a:off x="3475" y="3107"/>
                  <a:ext cx="13" cy="2"/>
                </a:xfrm>
                <a:prstGeom prst="rect">
                  <a:avLst/>
                </a:prstGeom>
                <a:solidFill>
                  <a:srgbClr val="A6FFFF"/>
                </a:solidFill>
                <a:ln w="9525">
                  <a:noFill/>
                  <a:miter lim="800000"/>
                  <a:headEnd/>
                  <a:tailEnd/>
                </a:ln>
              </p:spPr>
              <p:txBody>
                <a:bodyPr/>
                <a:lstStyle/>
                <a:p>
                  <a:endParaRPr lang="en-US"/>
                </a:p>
              </p:txBody>
            </p:sp>
            <p:sp>
              <p:nvSpPr>
                <p:cNvPr id="1551963" name="Rectangle 603"/>
                <p:cNvSpPr>
                  <a:spLocks noChangeArrowheads="1"/>
                </p:cNvSpPr>
                <p:nvPr/>
              </p:nvSpPr>
              <p:spPr bwMode="auto">
                <a:xfrm>
                  <a:off x="3475" y="3105"/>
                  <a:ext cx="13" cy="2"/>
                </a:xfrm>
                <a:prstGeom prst="rect">
                  <a:avLst/>
                </a:prstGeom>
                <a:solidFill>
                  <a:srgbClr val="AAFFFF"/>
                </a:solidFill>
                <a:ln w="9525">
                  <a:noFill/>
                  <a:miter lim="800000"/>
                  <a:headEnd/>
                  <a:tailEnd/>
                </a:ln>
              </p:spPr>
              <p:txBody>
                <a:bodyPr/>
                <a:lstStyle/>
                <a:p>
                  <a:endParaRPr lang="en-US"/>
                </a:p>
              </p:txBody>
            </p:sp>
            <p:sp>
              <p:nvSpPr>
                <p:cNvPr id="1551964" name="Rectangle 604"/>
                <p:cNvSpPr>
                  <a:spLocks noChangeArrowheads="1"/>
                </p:cNvSpPr>
                <p:nvPr/>
              </p:nvSpPr>
              <p:spPr bwMode="auto">
                <a:xfrm>
                  <a:off x="3475" y="3103"/>
                  <a:ext cx="13" cy="2"/>
                </a:xfrm>
                <a:prstGeom prst="rect">
                  <a:avLst/>
                </a:prstGeom>
                <a:solidFill>
                  <a:srgbClr val="AFFFFF"/>
                </a:solidFill>
                <a:ln w="9525">
                  <a:noFill/>
                  <a:miter lim="800000"/>
                  <a:headEnd/>
                  <a:tailEnd/>
                </a:ln>
              </p:spPr>
              <p:txBody>
                <a:bodyPr/>
                <a:lstStyle/>
                <a:p>
                  <a:endParaRPr lang="en-US"/>
                </a:p>
              </p:txBody>
            </p:sp>
            <p:sp>
              <p:nvSpPr>
                <p:cNvPr id="1551965" name="Rectangle 605"/>
                <p:cNvSpPr>
                  <a:spLocks noChangeArrowheads="1"/>
                </p:cNvSpPr>
                <p:nvPr/>
              </p:nvSpPr>
              <p:spPr bwMode="auto">
                <a:xfrm>
                  <a:off x="3475" y="3101"/>
                  <a:ext cx="13" cy="2"/>
                </a:xfrm>
                <a:prstGeom prst="rect">
                  <a:avLst/>
                </a:prstGeom>
                <a:solidFill>
                  <a:srgbClr val="B3FFFF"/>
                </a:solidFill>
                <a:ln w="9525">
                  <a:noFill/>
                  <a:miter lim="800000"/>
                  <a:headEnd/>
                  <a:tailEnd/>
                </a:ln>
              </p:spPr>
              <p:txBody>
                <a:bodyPr/>
                <a:lstStyle/>
                <a:p>
                  <a:endParaRPr lang="en-US"/>
                </a:p>
              </p:txBody>
            </p:sp>
            <p:sp>
              <p:nvSpPr>
                <p:cNvPr id="1551966" name="Rectangle 606"/>
                <p:cNvSpPr>
                  <a:spLocks noChangeArrowheads="1"/>
                </p:cNvSpPr>
                <p:nvPr/>
              </p:nvSpPr>
              <p:spPr bwMode="auto">
                <a:xfrm>
                  <a:off x="3475" y="3099"/>
                  <a:ext cx="13" cy="2"/>
                </a:xfrm>
                <a:prstGeom prst="rect">
                  <a:avLst/>
                </a:prstGeom>
                <a:solidFill>
                  <a:srgbClr val="B7FFFF"/>
                </a:solidFill>
                <a:ln w="9525">
                  <a:noFill/>
                  <a:miter lim="800000"/>
                  <a:headEnd/>
                  <a:tailEnd/>
                </a:ln>
              </p:spPr>
              <p:txBody>
                <a:bodyPr/>
                <a:lstStyle/>
                <a:p>
                  <a:endParaRPr lang="en-US"/>
                </a:p>
              </p:txBody>
            </p:sp>
            <p:sp>
              <p:nvSpPr>
                <p:cNvPr id="1551967" name="Rectangle 607"/>
                <p:cNvSpPr>
                  <a:spLocks noChangeArrowheads="1"/>
                </p:cNvSpPr>
                <p:nvPr/>
              </p:nvSpPr>
              <p:spPr bwMode="auto">
                <a:xfrm>
                  <a:off x="3475" y="3097"/>
                  <a:ext cx="13" cy="2"/>
                </a:xfrm>
                <a:prstGeom prst="rect">
                  <a:avLst/>
                </a:prstGeom>
                <a:solidFill>
                  <a:srgbClr val="BBFFFF"/>
                </a:solidFill>
                <a:ln w="9525">
                  <a:noFill/>
                  <a:miter lim="800000"/>
                  <a:headEnd/>
                  <a:tailEnd/>
                </a:ln>
              </p:spPr>
              <p:txBody>
                <a:bodyPr/>
                <a:lstStyle/>
                <a:p>
                  <a:endParaRPr lang="en-US"/>
                </a:p>
              </p:txBody>
            </p:sp>
            <p:sp>
              <p:nvSpPr>
                <p:cNvPr id="1551968" name="Rectangle 608"/>
                <p:cNvSpPr>
                  <a:spLocks noChangeArrowheads="1"/>
                </p:cNvSpPr>
                <p:nvPr/>
              </p:nvSpPr>
              <p:spPr bwMode="auto">
                <a:xfrm>
                  <a:off x="3475" y="3095"/>
                  <a:ext cx="13" cy="2"/>
                </a:xfrm>
                <a:prstGeom prst="rect">
                  <a:avLst/>
                </a:prstGeom>
                <a:solidFill>
                  <a:srgbClr val="C0FFFF"/>
                </a:solidFill>
                <a:ln w="9525">
                  <a:noFill/>
                  <a:miter lim="800000"/>
                  <a:headEnd/>
                  <a:tailEnd/>
                </a:ln>
              </p:spPr>
              <p:txBody>
                <a:bodyPr/>
                <a:lstStyle/>
                <a:p>
                  <a:endParaRPr lang="en-US"/>
                </a:p>
              </p:txBody>
            </p:sp>
          </p:grpSp>
          <p:sp>
            <p:nvSpPr>
              <p:cNvPr id="1551969" name="Rectangle 609"/>
              <p:cNvSpPr>
                <a:spLocks noChangeArrowheads="1"/>
              </p:cNvSpPr>
              <p:nvPr/>
            </p:nvSpPr>
            <p:spPr bwMode="auto">
              <a:xfrm>
                <a:off x="3475" y="3093"/>
                <a:ext cx="13" cy="2"/>
              </a:xfrm>
              <a:prstGeom prst="rect">
                <a:avLst/>
              </a:prstGeom>
              <a:solidFill>
                <a:srgbClr val="C4FFFF"/>
              </a:solidFill>
              <a:ln w="9525">
                <a:noFill/>
                <a:miter lim="800000"/>
                <a:headEnd/>
                <a:tailEnd/>
              </a:ln>
            </p:spPr>
            <p:txBody>
              <a:bodyPr/>
              <a:lstStyle/>
              <a:p>
                <a:endParaRPr lang="en-US"/>
              </a:p>
            </p:txBody>
          </p:sp>
          <p:sp>
            <p:nvSpPr>
              <p:cNvPr id="1551970" name="Rectangle 610"/>
              <p:cNvSpPr>
                <a:spLocks noChangeArrowheads="1"/>
              </p:cNvSpPr>
              <p:nvPr/>
            </p:nvSpPr>
            <p:spPr bwMode="auto">
              <a:xfrm>
                <a:off x="3475" y="3091"/>
                <a:ext cx="13" cy="2"/>
              </a:xfrm>
              <a:prstGeom prst="rect">
                <a:avLst/>
              </a:prstGeom>
              <a:solidFill>
                <a:srgbClr val="C8FFFF"/>
              </a:solidFill>
              <a:ln w="9525">
                <a:noFill/>
                <a:miter lim="800000"/>
                <a:headEnd/>
                <a:tailEnd/>
              </a:ln>
            </p:spPr>
            <p:txBody>
              <a:bodyPr/>
              <a:lstStyle/>
              <a:p>
                <a:endParaRPr lang="en-US"/>
              </a:p>
            </p:txBody>
          </p:sp>
          <p:sp>
            <p:nvSpPr>
              <p:cNvPr id="1551971" name="Rectangle 611"/>
              <p:cNvSpPr>
                <a:spLocks noChangeArrowheads="1"/>
              </p:cNvSpPr>
              <p:nvPr/>
            </p:nvSpPr>
            <p:spPr bwMode="auto">
              <a:xfrm>
                <a:off x="3475" y="3089"/>
                <a:ext cx="13" cy="2"/>
              </a:xfrm>
              <a:prstGeom prst="rect">
                <a:avLst/>
              </a:prstGeom>
              <a:solidFill>
                <a:srgbClr val="CCFFFF"/>
              </a:solidFill>
              <a:ln w="9525">
                <a:noFill/>
                <a:miter lim="800000"/>
                <a:headEnd/>
                <a:tailEnd/>
              </a:ln>
            </p:spPr>
            <p:txBody>
              <a:bodyPr/>
              <a:lstStyle/>
              <a:p>
                <a:endParaRPr lang="en-US"/>
              </a:p>
            </p:txBody>
          </p:sp>
          <p:sp>
            <p:nvSpPr>
              <p:cNvPr id="1551972" name="Rectangle 612"/>
              <p:cNvSpPr>
                <a:spLocks noChangeArrowheads="1"/>
              </p:cNvSpPr>
              <p:nvPr/>
            </p:nvSpPr>
            <p:spPr bwMode="auto">
              <a:xfrm>
                <a:off x="3475" y="3087"/>
                <a:ext cx="13" cy="2"/>
              </a:xfrm>
              <a:prstGeom prst="rect">
                <a:avLst/>
              </a:prstGeom>
              <a:solidFill>
                <a:srgbClr val="D0FFFF"/>
              </a:solidFill>
              <a:ln w="9525">
                <a:noFill/>
                <a:miter lim="800000"/>
                <a:headEnd/>
                <a:tailEnd/>
              </a:ln>
            </p:spPr>
            <p:txBody>
              <a:bodyPr/>
              <a:lstStyle/>
              <a:p>
                <a:endParaRPr lang="en-US"/>
              </a:p>
            </p:txBody>
          </p:sp>
          <p:sp>
            <p:nvSpPr>
              <p:cNvPr id="1551973" name="Rectangle 613"/>
              <p:cNvSpPr>
                <a:spLocks noChangeArrowheads="1"/>
              </p:cNvSpPr>
              <p:nvPr/>
            </p:nvSpPr>
            <p:spPr bwMode="auto">
              <a:xfrm>
                <a:off x="3475" y="3085"/>
                <a:ext cx="13" cy="2"/>
              </a:xfrm>
              <a:prstGeom prst="rect">
                <a:avLst/>
              </a:prstGeom>
              <a:solidFill>
                <a:srgbClr val="D5FFFF"/>
              </a:solidFill>
              <a:ln w="9525">
                <a:noFill/>
                <a:miter lim="800000"/>
                <a:headEnd/>
                <a:tailEnd/>
              </a:ln>
            </p:spPr>
            <p:txBody>
              <a:bodyPr/>
              <a:lstStyle/>
              <a:p>
                <a:endParaRPr lang="en-US"/>
              </a:p>
            </p:txBody>
          </p:sp>
          <p:sp>
            <p:nvSpPr>
              <p:cNvPr id="1551974" name="Rectangle 614"/>
              <p:cNvSpPr>
                <a:spLocks noChangeArrowheads="1"/>
              </p:cNvSpPr>
              <p:nvPr/>
            </p:nvSpPr>
            <p:spPr bwMode="auto">
              <a:xfrm>
                <a:off x="3475" y="3082"/>
                <a:ext cx="13" cy="3"/>
              </a:xfrm>
              <a:prstGeom prst="rect">
                <a:avLst/>
              </a:prstGeom>
              <a:solidFill>
                <a:srgbClr val="D9FFFF"/>
              </a:solidFill>
              <a:ln w="9525">
                <a:noFill/>
                <a:miter lim="800000"/>
                <a:headEnd/>
                <a:tailEnd/>
              </a:ln>
            </p:spPr>
            <p:txBody>
              <a:bodyPr/>
              <a:lstStyle/>
              <a:p>
                <a:endParaRPr lang="en-US"/>
              </a:p>
            </p:txBody>
          </p:sp>
          <p:sp>
            <p:nvSpPr>
              <p:cNvPr id="1551975" name="Rectangle 615"/>
              <p:cNvSpPr>
                <a:spLocks noChangeArrowheads="1"/>
              </p:cNvSpPr>
              <p:nvPr/>
            </p:nvSpPr>
            <p:spPr bwMode="auto">
              <a:xfrm>
                <a:off x="3475" y="3080"/>
                <a:ext cx="13" cy="2"/>
              </a:xfrm>
              <a:prstGeom prst="rect">
                <a:avLst/>
              </a:prstGeom>
              <a:solidFill>
                <a:srgbClr val="DDFFFF"/>
              </a:solidFill>
              <a:ln w="9525">
                <a:noFill/>
                <a:miter lim="800000"/>
                <a:headEnd/>
                <a:tailEnd/>
              </a:ln>
            </p:spPr>
            <p:txBody>
              <a:bodyPr/>
              <a:lstStyle/>
              <a:p>
                <a:endParaRPr lang="en-US"/>
              </a:p>
            </p:txBody>
          </p:sp>
          <p:sp>
            <p:nvSpPr>
              <p:cNvPr id="1551976" name="Rectangle 616"/>
              <p:cNvSpPr>
                <a:spLocks noChangeArrowheads="1"/>
              </p:cNvSpPr>
              <p:nvPr/>
            </p:nvSpPr>
            <p:spPr bwMode="auto">
              <a:xfrm>
                <a:off x="3475" y="3078"/>
                <a:ext cx="13" cy="2"/>
              </a:xfrm>
              <a:prstGeom prst="rect">
                <a:avLst/>
              </a:prstGeom>
              <a:solidFill>
                <a:srgbClr val="E1FFFF"/>
              </a:solidFill>
              <a:ln w="9525">
                <a:noFill/>
                <a:miter lim="800000"/>
                <a:headEnd/>
                <a:tailEnd/>
              </a:ln>
            </p:spPr>
            <p:txBody>
              <a:bodyPr/>
              <a:lstStyle/>
              <a:p>
                <a:endParaRPr lang="en-US"/>
              </a:p>
            </p:txBody>
          </p:sp>
          <p:sp>
            <p:nvSpPr>
              <p:cNvPr id="1551977" name="Rectangle 617"/>
              <p:cNvSpPr>
                <a:spLocks noChangeArrowheads="1"/>
              </p:cNvSpPr>
              <p:nvPr/>
            </p:nvSpPr>
            <p:spPr bwMode="auto">
              <a:xfrm>
                <a:off x="3475" y="3076"/>
                <a:ext cx="13" cy="2"/>
              </a:xfrm>
              <a:prstGeom prst="rect">
                <a:avLst/>
              </a:prstGeom>
              <a:solidFill>
                <a:srgbClr val="E6FFFF"/>
              </a:solidFill>
              <a:ln w="9525">
                <a:noFill/>
                <a:miter lim="800000"/>
                <a:headEnd/>
                <a:tailEnd/>
              </a:ln>
            </p:spPr>
            <p:txBody>
              <a:bodyPr/>
              <a:lstStyle/>
              <a:p>
                <a:endParaRPr lang="en-US"/>
              </a:p>
            </p:txBody>
          </p:sp>
          <p:sp>
            <p:nvSpPr>
              <p:cNvPr id="1551978" name="Rectangle 618"/>
              <p:cNvSpPr>
                <a:spLocks noChangeArrowheads="1"/>
              </p:cNvSpPr>
              <p:nvPr/>
            </p:nvSpPr>
            <p:spPr bwMode="auto">
              <a:xfrm>
                <a:off x="3475" y="3074"/>
                <a:ext cx="13" cy="2"/>
              </a:xfrm>
              <a:prstGeom prst="rect">
                <a:avLst/>
              </a:prstGeom>
              <a:solidFill>
                <a:srgbClr val="EAFFFF"/>
              </a:solidFill>
              <a:ln w="9525">
                <a:noFill/>
                <a:miter lim="800000"/>
                <a:headEnd/>
                <a:tailEnd/>
              </a:ln>
            </p:spPr>
            <p:txBody>
              <a:bodyPr/>
              <a:lstStyle/>
              <a:p>
                <a:endParaRPr lang="en-US"/>
              </a:p>
            </p:txBody>
          </p:sp>
          <p:sp>
            <p:nvSpPr>
              <p:cNvPr id="1551979" name="Rectangle 619"/>
              <p:cNvSpPr>
                <a:spLocks noChangeArrowheads="1"/>
              </p:cNvSpPr>
              <p:nvPr/>
            </p:nvSpPr>
            <p:spPr bwMode="auto">
              <a:xfrm>
                <a:off x="3475" y="3072"/>
                <a:ext cx="13" cy="2"/>
              </a:xfrm>
              <a:prstGeom prst="rect">
                <a:avLst/>
              </a:prstGeom>
              <a:solidFill>
                <a:srgbClr val="EEFFFF"/>
              </a:solidFill>
              <a:ln w="9525">
                <a:noFill/>
                <a:miter lim="800000"/>
                <a:headEnd/>
                <a:tailEnd/>
              </a:ln>
            </p:spPr>
            <p:txBody>
              <a:bodyPr/>
              <a:lstStyle/>
              <a:p>
                <a:endParaRPr lang="en-US"/>
              </a:p>
            </p:txBody>
          </p:sp>
          <p:sp>
            <p:nvSpPr>
              <p:cNvPr id="1551980" name="Rectangle 620"/>
              <p:cNvSpPr>
                <a:spLocks noChangeArrowheads="1"/>
              </p:cNvSpPr>
              <p:nvPr/>
            </p:nvSpPr>
            <p:spPr bwMode="auto">
              <a:xfrm>
                <a:off x="3475" y="3070"/>
                <a:ext cx="13" cy="2"/>
              </a:xfrm>
              <a:prstGeom prst="rect">
                <a:avLst/>
              </a:prstGeom>
              <a:solidFill>
                <a:srgbClr val="F2FFFF"/>
              </a:solidFill>
              <a:ln w="9525">
                <a:noFill/>
                <a:miter lim="800000"/>
                <a:headEnd/>
                <a:tailEnd/>
              </a:ln>
            </p:spPr>
            <p:txBody>
              <a:bodyPr/>
              <a:lstStyle/>
              <a:p>
                <a:endParaRPr lang="en-US"/>
              </a:p>
            </p:txBody>
          </p:sp>
          <p:sp>
            <p:nvSpPr>
              <p:cNvPr id="1551981" name="Rectangle 621"/>
              <p:cNvSpPr>
                <a:spLocks noChangeArrowheads="1"/>
              </p:cNvSpPr>
              <p:nvPr/>
            </p:nvSpPr>
            <p:spPr bwMode="auto">
              <a:xfrm>
                <a:off x="3475" y="3068"/>
                <a:ext cx="13" cy="2"/>
              </a:xfrm>
              <a:prstGeom prst="rect">
                <a:avLst/>
              </a:prstGeom>
              <a:solidFill>
                <a:srgbClr val="F7FFFF"/>
              </a:solidFill>
              <a:ln w="9525">
                <a:noFill/>
                <a:miter lim="800000"/>
                <a:headEnd/>
                <a:tailEnd/>
              </a:ln>
            </p:spPr>
            <p:txBody>
              <a:bodyPr/>
              <a:lstStyle/>
              <a:p>
                <a:endParaRPr lang="en-US"/>
              </a:p>
            </p:txBody>
          </p:sp>
          <p:sp>
            <p:nvSpPr>
              <p:cNvPr id="1551982" name="Rectangle 622"/>
              <p:cNvSpPr>
                <a:spLocks noChangeArrowheads="1"/>
              </p:cNvSpPr>
              <p:nvPr/>
            </p:nvSpPr>
            <p:spPr bwMode="auto">
              <a:xfrm>
                <a:off x="3475" y="3066"/>
                <a:ext cx="13" cy="2"/>
              </a:xfrm>
              <a:prstGeom prst="rect">
                <a:avLst/>
              </a:prstGeom>
              <a:solidFill>
                <a:srgbClr val="FBFFFF"/>
              </a:solidFill>
              <a:ln w="9525">
                <a:noFill/>
                <a:miter lim="800000"/>
                <a:headEnd/>
                <a:tailEnd/>
              </a:ln>
            </p:spPr>
            <p:txBody>
              <a:bodyPr/>
              <a:lstStyle/>
              <a:p>
                <a:endParaRPr lang="en-US"/>
              </a:p>
            </p:txBody>
          </p:sp>
          <p:sp>
            <p:nvSpPr>
              <p:cNvPr id="1551983" name="Rectangle 623"/>
              <p:cNvSpPr>
                <a:spLocks noChangeArrowheads="1"/>
              </p:cNvSpPr>
              <p:nvPr/>
            </p:nvSpPr>
            <p:spPr bwMode="auto">
              <a:xfrm>
                <a:off x="3475" y="3065"/>
                <a:ext cx="13" cy="1"/>
              </a:xfrm>
              <a:prstGeom prst="rect">
                <a:avLst/>
              </a:prstGeom>
              <a:solidFill>
                <a:srgbClr val="FFFFFF"/>
              </a:solidFill>
              <a:ln w="9525">
                <a:noFill/>
                <a:miter lim="800000"/>
                <a:headEnd/>
                <a:tailEnd/>
              </a:ln>
            </p:spPr>
            <p:txBody>
              <a:bodyPr/>
              <a:lstStyle/>
              <a:p>
                <a:endParaRPr lang="en-US"/>
              </a:p>
            </p:txBody>
          </p:sp>
          <p:sp>
            <p:nvSpPr>
              <p:cNvPr id="1551984" name="Freeform 624"/>
              <p:cNvSpPr>
                <a:spLocks/>
              </p:cNvSpPr>
              <p:nvPr/>
            </p:nvSpPr>
            <p:spPr bwMode="auto">
              <a:xfrm>
                <a:off x="3475" y="3065"/>
                <a:ext cx="13" cy="62"/>
              </a:xfrm>
              <a:custGeom>
                <a:avLst/>
                <a:gdLst/>
                <a:ahLst/>
                <a:cxnLst>
                  <a:cxn ang="0">
                    <a:pos x="0" y="59"/>
                  </a:cxn>
                  <a:cxn ang="0">
                    <a:pos x="0" y="0"/>
                  </a:cxn>
                  <a:cxn ang="0">
                    <a:pos x="13" y="3"/>
                  </a:cxn>
                  <a:cxn ang="0">
                    <a:pos x="13" y="62"/>
                  </a:cxn>
                  <a:cxn ang="0">
                    <a:pos x="0" y="59"/>
                  </a:cxn>
                </a:cxnLst>
                <a:rect l="0" t="0" r="r" b="b"/>
                <a:pathLst>
                  <a:path w="13" h="62">
                    <a:moveTo>
                      <a:pt x="0" y="59"/>
                    </a:moveTo>
                    <a:lnTo>
                      <a:pt x="0" y="0"/>
                    </a:lnTo>
                    <a:lnTo>
                      <a:pt x="13" y="3"/>
                    </a:lnTo>
                    <a:lnTo>
                      <a:pt x="13" y="62"/>
                    </a:lnTo>
                    <a:lnTo>
                      <a:pt x="0" y="59"/>
                    </a:lnTo>
                    <a:close/>
                  </a:path>
                </a:pathLst>
              </a:custGeom>
              <a:solidFill>
                <a:srgbClr val="000000"/>
              </a:solidFill>
              <a:ln w="9525">
                <a:noFill/>
                <a:round/>
                <a:headEnd/>
                <a:tailEnd/>
              </a:ln>
            </p:spPr>
            <p:txBody>
              <a:bodyPr/>
              <a:lstStyle/>
              <a:p>
                <a:endParaRPr lang="en-US"/>
              </a:p>
            </p:txBody>
          </p:sp>
          <p:sp>
            <p:nvSpPr>
              <p:cNvPr id="1551985" name="Rectangle 625"/>
              <p:cNvSpPr>
                <a:spLocks noChangeArrowheads="1"/>
              </p:cNvSpPr>
              <p:nvPr/>
            </p:nvSpPr>
            <p:spPr bwMode="auto">
              <a:xfrm>
                <a:off x="3475" y="3126"/>
                <a:ext cx="13" cy="2"/>
              </a:xfrm>
              <a:prstGeom prst="rect">
                <a:avLst/>
              </a:prstGeom>
              <a:solidFill>
                <a:srgbClr val="80FFFF"/>
              </a:solidFill>
              <a:ln w="9525">
                <a:noFill/>
                <a:miter lim="800000"/>
                <a:headEnd/>
                <a:tailEnd/>
              </a:ln>
            </p:spPr>
            <p:txBody>
              <a:bodyPr/>
              <a:lstStyle/>
              <a:p>
                <a:endParaRPr lang="en-US"/>
              </a:p>
            </p:txBody>
          </p:sp>
          <p:sp>
            <p:nvSpPr>
              <p:cNvPr id="1551986" name="Rectangle 626"/>
              <p:cNvSpPr>
                <a:spLocks noChangeArrowheads="1"/>
              </p:cNvSpPr>
              <p:nvPr/>
            </p:nvSpPr>
            <p:spPr bwMode="auto">
              <a:xfrm>
                <a:off x="3475" y="3124"/>
                <a:ext cx="13" cy="2"/>
              </a:xfrm>
              <a:prstGeom prst="rect">
                <a:avLst/>
              </a:prstGeom>
              <a:solidFill>
                <a:srgbClr val="84FFFF"/>
              </a:solidFill>
              <a:ln w="9525">
                <a:noFill/>
                <a:miter lim="800000"/>
                <a:headEnd/>
                <a:tailEnd/>
              </a:ln>
            </p:spPr>
            <p:txBody>
              <a:bodyPr/>
              <a:lstStyle/>
              <a:p>
                <a:endParaRPr lang="en-US"/>
              </a:p>
            </p:txBody>
          </p:sp>
          <p:sp>
            <p:nvSpPr>
              <p:cNvPr id="1551987" name="Rectangle 627"/>
              <p:cNvSpPr>
                <a:spLocks noChangeArrowheads="1"/>
              </p:cNvSpPr>
              <p:nvPr/>
            </p:nvSpPr>
            <p:spPr bwMode="auto">
              <a:xfrm>
                <a:off x="3475" y="3122"/>
                <a:ext cx="13" cy="2"/>
              </a:xfrm>
              <a:prstGeom prst="rect">
                <a:avLst/>
              </a:prstGeom>
              <a:solidFill>
                <a:srgbClr val="88FFFF"/>
              </a:solidFill>
              <a:ln w="9525">
                <a:noFill/>
                <a:miter lim="800000"/>
                <a:headEnd/>
                <a:tailEnd/>
              </a:ln>
            </p:spPr>
            <p:txBody>
              <a:bodyPr/>
              <a:lstStyle/>
              <a:p>
                <a:endParaRPr lang="en-US"/>
              </a:p>
            </p:txBody>
          </p:sp>
          <p:sp>
            <p:nvSpPr>
              <p:cNvPr id="1551988" name="Rectangle 628"/>
              <p:cNvSpPr>
                <a:spLocks noChangeArrowheads="1"/>
              </p:cNvSpPr>
              <p:nvPr/>
            </p:nvSpPr>
            <p:spPr bwMode="auto">
              <a:xfrm>
                <a:off x="3475" y="3120"/>
                <a:ext cx="13" cy="2"/>
              </a:xfrm>
              <a:prstGeom prst="rect">
                <a:avLst/>
              </a:prstGeom>
              <a:solidFill>
                <a:srgbClr val="8DFFFF"/>
              </a:solidFill>
              <a:ln w="9525">
                <a:noFill/>
                <a:miter lim="800000"/>
                <a:headEnd/>
                <a:tailEnd/>
              </a:ln>
            </p:spPr>
            <p:txBody>
              <a:bodyPr/>
              <a:lstStyle/>
              <a:p>
                <a:endParaRPr lang="en-US"/>
              </a:p>
            </p:txBody>
          </p:sp>
          <p:sp>
            <p:nvSpPr>
              <p:cNvPr id="1551989" name="Rectangle 629"/>
              <p:cNvSpPr>
                <a:spLocks noChangeArrowheads="1"/>
              </p:cNvSpPr>
              <p:nvPr/>
            </p:nvSpPr>
            <p:spPr bwMode="auto">
              <a:xfrm>
                <a:off x="3475" y="3118"/>
                <a:ext cx="13" cy="2"/>
              </a:xfrm>
              <a:prstGeom prst="rect">
                <a:avLst/>
              </a:prstGeom>
              <a:solidFill>
                <a:srgbClr val="91FFFF"/>
              </a:solidFill>
              <a:ln w="9525">
                <a:noFill/>
                <a:miter lim="800000"/>
                <a:headEnd/>
                <a:tailEnd/>
              </a:ln>
            </p:spPr>
            <p:txBody>
              <a:bodyPr/>
              <a:lstStyle/>
              <a:p>
                <a:endParaRPr lang="en-US"/>
              </a:p>
            </p:txBody>
          </p:sp>
          <p:sp>
            <p:nvSpPr>
              <p:cNvPr id="1551990" name="Rectangle 630"/>
              <p:cNvSpPr>
                <a:spLocks noChangeArrowheads="1"/>
              </p:cNvSpPr>
              <p:nvPr/>
            </p:nvSpPr>
            <p:spPr bwMode="auto">
              <a:xfrm>
                <a:off x="3475" y="3116"/>
                <a:ext cx="13" cy="2"/>
              </a:xfrm>
              <a:prstGeom prst="rect">
                <a:avLst/>
              </a:prstGeom>
              <a:solidFill>
                <a:srgbClr val="95FFFF"/>
              </a:solidFill>
              <a:ln w="9525">
                <a:noFill/>
                <a:miter lim="800000"/>
                <a:headEnd/>
                <a:tailEnd/>
              </a:ln>
            </p:spPr>
            <p:txBody>
              <a:bodyPr/>
              <a:lstStyle/>
              <a:p>
                <a:endParaRPr lang="en-US"/>
              </a:p>
            </p:txBody>
          </p:sp>
          <p:sp>
            <p:nvSpPr>
              <p:cNvPr id="1551991" name="Rectangle 631"/>
              <p:cNvSpPr>
                <a:spLocks noChangeArrowheads="1"/>
              </p:cNvSpPr>
              <p:nvPr/>
            </p:nvSpPr>
            <p:spPr bwMode="auto">
              <a:xfrm>
                <a:off x="3475" y="3114"/>
                <a:ext cx="13" cy="2"/>
              </a:xfrm>
              <a:prstGeom prst="rect">
                <a:avLst/>
              </a:prstGeom>
              <a:solidFill>
                <a:srgbClr val="99FFFF"/>
              </a:solidFill>
              <a:ln w="9525">
                <a:noFill/>
                <a:miter lim="800000"/>
                <a:headEnd/>
                <a:tailEnd/>
              </a:ln>
            </p:spPr>
            <p:txBody>
              <a:bodyPr/>
              <a:lstStyle/>
              <a:p>
                <a:endParaRPr lang="en-US"/>
              </a:p>
            </p:txBody>
          </p:sp>
          <p:sp>
            <p:nvSpPr>
              <p:cNvPr id="1551992" name="Rectangle 632"/>
              <p:cNvSpPr>
                <a:spLocks noChangeArrowheads="1"/>
              </p:cNvSpPr>
              <p:nvPr/>
            </p:nvSpPr>
            <p:spPr bwMode="auto">
              <a:xfrm>
                <a:off x="3475" y="3111"/>
                <a:ext cx="13" cy="3"/>
              </a:xfrm>
              <a:prstGeom prst="rect">
                <a:avLst/>
              </a:prstGeom>
              <a:solidFill>
                <a:srgbClr val="9EFFFF"/>
              </a:solidFill>
              <a:ln w="9525">
                <a:noFill/>
                <a:miter lim="800000"/>
                <a:headEnd/>
                <a:tailEnd/>
              </a:ln>
            </p:spPr>
            <p:txBody>
              <a:bodyPr/>
              <a:lstStyle/>
              <a:p>
                <a:endParaRPr lang="en-US"/>
              </a:p>
            </p:txBody>
          </p:sp>
          <p:sp>
            <p:nvSpPr>
              <p:cNvPr id="1551993" name="Rectangle 633"/>
              <p:cNvSpPr>
                <a:spLocks noChangeArrowheads="1"/>
              </p:cNvSpPr>
              <p:nvPr/>
            </p:nvSpPr>
            <p:spPr bwMode="auto">
              <a:xfrm>
                <a:off x="3475" y="3109"/>
                <a:ext cx="13" cy="2"/>
              </a:xfrm>
              <a:prstGeom prst="rect">
                <a:avLst/>
              </a:prstGeom>
              <a:solidFill>
                <a:srgbClr val="A2FFFF"/>
              </a:solidFill>
              <a:ln w="9525">
                <a:noFill/>
                <a:miter lim="800000"/>
                <a:headEnd/>
                <a:tailEnd/>
              </a:ln>
            </p:spPr>
            <p:txBody>
              <a:bodyPr/>
              <a:lstStyle/>
              <a:p>
                <a:endParaRPr lang="en-US"/>
              </a:p>
            </p:txBody>
          </p:sp>
          <p:sp>
            <p:nvSpPr>
              <p:cNvPr id="1551994" name="Rectangle 634"/>
              <p:cNvSpPr>
                <a:spLocks noChangeArrowheads="1"/>
              </p:cNvSpPr>
              <p:nvPr/>
            </p:nvSpPr>
            <p:spPr bwMode="auto">
              <a:xfrm>
                <a:off x="3475" y="3107"/>
                <a:ext cx="13" cy="2"/>
              </a:xfrm>
              <a:prstGeom prst="rect">
                <a:avLst/>
              </a:prstGeom>
              <a:solidFill>
                <a:srgbClr val="A6FFFF"/>
              </a:solidFill>
              <a:ln w="9525">
                <a:noFill/>
                <a:miter lim="800000"/>
                <a:headEnd/>
                <a:tailEnd/>
              </a:ln>
            </p:spPr>
            <p:txBody>
              <a:bodyPr/>
              <a:lstStyle/>
              <a:p>
                <a:endParaRPr lang="en-US"/>
              </a:p>
            </p:txBody>
          </p:sp>
          <p:sp>
            <p:nvSpPr>
              <p:cNvPr id="1551995" name="Rectangle 635"/>
              <p:cNvSpPr>
                <a:spLocks noChangeArrowheads="1"/>
              </p:cNvSpPr>
              <p:nvPr/>
            </p:nvSpPr>
            <p:spPr bwMode="auto">
              <a:xfrm>
                <a:off x="3475" y="3105"/>
                <a:ext cx="13" cy="2"/>
              </a:xfrm>
              <a:prstGeom prst="rect">
                <a:avLst/>
              </a:prstGeom>
              <a:solidFill>
                <a:srgbClr val="AAFFFF"/>
              </a:solidFill>
              <a:ln w="9525">
                <a:noFill/>
                <a:miter lim="800000"/>
                <a:headEnd/>
                <a:tailEnd/>
              </a:ln>
            </p:spPr>
            <p:txBody>
              <a:bodyPr/>
              <a:lstStyle/>
              <a:p>
                <a:endParaRPr lang="en-US"/>
              </a:p>
            </p:txBody>
          </p:sp>
          <p:sp>
            <p:nvSpPr>
              <p:cNvPr id="1551996" name="Rectangle 636"/>
              <p:cNvSpPr>
                <a:spLocks noChangeArrowheads="1"/>
              </p:cNvSpPr>
              <p:nvPr/>
            </p:nvSpPr>
            <p:spPr bwMode="auto">
              <a:xfrm>
                <a:off x="3475" y="3103"/>
                <a:ext cx="13" cy="2"/>
              </a:xfrm>
              <a:prstGeom prst="rect">
                <a:avLst/>
              </a:prstGeom>
              <a:solidFill>
                <a:srgbClr val="AFFFFF"/>
              </a:solidFill>
              <a:ln w="9525">
                <a:noFill/>
                <a:miter lim="800000"/>
                <a:headEnd/>
                <a:tailEnd/>
              </a:ln>
            </p:spPr>
            <p:txBody>
              <a:bodyPr/>
              <a:lstStyle/>
              <a:p>
                <a:endParaRPr lang="en-US"/>
              </a:p>
            </p:txBody>
          </p:sp>
          <p:sp>
            <p:nvSpPr>
              <p:cNvPr id="1551997" name="Rectangle 637"/>
              <p:cNvSpPr>
                <a:spLocks noChangeArrowheads="1"/>
              </p:cNvSpPr>
              <p:nvPr/>
            </p:nvSpPr>
            <p:spPr bwMode="auto">
              <a:xfrm>
                <a:off x="3475" y="3101"/>
                <a:ext cx="13" cy="2"/>
              </a:xfrm>
              <a:prstGeom prst="rect">
                <a:avLst/>
              </a:prstGeom>
              <a:solidFill>
                <a:srgbClr val="B3FFFF"/>
              </a:solidFill>
              <a:ln w="9525">
                <a:noFill/>
                <a:miter lim="800000"/>
                <a:headEnd/>
                <a:tailEnd/>
              </a:ln>
            </p:spPr>
            <p:txBody>
              <a:bodyPr/>
              <a:lstStyle/>
              <a:p>
                <a:endParaRPr lang="en-US"/>
              </a:p>
            </p:txBody>
          </p:sp>
          <p:sp>
            <p:nvSpPr>
              <p:cNvPr id="1551998" name="Rectangle 638"/>
              <p:cNvSpPr>
                <a:spLocks noChangeArrowheads="1"/>
              </p:cNvSpPr>
              <p:nvPr/>
            </p:nvSpPr>
            <p:spPr bwMode="auto">
              <a:xfrm>
                <a:off x="3475" y="3099"/>
                <a:ext cx="13" cy="2"/>
              </a:xfrm>
              <a:prstGeom prst="rect">
                <a:avLst/>
              </a:prstGeom>
              <a:solidFill>
                <a:srgbClr val="B7FFFF"/>
              </a:solidFill>
              <a:ln w="9525">
                <a:noFill/>
                <a:miter lim="800000"/>
                <a:headEnd/>
                <a:tailEnd/>
              </a:ln>
            </p:spPr>
            <p:txBody>
              <a:bodyPr/>
              <a:lstStyle/>
              <a:p>
                <a:endParaRPr lang="en-US"/>
              </a:p>
            </p:txBody>
          </p:sp>
          <p:sp>
            <p:nvSpPr>
              <p:cNvPr id="1551999" name="Rectangle 639"/>
              <p:cNvSpPr>
                <a:spLocks noChangeArrowheads="1"/>
              </p:cNvSpPr>
              <p:nvPr/>
            </p:nvSpPr>
            <p:spPr bwMode="auto">
              <a:xfrm>
                <a:off x="3475" y="3097"/>
                <a:ext cx="13" cy="2"/>
              </a:xfrm>
              <a:prstGeom prst="rect">
                <a:avLst/>
              </a:prstGeom>
              <a:solidFill>
                <a:srgbClr val="BBFFFF"/>
              </a:solidFill>
              <a:ln w="9525">
                <a:noFill/>
                <a:miter lim="800000"/>
                <a:headEnd/>
                <a:tailEnd/>
              </a:ln>
            </p:spPr>
            <p:txBody>
              <a:bodyPr/>
              <a:lstStyle/>
              <a:p>
                <a:endParaRPr lang="en-US"/>
              </a:p>
            </p:txBody>
          </p:sp>
          <p:sp>
            <p:nvSpPr>
              <p:cNvPr id="1552000" name="Rectangle 640"/>
              <p:cNvSpPr>
                <a:spLocks noChangeArrowheads="1"/>
              </p:cNvSpPr>
              <p:nvPr/>
            </p:nvSpPr>
            <p:spPr bwMode="auto">
              <a:xfrm>
                <a:off x="3475" y="3095"/>
                <a:ext cx="13" cy="2"/>
              </a:xfrm>
              <a:prstGeom prst="rect">
                <a:avLst/>
              </a:prstGeom>
              <a:solidFill>
                <a:srgbClr val="C0FFFF"/>
              </a:solidFill>
              <a:ln w="9525">
                <a:noFill/>
                <a:miter lim="800000"/>
                <a:headEnd/>
                <a:tailEnd/>
              </a:ln>
            </p:spPr>
            <p:txBody>
              <a:bodyPr/>
              <a:lstStyle/>
              <a:p>
                <a:endParaRPr lang="en-US"/>
              </a:p>
            </p:txBody>
          </p:sp>
          <p:sp>
            <p:nvSpPr>
              <p:cNvPr id="1552001" name="Rectangle 641"/>
              <p:cNvSpPr>
                <a:spLocks noChangeArrowheads="1"/>
              </p:cNvSpPr>
              <p:nvPr/>
            </p:nvSpPr>
            <p:spPr bwMode="auto">
              <a:xfrm>
                <a:off x="3475" y="3093"/>
                <a:ext cx="13" cy="2"/>
              </a:xfrm>
              <a:prstGeom prst="rect">
                <a:avLst/>
              </a:prstGeom>
              <a:solidFill>
                <a:srgbClr val="C4FFFF"/>
              </a:solidFill>
              <a:ln w="9525">
                <a:noFill/>
                <a:miter lim="800000"/>
                <a:headEnd/>
                <a:tailEnd/>
              </a:ln>
            </p:spPr>
            <p:txBody>
              <a:bodyPr/>
              <a:lstStyle/>
              <a:p>
                <a:endParaRPr lang="en-US"/>
              </a:p>
            </p:txBody>
          </p:sp>
          <p:sp>
            <p:nvSpPr>
              <p:cNvPr id="1552002" name="Rectangle 642"/>
              <p:cNvSpPr>
                <a:spLocks noChangeArrowheads="1"/>
              </p:cNvSpPr>
              <p:nvPr/>
            </p:nvSpPr>
            <p:spPr bwMode="auto">
              <a:xfrm>
                <a:off x="3475" y="3091"/>
                <a:ext cx="13" cy="2"/>
              </a:xfrm>
              <a:prstGeom prst="rect">
                <a:avLst/>
              </a:prstGeom>
              <a:solidFill>
                <a:srgbClr val="C8FFFF"/>
              </a:solidFill>
              <a:ln w="9525">
                <a:noFill/>
                <a:miter lim="800000"/>
                <a:headEnd/>
                <a:tailEnd/>
              </a:ln>
            </p:spPr>
            <p:txBody>
              <a:bodyPr/>
              <a:lstStyle/>
              <a:p>
                <a:endParaRPr lang="en-US"/>
              </a:p>
            </p:txBody>
          </p:sp>
          <p:sp>
            <p:nvSpPr>
              <p:cNvPr id="1552003" name="Rectangle 643"/>
              <p:cNvSpPr>
                <a:spLocks noChangeArrowheads="1"/>
              </p:cNvSpPr>
              <p:nvPr/>
            </p:nvSpPr>
            <p:spPr bwMode="auto">
              <a:xfrm>
                <a:off x="3475" y="3089"/>
                <a:ext cx="13" cy="2"/>
              </a:xfrm>
              <a:prstGeom prst="rect">
                <a:avLst/>
              </a:prstGeom>
              <a:solidFill>
                <a:srgbClr val="CCFFFF"/>
              </a:solidFill>
              <a:ln w="9525">
                <a:noFill/>
                <a:miter lim="800000"/>
                <a:headEnd/>
                <a:tailEnd/>
              </a:ln>
            </p:spPr>
            <p:txBody>
              <a:bodyPr/>
              <a:lstStyle/>
              <a:p>
                <a:endParaRPr lang="en-US"/>
              </a:p>
            </p:txBody>
          </p:sp>
          <p:sp>
            <p:nvSpPr>
              <p:cNvPr id="1552004" name="Rectangle 644"/>
              <p:cNvSpPr>
                <a:spLocks noChangeArrowheads="1"/>
              </p:cNvSpPr>
              <p:nvPr/>
            </p:nvSpPr>
            <p:spPr bwMode="auto">
              <a:xfrm>
                <a:off x="3475" y="3087"/>
                <a:ext cx="13" cy="2"/>
              </a:xfrm>
              <a:prstGeom prst="rect">
                <a:avLst/>
              </a:prstGeom>
              <a:solidFill>
                <a:srgbClr val="D0FFFF"/>
              </a:solidFill>
              <a:ln w="9525">
                <a:noFill/>
                <a:miter lim="800000"/>
                <a:headEnd/>
                <a:tailEnd/>
              </a:ln>
            </p:spPr>
            <p:txBody>
              <a:bodyPr/>
              <a:lstStyle/>
              <a:p>
                <a:endParaRPr lang="en-US"/>
              </a:p>
            </p:txBody>
          </p:sp>
          <p:sp>
            <p:nvSpPr>
              <p:cNvPr id="1552005" name="Rectangle 645"/>
              <p:cNvSpPr>
                <a:spLocks noChangeArrowheads="1"/>
              </p:cNvSpPr>
              <p:nvPr/>
            </p:nvSpPr>
            <p:spPr bwMode="auto">
              <a:xfrm>
                <a:off x="3475" y="3085"/>
                <a:ext cx="13" cy="2"/>
              </a:xfrm>
              <a:prstGeom prst="rect">
                <a:avLst/>
              </a:prstGeom>
              <a:solidFill>
                <a:srgbClr val="D5FFFF"/>
              </a:solidFill>
              <a:ln w="9525">
                <a:noFill/>
                <a:miter lim="800000"/>
                <a:headEnd/>
                <a:tailEnd/>
              </a:ln>
            </p:spPr>
            <p:txBody>
              <a:bodyPr/>
              <a:lstStyle/>
              <a:p>
                <a:endParaRPr lang="en-US"/>
              </a:p>
            </p:txBody>
          </p:sp>
          <p:sp>
            <p:nvSpPr>
              <p:cNvPr id="1552006" name="Rectangle 646"/>
              <p:cNvSpPr>
                <a:spLocks noChangeArrowheads="1"/>
              </p:cNvSpPr>
              <p:nvPr/>
            </p:nvSpPr>
            <p:spPr bwMode="auto">
              <a:xfrm>
                <a:off x="3475" y="3082"/>
                <a:ext cx="13" cy="3"/>
              </a:xfrm>
              <a:prstGeom prst="rect">
                <a:avLst/>
              </a:prstGeom>
              <a:solidFill>
                <a:srgbClr val="D9FFFF"/>
              </a:solidFill>
              <a:ln w="9525">
                <a:noFill/>
                <a:miter lim="800000"/>
                <a:headEnd/>
                <a:tailEnd/>
              </a:ln>
            </p:spPr>
            <p:txBody>
              <a:bodyPr/>
              <a:lstStyle/>
              <a:p>
                <a:endParaRPr lang="en-US"/>
              </a:p>
            </p:txBody>
          </p:sp>
          <p:sp>
            <p:nvSpPr>
              <p:cNvPr id="1552007" name="Rectangle 647"/>
              <p:cNvSpPr>
                <a:spLocks noChangeArrowheads="1"/>
              </p:cNvSpPr>
              <p:nvPr/>
            </p:nvSpPr>
            <p:spPr bwMode="auto">
              <a:xfrm>
                <a:off x="3475" y="3080"/>
                <a:ext cx="13" cy="2"/>
              </a:xfrm>
              <a:prstGeom prst="rect">
                <a:avLst/>
              </a:prstGeom>
              <a:solidFill>
                <a:srgbClr val="DDFFFF"/>
              </a:solidFill>
              <a:ln w="9525">
                <a:noFill/>
                <a:miter lim="800000"/>
                <a:headEnd/>
                <a:tailEnd/>
              </a:ln>
            </p:spPr>
            <p:txBody>
              <a:bodyPr/>
              <a:lstStyle/>
              <a:p>
                <a:endParaRPr lang="en-US"/>
              </a:p>
            </p:txBody>
          </p:sp>
          <p:sp>
            <p:nvSpPr>
              <p:cNvPr id="1552008" name="Rectangle 648"/>
              <p:cNvSpPr>
                <a:spLocks noChangeArrowheads="1"/>
              </p:cNvSpPr>
              <p:nvPr/>
            </p:nvSpPr>
            <p:spPr bwMode="auto">
              <a:xfrm>
                <a:off x="3475" y="3078"/>
                <a:ext cx="13" cy="2"/>
              </a:xfrm>
              <a:prstGeom prst="rect">
                <a:avLst/>
              </a:prstGeom>
              <a:solidFill>
                <a:srgbClr val="E1FFFF"/>
              </a:solidFill>
              <a:ln w="9525">
                <a:noFill/>
                <a:miter lim="800000"/>
                <a:headEnd/>
                <a:tailEnd/>
              </a:ln>
            </p:spPr>
            <p:txBody>
              <a:bodyPr/>
              <a:lstStyle/>
              <a:p>
                <a:endParaRPr lang="en-US"/>
              </a:p>
            </p:txBody>
          </p:sp>
          <p:sp>
            <p:nvSpPr>
              <p:cNvPr id="1552009" name="Rectangle 649"/>
              <p:cNvSpPr>
                <a:spLocks noChangeArrowheads="1"/>
              </p:cNvSpPr>
              <p:nvPr/>
            </p:nvSpPr>
            <p:spPr bwMode="auto">
              <a:xfrm>
                <a:off x="3475" y="3076"/>
                <a:ext cx="13" cy="2"/>
              </a:xfrm>
              <a:prstGeom prst="rect">
                <a:avLst/>
              </a:prstGeom>
              <a:solidFill>
                <a:srgbClr val="E6FFFF"/>
              </a:solidFill>
              <a:ln w="9525">
                <a:noFill/>
                <a:miter lim="800000"/>
                <a:headEnd/>
                <a:tailEnd/>
              </a:ln>
            </p:spPr>
            <p:txBody>
              <a:bodyPr/>
              <a:lstStyle/>
              <a:p>
                <a:endParaRPr lang="en-US"/>
              </a:p>
            </p:txBody>
          </p:sp>
          <p:sp>
            <p:nvSpPr>
              <p:cNvPr id="1552010" name="Rectangle 650"/>
              <p:cNvSpPr>
                <a:spLocks noChangeArrowheads="1"/>
              </p:cNvSpPr>
              <p:nvPr/>
            </p:nvSpPr>
            <p:spPr bwMode="auto">
              <a:xfrm>
                <a:off x="3475" y="3074"/>
                <a:ext cx="13" cy="2"/>
              </a:xfrm>
              <a:prstGeom prst="rect">
                <a:avLst/>
              </a:prstGeom>
              <a:solidFill>
                <a:srgbClr val="EAFFFF"/>
              </a:solidFill>
              <a:ln w="9525">
                <a:noFill/>
                <a:miter lim="800000"/>
                <a:headEnd/>
                <a:tailEnd/>
              </a:ln>
            </p:spPr>
            <p:txBody>
              <a:bodyPr/>
              <a:lstStyle/>
              <a:p>
                <a:endParaRPr lang="en-US"/>
              </a:p>
            </p:txBody>
          </p:sp>
          <p:sp>
            <p:nvSpPr>
              <p:cNvPr id="1552011" name="Rectangle 651"/>
              <p:cNvSpPr>
                <a:spLocks noChangeArrowheads="1"/>
              </p:cNvSpPr>
              <p:nvPr/>
            </p:nvSpPr>
            <p:spPr bwMode="auto">
              <a:xfrm>
                <a:off x="3475" y="3072"/>
                <a:ext cx="13" cy="2"/>
              </a:xfrm>
              <a:prstGeom prst="rect">
                <a:avLst/>
              </a:prstGeom>
              <a:solidFill>
                <a:srgbClr val="EEFFFF"/>
              </a:solidFill>
              <a:ln w="9525">
                <a:noFill/>
                <a:miter lim="800000"/>
                <a:headEnd/>
                <a:tailEnd/>
              </a:ln>
            </p:spPr>
            <p:txBody>
              <a:bodyPr/>
              <a:lstStyle/>
              <a:p>
                <a:endParaRPr lang="en-US"/>
              </a:p>
            </p:txBody>
          </p:sp>
          <p:sp>
            <p:nvSpPr>
              <p:cNvPr id="1552012" name="Rectangle 652"/>
              <p:cNvSpPr>
                <a:spLocks noChangeArrowheads="1"/>
              </p:cNvSpPr>
              <p:nvPr/>
            </p:nvSpPr>
            <p:spPr bwMode="auto">
              <a:xfrm>
                <a:off x="3475" y="3070"/>
                <a:ext cx="13" cy="2"/>
              </a:xfrm>
              <a:prstGeom prst="rect">
                <a:avLst/>
              </a:prstGeom>
              <a:solidFill>
                <a:srgbClr val="F2FFFF"/>
              </a:solidFill>
              <a:ln w="9525">
                <a:noFill/>
                <a:miter lim="800000"/>
                <a:headEnd/>
                <a:tailEnd/>
              </a:ln>
            </p:spPr>
            <p:txBody>
              <a:bodyPr/>
              <a:lstStyle/>
              <a:p>
                <a:endParaRPr lang="en-US"/>
              </a:p>
            </p:txBody>
          </p:sp>
          <p:sp>
            <p:nvSpPr>
              <p:cNvPr id="1552013" name="Rectangle 653"/>
              <p:cNvSpPr>
                <a:spLocks noChangeArrowheads="1"/>
              </p:cNvSpPr>
              <p:nvPr/>
            </p:nvSpPr>
            <p:spPr bwMode="auto">
              <a:xfrm>
                <a:off x="3475" y="3068"/>
                <a:ext cx="13" cy="2"/>
              </a:xfrm>
              <a:prstGeom prst="rect">
                <a:avLst/>
              </a:prstGeom>
              <a:solidFill>
                <a:srgbClr val="F7FFFF"/>
              </a:solidFill>
              <a:ln w="9525">
                <a:noFill/>
                <a:miter lim="800000"/>
                <a:headEnd/>
                <a:tailEnd/>
              </a:ln>
            </p:spPr>
            <p:txBody>
              <a:bodyPr/>
              <a:lstStyle/>
              <a:p>
                <a:endParaRPr lang="en-US"/>
              </a:p>
            </p:txBody>
          </p:sp>
          <p:sp>
            <p:nvSpPr>
              <p:cNvPr id="1552014" name="Rectangle 654"/>
              <p:cNvSpPr>
                <a:spLocks noChangeArrowheads="1"/>
              </p:cNvSpPr>
              <p:nvPr/>
            </p:nvSpPr>
            <p:spPr bwMode="auto">
              <a:xfrm>
                <a:off x="3475" y="3066"/>
                <a:ext cx="13" cy="2"/>
              </a:xfrm>
              <a:prstGeom prst="rect">
                <a:avLst/>
              </a:prstGeom>
              <a:solidFill>
                <a:srgbClr val="FBFFFF"/>
              </a:solidFill>
              <a:ln w="9525">
                <a:noFill/>
                <a:miter lim="800000"/>
                <a:headEnd/>
                <a:tailEnd/>
              </a:ln>
            </p:spPr>
            <p:txBody>
              <a:bodyPr/>
              <a:lstStyle/>
              <a:p>
                <a:endParaRPr lang="en-US"/>
              </a:p>
            </p:txBody>
          </p:sp>
          <p:sp>
            <p:nvSpPr>
              <p:cNvPr id="1552015" name="Rectangle 655"/>
              <p:cNvSpPr>
                <a:spLocks noChangeArrowheads="1"/>
              </p:cNvSpPr>
              <p:nvPr/>
            </p:nvSpPr>
            <p:spPr bwMode="auto">
              <a:xfrm>
                <a:off x="3475" y="3065"/>
                <a:ext cx="13" cy="1"/>
              </a:xfrm>
              <a:prstGeom prst="rect">
                <a:avLst/>
              </a:prstGeom>
              <a:solidFill>
                <a:srgbClr val="FFFFFF"/>
              </a:solidFill>
              <a:ln w="9525">
                <a:noFill/>
                <a:miter lim="800000"/>
                <a:headEnd/>
                <a:tailEnd/>
              </a:ln>
            </p:spPr>
            <p:txBody>
              <a:bodyPr/>
              <a:lstStyle/>
              <a:p>
                <a:endParaRPr lang="en-US"/>
              </a:p>
            </p:txBody>
          </p:sp>
          <p:sp>
            <p:nvSpPr>
              <p:cNvPr id="1552016" name="Freeform 656"/>
              <p:cNvSpPr>
                <a:spLocks/>
              </p:cNvSpPr>
              <p:nvPr/>
            </p:nvSpPr>
            <p:spPr bwMode="auto">
              <a:xfrm>
                <a:off x="3496" y="3128"/>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80FFFF"/>
              </a:solidFill>
              <a:ln w="9525">
                <a:noFill/>
                <a:round/>
                <a:headEnd/>
                <a:tailEnd/>
              </a:ln>
            </p:spPr>
            <p:txBody>
              <a:bodyPr/>
              <a:lstStyle/>
              <a:p>
                <a:endParaRPr lang="en-US"/>
              </a:p>
            </p:txBody>
          </p:sp>
          <p:sp>
            <p:nvSpPr>
              <p:cNvPr id="1552017" name="Freeform 657"/>
              <p:cNvSpPr>
                <a:spLocks/>
              </p:cNvSpPr>
              <p:nvPr/>
            </p:nvSpPr>
            <p:spPr bwMode="auto">
              <a:xfrm>
                <a:off x="3496" y="3126"/>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84FFFF"/>
              </a:solidFill>
              <a:ln w="9525">
                <a:noFill/>
                <a:round/>
                <a:headEnd/>
                <a:tailEnd/>
              </a:ln>
            </p:spPr>
            <p:txBody>
              <a:bodyPr/>
              <a:lstStyle/>
              <a:p>
                <a:endParaRPr lang="en-US"/>
              </a:p>
            </p:txBody>
          </p:sp>
          <p:sp>
            <p:nvSpPr>
              <p:cNvPr id="1552018" name="Freeform 658"/>
              <p:cNvSpPr>
                <a:spLocks/>
              </p:cNvSpPr>
              <p:nvPr/>
            </p:nvSpPr>
            <p:spPr bwMode="auto">
              <a:xfrm>
                <a:off x="3495" y="3124"/>
                <a:ext cx="24" cy="3"/>
              </a:xfrm>
              <a:custGeom>
                <a:avLst/>
                <a:gdLst/>
                <a:ahLst/>
                <a:cxnLst>
                  <a:cxn ang="0">
                    <a:pos x="0" y="1"/>
                  </a:cxn>
                  <a:cxn ang="0">
                    <a:pos x="24" y="0"/>
                  </a:cxn>
                  <a:cxn ang="0">
                    <a:pos x="24" y="2"/>
                  </a:cxn>
                  <a:cxn ang="0">
                    <a:pos x="1" y="3"/>
                  </a:cxn>
                  <a:cxn ang="0">
                    <a:pos x="0" y="1"/>
                  </a:cxn>
                </a:cxnLst>
                <a:rect l="0" t="0" r="r" b="b"/>
                <a:pathLst>
                  <a:path w="24" h="3">
                    <a:moveTo>
                      <a:pt x="0" y="1"/>
                    </a:moveTo>
                    <a:lnTo>
                      <a:pt x="24" y="0"/>
                    </a:lnTo>
                    <a:lnTo>
                      <a:pt x="24" y="2"/>
                    </a:lnTo>
                    <a:lnTo>
                      <a:pt x="1" y="3"/>
                    </a:lnTo>
                    <a:lnTo>
                      <a:pt x="0" y="1"/>
                    </a:lnTo>
                    <a:close/>
                  </a:path>
                </a:pathLst>
              </a:custGeom>
              <a:solidFill>
                <a:srgbClr val="88FFFF"/>
              </a:solidFill>
              <a:ln w="9525">
                <a:noFill/>
                <a:round/>
                <a:headEnd/>
                <a:tailEnd/>
              </a:ln>
            </p:spPr>
            <p:txBody>
              <a:bodyPr/>
              <a:lstStyle/>
              <a:p>
                <a:endParaRPr lang="en-US"/>
              </a:p>
            </p:txBody>
          </p:sp>
          <p:sp>
            <p:nvSpPr>
              <p:cNvPr id="1552019" name="Freeform 659"/>
              <p:cNvSpPr>
                <a:spLocks/>
              </p:cNvSpPr>
              <p:nvPr/>
            </p:nvSpPr>
            <p:spPr bwMode="auto">
              <a:xfrm>
                <a:off x="3495" y="3122"/>
                <a:ext cx="24" cy="3"/>
              </a:xfrm>
              <a:custGeom>
                <a:avLst/>
                <a:gdLst/>
                <a:ahLst/>
                <a:cxnLst>
                  <a:cxn ang="0">
                    <a:pos x="0" y="1"/>
                  </a:cxn>
                  <a:cxn ang="0">
                    <a:pos x="24" y="0"/>
                  </a:cxn>
                  <a:cxn ang="0">
                    <a:pos x="24" y="2"/>
                  </a:cxn>
                  <a:cxn ang="0">
                    <a:pos x="0" y="3"/>
                  </a:cxn>
                  <a:cxn ang="0">
                    <a:pos x="0" y="1"/>
                  </a:cxn>
                </a:cxnLst>
                <a:rect l="0" t="0" r="r" b="b"/>
                <a:pathLst>
                  <a:path w="24" h="3">
                    <a:moveTo>
                      <a:pt x="0" y="1"/>
                    </a:moveTo>
                    <a:lnTo>
                      <a:pt x="24" y="0"/>
                    </a:lnTo>
                    <a:lnTo>
                      <a:pt x="24" y="2"/>
                    </a:lnTo>
                    <a:lnTo>
                      <a:pt x="0" y="3"/>
                    </a:lnTo>
                    <a:lnTo>
                      <a:pt x="0" y="1"/>
                    </a:lnTo>
                    <a:close/>
                  </a:path>
                </a:pathLst>
              </a:custGeom>
              <a:solidFill>
                <a:srgbClr val="8DFFFF"/>
              </a:solidFill>
              <a:ln w="9525">
                <a:noFill/>
                <a:round/>
                <a:headEnd/>
                <a:tailEnd/>
              </a:ln>
            </p:spPr>
            <p:txBody>
              <a:bodyPr/>
              <a:lstStyle/>
              <a:p>
                <a:endParaRPr lang="en-US"/>
              </a:p>
            </p:txBody>
          </p:sp>
          <p:sp>
            <p:nvSpPr>
              <p:cNvPr id="1552020" name="Freeform 660"/>
              <p:cNvSpPr>
                <a:spLocks/>
              </p:cNvSpPr>
              <p:nvPr/>
            </p:nvSpPr>
            <p:spPr bwMode="auto">
              <a:xfrm>
                <a:off x="3495" y="3120"/>
                <a:ext cx="24" cy="3"/>
              </a:xfrm>
              <a:custGeom>
                <a:avLst/>
                <a:gdLst/>
                <a:ahLst/>
                <a:cxnLst>
                  <a:cxn ang="0">
                    <a:pos x="0" y="1"/>
                  </a:cxn>
                  <a:cxn ang="0">
                    <a:pos x="24" y="0"/>
                  </a:cxn>
                  <a:cxn ang="0">
                    <a:pos x="24" y="2"/>
                  </a:cxn>
                  <a:cxn ang="0">
                    <a:pos x="0" y="3"/>
                  </a:cxn>
                  <a:cxn ang="0">
                    <a:pos x="0" y="1"/>
                  </a:cxn>
                </a:cxnLst>
                <a:rect l="0" t="0" r="r" b="b"/>
                <a:pathLst>
                  <a:path w="24" h="3">
                    <a:moveTo>
                      <a:pt x="0" y="1"/>
                    </a:moveTo>
                    <a:lnTo>
                      <a:pt x="24" y="0"/>
                    </a:lnTo>
                    <a:lnTo>
                      <a:pt x="24" y="2"/>
                    </a:lnTo>
                    <a:lnTo>
                      <a:pt x="0" y="3"/>
                    </a:lnTo>
                    <a:lnTo>
                      <a:pt x="0" y="1"/>
                    </a:lnTo>
                    <a:close/>
                  </a:path>
                </a:pathLst>
              </a:custGeom>
              <a:solidFill>
                <a:srgbClr val="91FFFF"/>
              </a:solidFill>
              <a:ln w="9525">
                <a:noFill/>
                <a:round/>
                <a:headEnd/>
                <a:tailEnd/>
              </a:ln>
            </p:spPr>
            <p:txBody>
              <a:bodyPr/>
              <a:lstStyle/>
              <a:p>
                <a:endParaRPr lang="en-US"/>
              </a:p>
            </p:txBody>
          </p:sp>
          <p:sp>
            <p:nvSpPr>
              <p:cNvPr id="1552021" name="Freeform 661"/>
              <p:cNvSpPr>
                <a:spLocks/>
              </p:cNvSpPr>
              <p:nvPr/>
            </p:nvSpPr>
            <p:spPr bwMode="auto">
              <a:xfrm>
                <a:off x="3495" y="3118"/>
                <a:ext cx="24" cy="3"/>
              </a:xfrm>
              <a:custGeom>
                <a:avLst/>
                <a:gdLst/>
                <a:ahLst/>
                <a:cxnLst>
                  <a:cxn ang="0">
                    <a:pos x="0" y="1"/>
                  </a:cxn>
                  <a:cxn ang="0">
                    <a:pos x="23" y="0"/>
                  </a:cxn>
                  <a:cxn ang="0">
                    <a:pos x="24" y="2"/>
                  </a:cxn>
                  <a:cxn ang="0">
                    <a:pos x="0" y="3"/>
                  </a:cxn>
                  <a:cxn ang="0">
                    <a:pos x="0" y="1"/>
                  </a:cxn>
                </a:cxnLst>
                <a:rect l="0" t="0" r="r" b="b"/>
                <a:pathLst>
                  <a:path w="24" h="3">
                    <a:moveTo>
                      <a:pt x="0" y="1"/>
                    </a:moveTo>
                    <a:lnTo>
                      <a:pt x="23" y="0"/>
                    </a:lnTo>
                    <a:lnTo>
                      <a:pt x="24" y="2"/>
                    </a:lnTo>
                    <a:lnTo>
                      <a:pt x="0" y="3"/>
                    </a:lnTo>
                    <a:lnTo>
                      <a:pt x="0" y="1"/>
                    </a:lnTo>
                    <a:close/>
                  </a:path>
                </a:pathLst>
              </a:custGeom>
              <a:solidFill>
                <a:srgbClr val="95FFFF"/>
              </a:solidFill>
              <a:ln w="9525">
                <a:noFill/>
                <a:round/>
                <a:headEnd/>
                <a:tailEnd/>
              </a:ln>
            </p:spPr>
            <p:txBody>
              <a:bodyPr/>
              <a:lstStyle/>
              <a:p>
                <a:endParaRPr lang="en-US"/>
              </a:p>
            </p:txBody>
          </p:sp>
          <p:sp>
            <p:nvSpPr>
              <p:cNvPr id="1552022" name="Freeform 662"/>
              <p:cNvSpPr>
                <a:spLocks/>
              </p:cNvSpPr>
              <p:nvPr/>
            </p:nvSpPr>
            <p:spPr bwMode="auto">
              <a:xfrm>
                <a:off x="3495" y="3116"/>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99FFFF"/>
              </a:solidFill>
              <a:ln w="9525">
                <a:noFill/>
                <a:round/>
                <a:headEnd/>
                <a:tailEnd/>
              </a:ln>
            </p:spPr>
            <p:txBody>
              <a:bodyPr/>
              <a:lstStyle/>
              <a:p>
                <a:endParaRPr lang="en-US"/>
              </a:p>
            </p:txBody>
          </p:sp>
          <p:sp>
            <p:nvSpPr>
              <p:cNvPr id="1552023" name="Freeform 663"/>
              <p:cNvSpPr>
                <a:spLocks/>
              </p:cNvSpPr>
              <p:nvPr/>
            </p:nvSpPr>
            <p:spPr bwMode="auto">
              <a:xfrm>
                <a:off x="3495" y="3114"/>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9EFFFF"/>
              </a:solidFill>
              <a:ln w="9525">
                <a:noFill/>
                <a:round/>
                <a:headEnd/>
                <a:tailEnd/>
              </a:ln>
            </p:spPr>
            <p:txBody>
              <a:bodyPr/>
              <a:lstStyle/>
              <a:p>
                <a:endParaRPr lang="en-US"/>
              </a:p>
            </p:txBody>
          </p:sp>
          <p:sp>
            <p:nvSpPr>
              <p:cNvPr id="1552024" name="Freeform 664"/>
              <p:cNvSpPr>
                <a:spLocks/>
              </p:cNvSpPr>
              <p:nvPr/>
            </p:nvSpPr>
            <p:spPr bwMode="auto">
              <a:xfrm>
                <a:off x="3495" y="3112"/>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A2FFFF"/>
              </a:solidFill>
              <a:ln w="9525">
                <a:noFill/>
                <a:round/>
                <a:headEnd/>
                <a:tailEnd/>
              </a:ln>
            </p:spPr>
            <p:txBody>
              <a:bodyPr/>
              <a:lstStyle/>
              <a:p>
                <a:endParaRPr lang="en-US"/>
              </a:p>
            </p:txBody>
          </p:sp>
          <p:sp>
            <p:nvSpPr>
              <p:cNvPr id="1552025" name="Freeform 665"/>
              <p:cNvSpPr>
                <a:spLocks/>
              </p:cNvSpPr>
              <p:nvPr/>
            </p:nvSpPr>
            <p:spPr bwMode="auto">
              <a:xfrm>
                <a:off x="3495" y="3110"/>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A6FFFF"/>
              </a:solidFill>
              <a:ln w="9525">
                <a:noFill/>
                <a:round/>
                <a:headEnd/>
                <a:tailEnd/>
              </a:ln>
            </p:spPr>
            <p:txBody>
              <a:bodyPr/>
              <a:lstStyle/>
              <a:p>
                <a:endParaRPr lang="en-US"/>
              </a:p>
            </p:txBody>
          </p:sp>
          <p:sp>
            <p:nvSpPr>
              <p:cNvPr id="1552026" name="Freeform 666"/>
              <p:cNvSpPr>
                <a:spLocks/>
              </p:cNvSpPr>
              <p:nvPr/>
            </p:nvSpPr>
            <p:spPr bwMode="auto">
              <a:xfrm>
                <a:off x="3495" y="3108"/>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AAFFFF"/>
              </a:solidFill>
              <a:ln w="9525">
                <a:noFill/>
                <a:round/>
                <a:headEnd/>
                <a:tailEnd/>
              </a:ln>
            </p:spPr>
            <p:txBody>
              <a:bodyPr/>
              <a:lstStyle/>
              <a:p>
                <a:endParaRPr lang="en-US"/>
              </a:p>
            </p:txBody>
          </p:sp>
          <p:sp>
            <p:nvSpPr>
              <p:cNvPr id="1552027" name="Freeform 667"/>
              <p:cNvSpPr>
                <a:spLocks/>
              </p:cNvSpPr>
              <p:nvPr/>
            </p:nvSpPr>
            <p:spPr bwMode="auto">
              <a:xfrm>
                <a:off x="3495" y="3106"/>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AFFFFF"/>
              </a:solidFill>
              <a:ln w="9525">
                <a:noFill/>
                <a:round/>
                <a:headEnd/>
                <a:tailEnd/>
              </a:ln>
            </p:spPr>
            <p:txBody>
              <a:bodyPr/>
              <a:lstStyle/>
              <a:p>
                <a:endParaRPr lang="en-US"/>
              </a:p>
            </p:txBody>
          </p:sp>
          <p:sp>
            <p:nvSpPr>
              <p:cNvPr id="1552028" name="Freeform 668"/>
              <p:cNvSpPr>
                <a:spLocks/>
              </p:cNvSpPr>
              <p:nvPr/>
            </p:nvSpPr>
            <p:spPr bwMode="auto">
              <a:xfrm>
                <a:off x="3494" y="3104"/>
                <a:ext cx="24" cy="3"/>
              </a:xfrm>
              <a:custGeom>
                <a:avLst/>
                <a:gdLst/>
                <a:ahLst/>
                <a:cxnLst>
                  <a:cxn ang="0">
                    <a:pos x="0" y="1"/>
                  </a:cxn>
                  <a:cxn ang="0">
                    <a:pos x="24" y="0"/>
                  </a:cxn>
                  <a:cxn ang="0">
                    <a:pos x="24" y="2"/>
                  </a:cxn>
                  <a:cxn ang="0">
                    <a:pos x="1" y="3"/>
                  </a:cxn>
                  <a:cxn ang="0">
                    <a:pos x="0" y="1"/>
                  </a:cxn>
                </a:cxnLst>
                <a:rect l="0" t="0" r="r" b="b"/>
                <a:pathLst>
                  <a:path w="24" h="3">
                    <a:moveTo>
                      <a:pt x="0" y="1"/>
                    </a:moveTo>
                    <a:lnTo>
                      <a:pt x="24" y="0"/>
                    </a:lnTo>
                    <a:lnTo>
                      <a:pt x="24" y="2"/>
                    </a:lnTo>
                    <a:lnTo>
                      <a:pt x="1" y="3"/>
                    </a:lnTo>
                    <a:lnTo>
                      <a:pt x="0" y="1"/>
                    </a:lnTo>
                    <a:close/>
                  </a:path>
                </a:pathLst>
              </a:custGeom>
              <a:solidFill>
                <a:srgbClr val="B3FFFF"/>
              </a:solidFill>
              <a:ln w="9525">
                <a:noFill/>
                <a:round/>
                <a:headEnd/>
                <a:tailEnd/>
              </a:ln>
            </p:spPr>
            <p:txBody>
              <a:bodyPr/>
              <a:lstStyle/>
              <a:p>
                <a:endParaRPr lang="en-US"/>
              </a:p>
            </p:txBody>
          </p:sp>
          <p:sp>
            <p:nvSpPr>
              <p:cNvPr id="1552029" name="Freeform 669"/>
              <p:cNvSpPr>
                <a:spLocks/>
              </p:cNvSpPr>
              <p:nvPr/>
            </p:nvSpPr>
            <p:spPr bwMode="auto">
              <a:xfrm>
                <a:off x="3494" y="3102"/>
                <a:ext cx="24" cy="3"/>
              </a:xfrm>
              <a:custGeom>
                <a:avLst/>
                <a:gdLst/>
                <a:ahLst/>
                <a:cxnLst>
                  <a:cxn ang="0">
                    <a:pos x="0" y="1"/>
                  </a:cxn>
                  <a:cxn ang="0">
                    <a:pos x="24" y="0"/>
                  </a:cxn>
                  <a:cxn ang="0">
                    <a:pos x="24" y="2"/>
                  </a:cxn>
                  <a:cxn ang="0">
                    <a:pos x="0" y="3"/>
                  </a:cxn>
                  <a:cxn ang="0">
                    <a:pos x="0" y="1"/>
                  </a:cxn>
                </a:cxnLst>
                <a:rect l="0" t="0" r="r" b="b"/>
                <a:pathLst>
                  <a:path w="24" h="3">
                    <a:moveTo>
                      <a:pt x="0" y="1"/>
                    </a:moveTo>
                    <a:lnTo>
                      <a:pt x="24" y="0"/>
                    </a:lnTo>
                    <a:lnTo>
                      <a:pt x="24" y="2"/>
                    </a:lnTo>
                    <a:lnTo>
                      <a:pt x="0" y="3"/>
                    </a:lnTo>
                    <a:lnTo>
                      <a:pt x="0" y="1"/>
                    </a:lnTo>
                    <a:close/>
                  </a:path>
                </a:pathLst>
              </a:custGeom>
              <a:solidFill>
                <a:srgbClr val="B7FFFF"/>
              </a:solidFill>
              <a:ln w="9525">
                <a:noFill/>
                <a:round/>
                <a:headEnd/>
                <a:tailEnd/>
              </a:ln>
            </p:spPr>
            <p:txBody>
              <a:bodyPr/>
              <a:lstStyle/>
              <a:p>
                <a:endParaRPr lang="en-US"/>
              </a:p>
            </p:txBody>
          </p:sp>
          <p:sp>
            <p:nvSpPr>
              <p:cNvPr id="1552030" name="Freeform 670"/>
              <p:cNvSpPr>
                <a:spLocks/>
              </p:cNvSpPr>
              <p:nvPr/>
            </p:nvSpPr>
            <p:spPr bwMode="auto">
              <a:xfrm>
                <a:off x="3494" y="3100"/>
                <a:ext cx="24" cy="3"/>
              </a:xfrm>
              <a:custGeom>
                <a:avLst/>
                <a:gdLst/>
                <a:ahLst/>
                <a:cxnLst>
                  <a:cxn ang="0">
                    <a:pos x="0" y="1"/>
                  </a:cxn>
                  <a:cxn ang="0">
                    <a:pos x="24" y="0"/>
                  </a:cxn>
                  <a:cxn ang="0">
                    <a:pos x="24" y="2"/>
                  </a:cxn>
                  <a:cxn ang="0">
                    <a:pos x="0" y="3"/>
                  </a:cxn>
                  <a:cxn ang="0">
                    <a:pos x="0" y="1"/>
                  </a:cxn>
                </a:cxnLst>
                <a:rect l="0" t="0" r="r" b="b"/>
                <a:pathLst>
                  <a:path w="24" h="3">
                    <a:moveTo>
                      <a:pt x="0" y="1"/>
                    </a:moveTo>
                    <a:lnTo>
                      <a:pt x="24" y="0"/>
                    </a:lnTo>
                    <a:lnTo>
                      <a:pt x="24" y="2"/>
                    </a:lnTo>
                    <a:lnTo>
                      <a:pt x="0" y="3"/>
                    </a:lnTo>
                    <a:lnTo>
                      <a:pt x="0" y="1"/>
                    </a:lnTo>
                    <a:close/>
                  </a:path>
                </a:pathLst>
              </a:custGeom>
              <a:solidFill>
                <a:srgbClr val="BBFFFF"/>
              </a:solidFill>
              <a:ln w="9525">
                <a:noFill/>
                <a:round/>
                <a:headEnd/>
                <a:tailEnd/>
              </a:ln>
            </p:spPr>
            <p:txBody>
              <a:bodyPr/>
              <a:lstStyle/>
              <a:p>
                <a:endParaRPr lang="en-US"/>
              </a:p>
            </p:txBody>
          </p:sp>
          <p:sp>
            <p:nvSpPr>
              <p:cNvPr id="1552031" name="Freeform 671"/>
              <p:cNvSpPr>
                <a:spLocks/>
              </p:cNvSpPr>
              <p:nvPr/>
            </p:nvSpPr>
            <p:spPr bwMode="auto">
              <a:xfrm>
                <a:off x="3494" y="3098"/>
                <a:ext cx="24" cy="3"/>
              </a:xfrm>
              <a:custGeom>
                <a:avLst/>
                <a:gdLst/>
                <a:ahLst/>
                <a:cxnLst>
                  <a:cxn ang="0">
                    <a:pos x="0" y="1"/>
                  </a:cxn>
                  <a:cxn ang="0">
                    <a:pos x="23" y="0"/>
                  </a:cxn>
                  <a:cxn ang="0">
                    <a:pos x="24" y="2"/>
                  </a:cxn>
                  <a:cxn ang="0">
                    <a:pos x="0" y="3"/>
                  </a:cxn>
                  <a:cxn ang="0">
                    <a:pos x="0" y="1"/>
                  </a:cxn>
                </a:cxnLst>
                <a:rect l="0" t="0" r="r" b="b"/>
                <a:pathLst>
                  <a:path w="24" h="3">
                    <a:moveTo>
                      <a:pt x="0" y="1"/>
                    </a:moveTo>
                    <a:lnTo>
                      <a:pt x="23" y="0"/>
                    </a:lnTo>
                    <a:lnTo>
                      <a:pt x="24" y="2"/>
                    </a:lnTo>
                    <a:lnTo>
                      <a:pt x="0" y="3"/>
                    </a:lnTo>
                    <a:lnTo>
                      <a:pt x="0" y="1"/>
                    </a:lnTo>
                    <a:close/>
                  </a:path>
                </a:pathLst>
              </a:custGeom>
              <a:solidFill>
                <a:srgbClr val="C0FFFF"/>
              </a:solidFill>
              <a:ln w="9525">
                <a:noFill/>
                <a:round/>
                <a:headEnd/>
                <a:tailEnd/>
              </a:ln>
            </p:spPr>
            <p:txBody>
              <a:bodyPr/>
              <a:lstStyle/>
              <a:p>
                <a:endParaRPr lang="en-US"/>
              </a:p>
            </p:txBody>
          </p:sp>
          <p:sp>
            <p:nvSpPr>
              <p:cNvPr id="1552032" name="Freeform 672"/>
              <p:cNvSpPr>
                <a:spLocks/>
              </p:cNvSpPr>
              <p:nvPr/>
            </p:nvSpPr>
            <p:spPr bwMode="auto">
              <a:xfrm>
                <a:off x="3494" y="3096"/>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C4FFFF"/>
              </a:solidFill>
              <a:ln w="9525">
                <a:noFill/>
                <a:round/>
                <a:headEnd/>
                <a:tailEnd/>
              </a:ln>
            </p:spPr>
            <p:txBody>
              <a:bodyPr/>
              <a:lstStyle/>
              <a:p>
                <a:endParaRPr lang="en-US"/>
              </a:p>
            </p:txBody>
          </p:sp>
          <p:sp>
            <p:nvSpPr>
              <p:cNvPr id="1552033" name="Freeform 673"/>
              <p:cNvSpPr>
                <a:spLocks/>
              </p:cNvSpPr>
              <p:nvPr/>
            </p:nvSpPr>
            <p:spPr bwMode="auto">
              <a:xfrm>
                <a:off x="3494" y="3094"/>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C8FFFF"/>
              </a:solidFill>
              <a:ln w="9525">
                <a:noFill/>
                <a:round/>
                <a:headEnd/>
                <a:tailEnd/>
              </a:ln>
            </p:spPr>
            <p:txBody>
              <a:bodyPr/>
              <a:lstStyle/>
              <a:p>
                <a:endParaRPr lang="en-US"/>
              </a:p>
            </p:txBody>
          </p:sp>
          <p:sp>
            <p:nvSpPr>
              <p:cNvPr id="1552034" name="Freeform 674"/>
              <p:cNvSpPr>
                <a:spLocks/>
              </p:cNvSpPr>
              <p:nvPr/>
            </p:nvSpPr>
            <p:spPr bwMode="auto">
              <a:xfrm>
                <a:off x="3494" y="3092"/>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CCFFFF"/>
              </a:solidFill>
              <a:ln w="9525">
                <a:noFill/>
                <a:round/>
                <a:headEnd/>
                <a:tailEnd/>
              </a:ln>
            </p:spPr>
            <p:txBody>
              <a:bodyPr/>
              <a:lstStyle/>
              <a:p>
                <a:endParaRPr lang="en-US"/>
              </a:p>
            </p:txBody>
          </p:sp>
          <p:sp>
            <p:nvSpPr>
              <p:cNvPr id="1552035" name="Freeform 675"/>
              <p:cNvSpPr>
                <a:spLocks/>
              </p:cNvSpPr>
              <p:nvPr/>
            </p:nvSpPr>
            <p:spPr bwMode="auto">
              <a:xfrm>
                <a:off x="3494" y="3090"/>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D0FFFF"/>
              </a:solidFill>
              <a:ln w="9525">
                <a:noFill/>
                <a:round/>
                <a:headEnd/>
                <a:tailEnd/>
              </a:ln>
            </p:spPr>
            <p:txBody>
              <a:bodyPr/>
              <a:lstStyle/>
              <a:p>
                <a:endParaRPr lang="en-US"/>
              </a:p>
            </p:txBody>
          </p:sp>
          <p:sp>
            <p:nvSpPr>
              <p:cNvPr id="1552036" name="Freeform 676"/>
              <p:cNvSpPr>
                <a:spLocks/>
              </p:cNvSpPr>
              <p:nvPr/>
            </p:nvSpPr>
            <p:spPr bwMode="auto">
              <a:xfrm>
                <a:off x="3494" y="3088"/>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D5FFFF"/>
              </a:solidFill>
              <a:ln w="9525">
                <a:noFill/>
                <a:round/>
                <a:headEnd/>
                <a:tailEnd/>
              </a:ln>
            </p:spPr>
            <p:txBody>
              <a:bodyPr/>
              <a:lstStyle/>
              <a:p>
                <a:endParaRPr lang="en-US"/>
              </a:p>
            </p:txBody>
          </p:sp>
          <p:sp>
            <p:nvSpPr>
              <p:cNvPr id="1552037" name="Freeform 677"/>
              <p:cNvSpPr>
                <a:spLocks/>
              </p:cNvSpPr>
              <p:nvPr/>
            </p:nvSpPr>
            <p:spPr bwMode="auto">
              <a:xfrm>
                <a:off x="3494" y="3086"/>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D9FFFF"/>
              </a:solidFill>
              <a:ln w="9525">
                <a:noFill/>
                <a:round/>
                <a:headEnd/>
                <a:tailEnd/>
              </a:ln>
            </p:spPr>
            <p:txBody>
              <a:bodyPr/>
              <a:lstStyle/>
              <a:p>
                <a:endParaRPr lang="en-US"/>
              </a:p>
            </p:txBody>
          </p:sp>
          <p:sp>
            <p:nvSpPr>
              <p:cNvPr id="1552038" name="Freeform 678"/>
              <p:cNvSpPr>
                <a:spLocks/>
              </p:cNvSpPr>
              <p:nvPr/>
            </p:nvSpPr>
            <p:spPr bwMode="auto">
              <a:xfrm>
                <a:off x="3493" y="3084"/>
                <a:ext cx="24" cy="3"/>
              </a:xfrm>
              <a:custGeom>
                <a:avLst/>
                <a:gdLst/>
                <a:ahLst/>
                <a:cxnLst>
                  <a:cxn ang="0">
                    <a:pos x="0" y="1"/>
                  </a:cxn>
                  <a:cxn ang="0">
                    <a:pos x="24" y="0"/>
                  </a:cxn>
                  <a:cxn ang="0">
                    <a:pos x="24" y="2"/>
                  </a:cxn>
                  <a:cxn ang="0">
                    <a:pos x="1" y="3"/>
                  </a:cxn>
                  <a:cxn ang="0">
                    <a:pos x="0" y="1"/>
                  </a:cxn>
                </a:cxnLst>
                <a:rect l="0" t="0" r="r" b="b"/>
                <a:pathLst>
                  <a:path w="24" h="3">
                    <a:moveTo>
                      <a:pt x="0" y="1"/>
                    </a:moveTo>
                    <a:lnTo>
                      <a:pt x="24" y="0"/>
                    </a:lnTo>
                    <a:lnTo>
                      <a:pt x="24" y="2"/>
                    </a:lnTo>
                    <a:lnTo>
                      <a:pt x="1" y="3"/>
                    </a:lnTo>
                    <a:lnTo>
                      <a:pt x="0" y="1"/>
                    </a:lnTo>
                    <a:close/>
                  </a:path>
                </a:pathLst>
              </a:custGeom>
              <a:solidFill>
                <a:srgbClr val="DDFFFF"/>
              </a:solidFill>
              <a:ln w="9525">
                <a:noFill/>
                <a:round/>
                <a:headEnd/>
                <a:tailEnd/>
              </a:ln>
            </p:spPr>
            <p:txBody>
              <a:bodyPr/>
              <a:lstStyle/>
              <a:p>
                <a:endParaRPr lang="en-US"/>
              </a:p>
            </p:txBody>
          </p:sp>
          <p:sp>
            <p:nvSpPr>
              <p:cNvPr id="1552039" name="Freeform 679"/>
              <p:cNvSpPr>
                <a:spLocks/>
              </p:cNvSpPr>
              <p:nvPr/>
            </p:nvSpPr>
            <p:spPr bwMode="auto">
              <a:xfrm>
                <a:off x="3493" y="3082"/>
                <a:ext cx="24" cy="3"/>
              </a:xfrm>
              <a:custGeom>
                <a:avLst/>
                <a:gdLst/>
                <a:ahLst/>
                <a:cxnLst>
                  <a:cxn ang="0">
                    <a:pos x="0" y="1"/>
                  </a:cxn>
                  <a:cxn ang="0">
                    <a:pos x="24" y="0"/>
                  </a:cxn>
                  <a:cxn ang="0">
                    <a:pos x="24" y="2"/>
                  </a:cxn>
                  <a:cxn ang="0">
                    <a:pos x="0" y="3"/>
                  </a:cxn>
                  <a:cxn ang="0">
                    <a:pos x="0" y="1"/>
                  </a:cxn>
                </a:cxnLst>
                <a:rect l="0" t="0" r="r" b="b"/>
                <a:pathLst>
                  <a:path w="24" h="3">
                    <a:moveTo>
                      <a:pt x="0" y="1"/>
                    </a:moveTo>
                    <a:lnTo>
                      <a:pt x="24" y="0"/>
                    </a:lnTo>
                    <a:lnTo>
                      <a:pt x="24" y="2"/>
                    </a:lnTo>
                    <a:lnTo>
                      <a:pt x="0" y="3"/>
                    </a:lnTo>
                    <a:lnTo>
                      <a:pt x="0" y="1"/>
                    </a:lnTo>
                    <a:close/>
                  </a:path>
                </a:pathLst>
              </a:custGeom>
              <a:solidFill>
                <a:srgbClr val="E1FFFF"/>
              </a:solidFill>
              <a:ln w="9525">
                <a:noFill/>
                <a:round/>
                <a:headEnd/>
                <a:tailEnd/>
              </a:ln>
            </p:spPr>
            <p:txBody>
              <a:bodyPr/>
              <a:lstStyle/>
              <a:p>
                <a:endParaRPr lang="en-US"/>
              </a:p>
            </p:txBody>
          </p:sp>
          <p:sp>
            <p:nvSpPr>
              <p:cNvPr id="1552040" name="Freeform 680"/>
              <p:cNvSpPr>
                <a:spLocks/>
              </p:cNvSpPr>
              <p:nvPr/>
            </p:nvSpPr>
            <p:spPr bwMode="auto">
              <a:xfrm>
                <a:off x="3493" y="3080"/>
                <a:ext cx="24" cy="3"/>
              </a:xfrm>
              <a:custGeom>
                <a:avLst/>
                <a:gdLst/>
                <a:ahLst/>
                <a:cxnLst>
                  <a:cxn ang="0">
                    <a:pos x="0" y="1"/>
                  </a:cxn>
                  <a:cxn ang="0">
                    <a:pos x="23" y="0"/>
                  </a:cxn>
                  <a:cxn ang="0">
                    <a:pos x="24" y="2"/>
                  </a:cxn>
                  <a:cxn ang="0">
                    <a:pos x="0" y="3"/>
                  </a:cxn>
                  <a:cxn ang="0">
                    <a:pos x="0" y="1"/>
                  </a:cxn>
                </a:cxnLst>
                <a:rect l="0" t="0" r="r" b="b"/>
                <a:pathLst>
                  <a:path w="24" h="3">
                    <a:moveTo>
                      <a:pt x="0" y="1"/>
                    </a:moveTo>
                    <a:lnTo>
                      <a:pt x="23" y="0"/>
                    </a:lnTo>
                    <a:lnTo>
                      <a:pt x="24" y="2"/>
                    </a:lnTo>
                    <a:lnTo>
                      <a:pt x="0" y="3"/>
                    </a:lnTo>
                    <a:lnTo>
                      <a:pt x="0" y="1"/>
                    </a:lnTo>
                    <a:close/>
                  </a:path>
                </a:pathLst>
              </a:custGeom>
              <a:solidFill>
                <a:srgbClr val="E6FFFF"/>
              </a:solidFill>
              <a:ln w="9525">
                <a:noFill/>
                <a:round/>
                <a:headEnd/>
                <a:tailEnd/>
              </a:ln>
            </p:spPr>
            <p:txBody>
              <a:bodyPr/>
              <a:lstStyle/>
              <a:p>
                <a:endParaRPr lang="en-US"/>
              </a:p>
            </p:txBody>
          </p:sp>
          <p:sp>
            <p:nvSpPr>
              <p:cNvPr id="1552041" name="Freeform 681"/>
              <p:cNvSpPr>
                <a:spLocks/>
              </p:cNvSpPr>
              <p:nvPr/>
            </p:nvSpPr>
            <p:spPr bwMode="auto">
              <a:xfrm>
                <a:off x="3493" y="3078"/>
                <a:ext cx="23" cy="3"/>
              </a:xfrm>
              <a:custGeom>
                <a:avLst/>
                <a:gdLst/>
                <a:ahLst/>
                <a:cxnLst>
                  <a:cxn ang="0">
                    <a:pos x="0" y="2"/>
                  </a:cxn>
                  <a:cxn ang="0">
                    <a:pos x="23" y="0"/>
                  </a:cxn>
                  <a:cxn ang="0">
                    <a:pos x="23" y="2"/>
                  </a:cxn>
                  <a:cxn ang="0">
                    <a:pos x="0" y="3"/>
                  </a:cxn>
                  <a:cxn ang="0">
                    <a:pos x="0" y="2"/>
                  </a:cxn>
                </a:cxnLst>
                <a:rect l="0" t="0" r="r" b="b"/>
                <a:pathLst>
                  <a:path w="23" h="3">
                    <a:moveTo>
                      <a:pt x="0" y="2"/>
                    </a:moveTo>
                    <a:lnTo>
                      <a:pt x="23" y="0"/>
                    </a:lnTo>
                    <a:lnTo>
                      <a:pt x="23" y="2"/>
                    </a:lnTo>
                    <a:lnTo>
                      <a:pt x="0" y="3"/>
                    </a:lnTo>
                    <a:lnTo>
                      <a:pt x="0" y="2"/>
                    </a:lnTo>
                    <a:close/>
                  </a:path>
                </a:pathLst>
              </a:custGeom>
              <a:solidFill>
                <a:srgbClr val="EAFFFF"/>
              </a:solidFill>
              <a:ln w="9525">
                <a:noFill/>
                <a:round/>
                <a:headEnd/>
                <a:tailEnd/>
              </a:ln>
            </p:spPr>
            <p:txBody>
              <a:bodyPr/>
              <a:lstStyle/>
              <a:p>
                <a:endParaRPr lang="en-US"/>
              </a:p>
            </p:txBody>
          </p:sp>
          <p:sp>
            <p:nvSpPr>
              <p:cNvPr id="1552042" name="Freeform 682"/>
              <p:cNvSpPr>
                <a:spLocks/>
              </p:cNvSpPr>
              <p:nvPr/>
            </p:nvSpPr>
            <p:spPr bwMode="auto">
              <a:xfrm>
                <a:off x="3493" y="3076"/>
                <a:ext cx="23" cy="4"/>
              </a:xfrm>
              <a:custGeom>
                <a:avLst/>
                <a:gdLst/>
                <a:ahLst/>
                <a:cxnLst>
                  <a:cxn ang="0">
                    <a:pos x="0" y="2"/>
                  </a:cxn>
                  <a:cxn ang="0">
                    <a:pos x="23" y="0"/>
                  </a:cxn>
                  <a:cxn ang="0">
                    <a:pos x="23" y="2"/>
                  </a:cxn>
                  <a:cxn ang="0">
                    <a:pos x="0" y="4"/>
                  </a:cxn>
                  <a:cxn ang="0">
                    <a:pos x="0" y="2"/>
                  </a:cxn>
                </a:cxnLst>
                <a:rect l="0" t="0" r="r" b="b"/>
                <a:pathLst>
                  <a:path w="23" h="4">
                    <a:moveTo>
                      <a:pt x="0" y="2"/>
                    </a:moveTo>
                    <a:lnTo>
                      <a:pt x="23" y="0"/>
                    </a:lnTo>
                    <a:lnTo>
                      <a:pt x="23" y="2"/>
                    </a:lnTo>
                    <a:lnTo>
                      <a:pt x="0" y="4"/>
                    </a:lnTo>
                    <a:lnTo>
                      <a:pt x="0" y="2"/>
                    </a:lnTo>
                    <a:close/>
                  </a:path>
                </a:pathLst>
              </a:custGeom>
              <a:solidFill>
                <a:srgbClr val="EEFFFF"/>
              </a:solidFill>
              <a:ln w="9525">
                <a:noFill/>
                <a:round/>
                <a:headEnd/>
                <a:tailEnd/>
              </a:ln>
            </p:spPr>
            <p:txBody>
              <a:bodyPr/>
              <a:lstStyle/>
              <a:p>
                <a:endParaRPr lang="en-US"/>
              </a:p>
            </p:txBody>
          </p:sp>
          <p:sp>
            <p:nvSpPr>
              <p:cNvPr id="1552043" name="Freeform 683"/>
              <p:cNvSpPr>
                <a:spLocks/>
              </p:cNvSpPr>
              <p:nvPr/>
            </p:nvSpPr>
            <p:spPr bwMode="auto">
              <a:xfrm>
                <a:off x="3493" y="3074"/>
                <a:ext cx="23" cy="4"/>
              </a:xfrm>
              <a:custGeom>
                <a:avLst/>
                <a:gdLst/>
                <a:ahLst/>
                <a:cxnLst>
                  <a:cxn ang="0">
                    <a:pos x="0" y="2"/>
                  </a:cxn>
                  <a:cxn ang="0">
                    <a:pos x="23" y="0"/>
                  </a:cxn>
                  <a:cxn ang="0">
                    <a:pos x="23" y="2"/>
                  </a:cxn>
                  <a:cxn ang="0">
                    <a:pos x="0" y="4"/>
                  </a:cxn>
                  <a:cxn ang="0">
                    <a:pos x="0" y="2"/>
                  </a:cxn>
                </a:cxnLst>
                <a:rect l="0" t="0" r="r" b="b"/>
                <a:pathLst>
                  <a:path w="23" h="4">
                    <a:moveTo>
                      <a:pt x="0" y="2"/>
                    </a:moveTo>
                    <a:lnTo>
                      <a:pt x="23" y="0"/>
                    </a:lnTo>
                    <a:lnTo>
                      <a:pt x="23" y="2"/>
                    </a:lnTo>
                    <a:lnTo>
                      <a:pt x="0" y="4"/>
                    </a:lnTo>
                    <a:lnTo>
                      <a:pt x="0" y="2"/>
                    </a:lnTo>
                    <a:close/>
                  </a:path>
                </a:pathLst>
              </a:custGeom>
              <a:solidFill>
                <a:srgbClr val="F2FFFF"/>
              </a:solidFill>
              <a:ln w="9525">
                <a:noFill/>
                <a:round/>
                <a:headEnd/>
                <a:tailEnd/>
              </a:ln>
            </p:spPr>
            <p:txBody>
              <a:bodyPr/>
              <a:lstStyle/>
              <a:p>
                <a:endParaRPr lang="en-US"/>
              </a:p>
            </p:txBody>
          </p:sp>
          <p:sp>
            <p:nvSpPr>
              <p:cNvPr id="1552044" name="Freeform 684"/>
              <p:cNvSpPr>
                <a:spLocks/>
              </p:cNvSpPr>
              <p:nvPr/>
            </p:nvSpPr>
            <p:spPr bwMode="auto">
              <a:xfrm>
                <a:off x="3493" y="3072"/>
                <a:ext cx="23" cy="4"/>
              </a:xfrm>
              <a:custGeom>
                <a:avLst/>
                <a:gdLst/>
                <a:ahLst/>
                <a:cxnLst>
                  <a:cxn ang="0">
                    <a:pos x="0" y="2"/>
                  </a:cxn>
                  <a:cxn ang="0">
                    <a:pos x="23" y="0"/>
                  </a:cxn>
                  <a:cxn ang="0">
                    <a:pos x="23" y="2"/>
                  </a:cxn>
                  <a:cxn ang="0">
                    <a:pos x="0" y="4"/>
                  </a:cxn>
                  <a:cxn ang="0">
                    <a:pos x="0" y="2"/>
                  </a:cxn>
                </a:cxnLst>
                <a:rect l="0" t="0" r="r" b="b"/>
                <a:pathLst>
                  <a:path w="23" h="4">
                    <a:moveTo>
                      <a:pt x="0" y="2"/>
                    </a:moveTo>
                    <a:lnTo>
                      <a:pt x="23" y="0"/>
                    </a:lnTo>
                    <a:lnTo>
                      <a:pt x="23" y="2"/>
                    </a:lnTo>
                    <a:lnTo>
                      <a:pt x="0" y="4"/>
                    </a:lnTo>
                    <a:lnTo>
                      <a:pt x="0" y="2"/>
                    </a:lnTo>
                    <a:close/>
                  </a:path>
                </a:pathLst>
              </a:custGeom>
              <a:solidFill>
                <a:srgbClr val="F7FFFF"/>
              </a:solidFill>
              <a:ln w="9525">
                <a:noFill/>
                <a:round/>
                <a:headEnd/>
                <a:tailEnd/>
              </a:ln>
            </p:spPr>
            <p:txBody>
              <a:bodyPr/>
              <a:lstStyle/>
              <a:p>
                <a:endParaRPr lang="en-US"/>
              </a:p>
            </p:txBody>
          </p:sp>
          <p:sp>
            <p:nvSpPr>
              <p:cNvPr id="1552045" name="Freeform 685"/>
              <p:cNvSpPr>
                <a:spLocks/>
              </p:cNvSpPr>
              <p:nvPr/>
            </p:nvSpPr>
            <p:spPr bwMode="auto">
              <a:xfrm>
                <a:off x="3493" y="3070"/>
                <a:ext cx="23" cy="4"/>
              </a:xfrm>
              <a:custGeom>
                <a:avLst/>
                <a:gdLst/>
                <a:ahLst/>
                <a:cxnLst>
                  <a:cxn ang="0">
                    <a:pos x="0" y="1"/>
                  </a:cxn>
                  <a:cxn ang="0">
                    <a:pos x="23" y="0"/>
                  </a:cxn>
                  <a:cxn ang="0">
                    <a:pos x="23" y="2"/>
                  </a:cxn>
                  <a:cxn ang="0">
                    <a:pos x="0" y="4"/>
                  </a:cxn>
                  <a:cxn ang="0">
                    <a:pos x="0" y="1"/>
                  </a:cxn>
                </a:cxnLst>
                <a:rect l="0" t="0" r="r" b="b"/>
                <a:pathLst>
                  <a:path w="23" h="4">
                    <a:moveTo>
                      <a:pt x="0" y="1"/>
                    </a:moveTo>
                    <a:lnTo>
                      <a:pt x="23" y="0"/>
                    </a:lnTo>
                    <a:lnTo>
                      <a:pt x="23" y="2"/>
                    </a:lnTo>
                    <a:lnTo>
                      <a:pt x="0" y="4"/>
                    </a:lnTo>
                    <a:lnTo>
                      <a:pt x="0" y="1"/>
                    </a:lnTo>
                    <a:close/>
                  </a:path>
                </a:pathLst>
              </a:custGeom>
              <a:solidFill>
                <a:srgbClr val="FBFFFF"/>
              </a:solidFill>
              <a:ln w="9525">
                <a:noFill/>
                <a:round/>
                <a:headEnd/>
                <a:tailEnd/>
              </a:ln>
            </p:spPr>
            <p:txBody>
              <a:bodyPr/>
              <a:lstStyle/>
              <a:p>
                <a:endParaRPr lang="en-US"/>
              </a:p>
            </p:txBody>
          </p:sp>
          <p:sp>
            <p:nvSpPr>
              <p:cNvPr id="1552046" name="Freeform 686"/>
              <p:cNvSpPr>
                <a:spLocks/>
              </p:cNvSpPr>
              <p:nvPr/>
            </p:nvSpPr>
            <p:spPr bwMode="auto">
              <a:xfrm>
                <a:off x="3493" y="3069"/>
                <a:ext cx="23" cy="2"/>
              </a:xfrm>
              <a:custGeom>
                <a:avLst/>
                <a:gdLst/>
                <a:ahLst/>
                <a:cxnLst>
                  <a:cxn ang="0">
                    <a:pos x="0" y="2"/>
                  </a:cxn>
                  <a:cxn ang="0">
                    <a:pos x="23" y="0"/>
                  </a:cxn>
                  <a:cxn ang="0">
                    <a:pos x="23" y="1"/>
                  </a:cxn>
                  <a:cxn ang="0">
                    <a:pos x="0" y="2"/>
                  </a:cxn>
                </a:cxnLst>
                <a:rect l="0" t="0" r="r" b="b"/>
                <a:pathLst>
                  <a:path w="23" h="2">
                    <a:moveTo>
                      <a:pt x="0" y="2"/>
                    </a:moveTo>
                    <a:lnTo>
                      <a:pt x="23" y="0"/>
                    </a:lnTo>
                    <a:lnTo>
                      <a:pt x="23" y="1"/>
                    </a:lnTo>
                    <a:lnTo>
                      <a:pt x="0" y="2"/>
                    </a:lnTo>
                    <a:close/>
                  </a:path>
                </a:pathLst>
              </a:custGeom>
              <a:solidFill>
                <a:srgbClr val="FFFFFF"/>
              </a:solidFill>
              <a:ln w="9525">
                <a:noFill/>
                <a:round/>
                <a:headEnd/>
                <a:tailEnd/>
              </a:ln>
            </p:spPr>
            <p:txBody>
              <a:bodyPr/>
              <a:lstStyle/>
              <a:p>
                <a:endParaRPr lang="en-US"/>
              </a:p>
            </p:txBody>
          </p:sp>
          <p:sp>
            <p:nvSpPr>
              <p:cNvPr id="1552047" name="Freeform 687"/>
              <p:cNvSpPr>
                <a:spLocks/>
              </p:cNvSpPr>
              <p:nvPr/>
            </p:nvSpPr>
            <p:spPr bwMode="auto">
              <a:xfrm>
                <a:off x="3495" y="3070"/>
                <a:ext cx="21" cy="59"/>
              </a:xfrm>
              <a:custGeom>
                <a:avLst/>
                <a:gdLst/>
                <a:ahLst/>
                <a:cxnLst>
                  <a:cxn ang="0">
                    <a:pos x="0" y="55"/>
                  </a:cxn>
                  <a:cxn ang="0">
                    <a:pos x="0" y="0"/>
                  </a:cxn>
                  <a:cxn ang="0">
                    <a:pos x="21" y="7"/>
                  </a:cxn>
                  <a:cxn ang="0">
                    <a:pos x="21" y="59"/>
                  </a:cxn>
                  <a:cxn ang="0">
                    <a:pos x="0" y="55"/>
                  </a:cxn>
                </a:cxnLst>
                <a:rect l="0" t="0" r="r" b="b"/>
                <a:pathLst>
                  <a:path w="21" h="59">
                    <a:moveTo>
                      <a:pt x="0" y="55"/>
                    </a:moveTo>
                    <a:lnTo>
                      <a:pt x="0" y="0"/>
                    </a:lnTo>
                    <a:lnTo>
                      <a:pt x="21" y="7"/>
                    </a:lnTo>
                    <a:lnTo>
                      <a:pt x="21" y="59"/>
                    </a:lnTo>
                    <a:lnTo>
                      <a:pt x="0" y="55"/>
                    </a:lnTo>
                    <a:close/>
                  </a:path>
                </a:pathLst>
              </a:custGeom>
              <a:solidFill>
                <a:srgbClr val="000000"/>
              </a:solidFill>
              <a:ln w="9525">
                <a:noFill/>
                <a:round/>
                <a:headEnd/>
                <a:tailEnd/>
              </a:ln>
            </p:spPr>
            <p:txBody>
              <a:bodyPr/>
              <a:lstStyle/>
              <a:p>
                <a:endParaRPr lang="en-US"/>
              </a:p>
            </p:txBody>
          </p:sp>
          <p:sp>
            <p:nvSpPr>
              <p:cNvPr id="1552048" name="Freeform 688"/>
              <p:cNvSpPr>
                <a:spLocks/>
              </p:cNvSpPr>
              <p:nvPr/>
            </p:nvSpPr>
            <p:spPr bwMode="auto">
              <a:xfrm>
                <a:off x="3496" y="3128"/>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80FFFF"/>
              </a:solidFill>
              <a:ln w="9525">
                <a:noFill/>
                <a:round/>
                <a:headEnd/>
                <a:tailEnd/>
              </a:ln>
            </p:spPr>
            <p:txBody>
              <a:bodyPr/>
              <a:lstStyle/>
              <a:p>
                <a:endParaRPr lang="en-US"/>
              </a:p>
            </p:txBody>
          </p:sp>
          <p:sp>
            <p:nvSpPr>
              <p:cNvPr id="1552049" name="Freeform 689"/>
              <p:cNvSpPr>
                <a:spLocks/>
              </p:cNvSpPr>
              <p:nvPr/>
            </p:nvSpPr>
            <p:spPr bwMode="auto">
              <a:xfrm>
                <a:off x="3496" y="3126"/>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84FFFF"/>
              </a:solidFill>
              <a:ln w="9525">
                <a:noFill/>
                <a:round/>
                <a:headEnd/>
                <a:tailEnd/>
              </a:ln>
            </p:spPr>
            <p:txBody>
              <a:bodyPr/>
              <a:lstStyle/>
              <a:p>
                <a:endParaRPr lang="en-US"/>
              </a:p>
            </p:txBody>
          </p:sp>
          <p:sp>
            <p:nvSpPr>
              <p:cNvPr id="1552050" name="Freeform 690"/>
              <p:cNvSpPr>
                <a:spLocks/>
              </p:cNvSpPr>
              <p:nvPr/>
            </p:nvSpPr>
            <p:spPr bwMode="auto">
              <a:xfrm>
                <a:off x="3495" y="3124"/>
                <a:ext cx="24" cy="3"/>
              </a:xfrm>
              <a:custGeom>
                <a:avLst/>
                <a:gdLst/>
                <a:ahLst/>
                <a:cxnLst>
                  <a:cxn ang="0">
                    <a:pos x="0" y="1"/>
                  </a:cxn>
                  <a:cxn ang="0">
                    <a:pos x="24" y="0"/>
                  </a:cxn>
                  <a:cxn ang="0">
                    <a:pos x="24" y="2"/>
                  </a:cxn>
                  <a:cxn ang="0">
                    <a:pos x="1" y="3"/>
                  </a:cxn>
                  <a:cxn ang="0">
                    <a:pos x="0" y="1"/>
                  </a:cxn>
                </a:cxnLst>
                <a:rect l="0" t="0" r="r" b="b"/>
                <a:pathLst>
                  <a:path w="24" h="3">
                    <a:moveTo>
                      <a:pt x="0" y="1"/>
                    </a:moveTo>
                    <a:lnTo>
                      <a:pt x="24" y="0"/>
                    </a:lnTo>
                    <a:lnTo>
                      <a:pt x="24" y="2"/>
                    </a:lnTo>
                    <a:lnTo>
                      <a:pt x="1" y="3"/>
                    </a:lnTo>
                    <a:lnTo>
                      <a:pt x="0" y="1"/>
                    </a:lnTo>
                    <a:close/>
                  </a:path>
                </a:pathLst>
              </a:custGeom>
              <a:solidFill>
                <a:srgbClr val="88FFFF"/>
              </a:solidFill>
              <a:ln w="9525">
                <a:noFill/>
                <a:round/>
                <a:headEnd/>
                <a:tailEnd/>
              </a:ln>
            </p:spPr>
            <p:txBody>
              <a:bodyPr/>
              <a:lstStyle/>
              <a:p>
                <a:endParaRPr lang="en-US"/>
              </a:p>
            </p:txBody>
          </p:sp>
          <p:sp>
            <p:nvSpPr>
              <p:cNvPr id="1552051" name="Freeform 691"/>
              <p:cNvSpPr>
                <a:spLocks/>
              </p:cNvSpPr>
              <p:nvPr/>
            </p:nvSpPr>
            <p:spPr bwMode="auto">
              <a:xfrm>
                <a:off x="3495" y="3122"/>
                <a:ext cx="24" cy="3"/>
              </a:xfrm>
              <a:custGeom>
                <a:avLst/>
                <a:gdLst/>
                <a:ahLst/>
                <a:cxnLst>
                  <a:cxn ang="0">
                    <a:pos x="0" y="1"/>
                  </a:cxn>
                  <a:cxn ang="0">
                    <a:pos x="24" y="0"/>
                  </a:cxn>
                  <a:cxn ang="0">
                    <a:pos x="24" y="2"/>
                  </a:cxn>
                  <a:cxn ang="0">
                    <a:pos x="0" y="3"/>
                  </a:cxn>
                  <a:cxn ang="0">
                    <a:pos x="0" y="1"/>
                  </a:cxn>
                </a:cxnLst>
                <a:rect l="0" t="0" r="r" b="b"/>
                <a:pathLst>
                  <a:path w="24" h="3">
                    <a:moveTo>
                      <a:pt x="0" y="1"/>
                    </a:moveTo>
                    <a:lnTo>
                      <a:pt x="24" y="0"/>
                    </a:lnTo>
                    <a:lnTo>
                      <a:pt x="24" y="2"/>
                    </a:lnTo>
                    <a:lnTo>
                      <a:pt x="0" y="3"/>
                    </a:lnTo>
                    <a:lnTo>
                      <a:pt x="0" y="1"/>
                    </a:lnTo>
                    <a:close/>
                  </a:path>
                </a:pathLst>
              </a:custGeom>
              <a:solidFill>
                <a:srgbClr val="8DFFFF"/>
              </a:solidFill>
              <a:ln w="9525">
                <a:noFill/>
                <a:round/>
                <a:headEnd/>
                <a:tailEnd/>
              </a:ln>
            </p:spPr>
            <p:txBody>
              <a:bodyPr/>
              <a:lstStyle/>
              <a:p>
                <a:endParaRPr lang="en-US"/>
              </a:p>
            </p:txBody>
          </p:sp>
          <p:sp>
            <p:nvSpPr>
              <p:cNvPr id="1552052" name="Freeform 692"/>
              <p:cNvSpPr>
                <a:spLocks/>
              </p:cNvSpPr>
              <p:nvPr/>
            </p:nvSpPr>
            <p:spPr bwMode="auto">
              <a:xfrm>
                <a:off x="3495" y="3120"/>
                <a:ext cx="24" cy="3"/>
              </a:xfrm>
              <a:custGeom>
                <a:avLst/>
                <a:gdLst/>
                <a:ahLst/>
                <a:cxnLst>
                  <a:cxn ang="0">
                    <a:pos x="0" y="1"/>
                  </a:cxn>
                  <a:cxn ang="0">
                    <a:pos x="24" y="0"/>
                  </a:cxn>
                  <a:cxn ang="0">
                    <a:pos x="24" y="2"/>
                  </a:cxn>
                  <a:cxn ang="0">
                    <a:pos x="0" y="3"/>
                  </a:cxn>
                  <a:cxn ang="0">
                    <a:pos x="0" y="1"/>
                  </a:cxn>
                </a:cxnLst>
                <a:rect l="0" t="0" r="r" b="b"/>
                <a:pathLst>
                  <a:path w="24" h="3">
                    <a:moveTo>
                      <a:pt x="0" y="1"/>
                    </a:moveTo>
                    <a:lnTo>
                      <a:pt x="24" y="0"/>
                    </a:lnTo>
                    <a:lnTo>
                      <a:pt x="24" y="2"/>
                    </a:lnTo>
                    <a:lnTo>
                      <a:pt x="0" y="3"/>
                    </a:lnTo>
                    <a:lnTo>
                      <a:pt x="0" y="1"/>
                    </a:lnTo>
                    <a:close/>
                  </a:path>
                </a:pathLst>
              </a:custGeom>
              <a:solidFill>
                <a:srgbClr val="91FFFF"/>
              </a:solidFill>
              <a:ln w="9525">
                <a:noFill/>
                <a:round/>
                <a:headEnd/>
                <a:tailEnd/>
              </a:ln>
            </p:spPr>
            <p:txBody>
              <a:bodyPr/>
              <a:lstStyle/>
              <a:p>
                <a:endParaRPr lang="en-US"/>
              </a:p>
            </p:txBody>
          </p:sp>
          <p:sp>
            <p:nvSpPr>
              <p:cNvPr id="1552053" name="Freeform 693"/>
              <p:cNvSpPr>
                <a:spLocks/>
              </p:cNvSpPr>
              <p:nvPr/>
            </p:nvSpPr>
            <p:spPr bwMode="auto">
              <a:xfrm>
                <a:off x="3495" y="3118"/>
                <a:ext cx="24" cy="3"/>
              </a:xfrm>
              <a:custGeom>
                <a:avLst/>
                <a:gdLst/>
                <a:ahLst/>
                <a:cxnLst>
                  <a:cxn ang="0">
                    <a:pos x="0" y="1"/>
                  </a:cxn>
                  <a:cxn ang="0">
                    <a:pos x="23" y="0"/>
                  </a:cxn>
                  <a:cxn ang="0">
                    <a:pos x="24" y="2"/>
                  </a:cxn>
                  <a:cxn ang="0">
                    <a:pos x="0" y="3"/>
                  </a:cxn>
                  <a:cxn ang="0">
                    <a:pos x="0" y="1"/>
                  </a:cxn>
                </a:cxnLst>
                <a:rect l="0" t="0" r="r" b="b"/>
                <a:pathLst>
                  <a:path w="24" h="3">
                    <a:moveTo>
                      <a:pt x="0" y="1"/>
                    </a:moveTo>
                    <a:lnTo>
                      <a:pt x="23" y="0"/>
                    </a:lnTo>
                    <a:lnTo>
                      <a:pt x="24" y="2"/>
                    </a:lnTo>
                    <a:lnTo>
                      <a:pt x="0" y="3"/>
                    </a:lnTo>
                    <a:lnTo>
                      <a:pt x="0" y="1"/>
                    </a:lnTo>
                    <a:close/>
                  </a:path>
                </a:pathLst>
              </a:custGeom>
              <a:solidFill>
                <a:srgbClr val="95FFFF"/>
              </a:solidFill>
              <a:ln w="9525">
                <a:noFill/>
                <a:round/>
                <a:headEnd/>
                <a:tailEnd/>
              </a:ln>
            </p:spPr>
            <p:txBody>
              <a:bodyPr/>
              <a:lstStyle/>
              <a:p>
                <a:endParaRPr lang="en-US"/>
              </a:p>
            </p:txBody>
          </p:sp>
          <p:sp>
            <p:nvSpPr>
              <p:cNvPr id="1552054" name="Freeform 694"/>
              <p:cNvSpPr>
                <a:spLocks/>
              </p:cNvSpPr>
              <p:nvPr/>
            </p:nvSpPr>
            <p:spPr bwMode="auto">
              <a:xfrm>
                <a:off x="3495" y="3116"/>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99FFFF"/>
              </a:solidFill>
              <a:ln w="9525">
                <a:noFill/>
                <a:round/>
                <a:headEnd/>
                <a:tailEnd/>
              </a:ln>
            </p:spPr>
            <p:txBody>
              <a:bodyPr/>
              <a:lstStyle/>
              <a:p>
                <a:endParaRPr lang="en-US"/>
              </a:p>
            </p:txBody>
          </p:sp>
          <p:sp>
            <p:nvSpPr>
              <p:cNvPr id="1552055" name="Freeform 695"/>
              <p:cNvSpPr>
                <a:spLocks/>
              </p:cNvSpPr>
              <p:nvPr/>
            </p:nvSpPr>
            <p:spPr bwMode="auto">
              <a:xfrm>
                <a:off x="3495" y="3114"/>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9EFFFF"/>
              </a:solidFill>
              <a:ln w="9525">
                <a:noFill/>
                <a:round/>
                <a:headEnd/>
                <a:tailEnd/>
              </a:ln>
            </p:spPr>
            <p:txBody>
              <a:bodyPr/>
              <a:lstStyle/>
              <a:p>
                <a:endParaRPr lang="en-US"/>
              </a:p>
            </p:txBody>
          </p:sp>
          <p:sp>
            <p:nvSpPr>
              <p:cNvPr id="1552056" name="Freeform 696"/>
              <p:cNvSpPr>
                <a:spLocks/>
              </p:cNvSpPr>
              <p:nvPr/>
            </p:nvSpPr>
            <p:spPr bwMode="auto">
              <a:xfrm>
                <a:off x="3495" y="3112"/>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A2FFFF"/>
              </a:solidFill>
              <a:ln w="9525">
                <a:noFill/>
                <a:round/>
                <a:headEnd/>
                <a:tailEnd/>
              </a:ln>
            </p:spPr>
            <p:txBody>
              <a:bodyPr/>
              <a:lstStyle/>
              <a:p>
                <a:endParaRPr lang="en-US"/>
              </a:p>
            </p:txBody>
          </p:sp>
          <p:sp>
            <p:nvSpPr>
              <p:cNvPr id="1552057" name="Freeform 697"/>
              <p:cNvSpPr>
                <a:spLocks/>
              </p:cNvSpPr>
              <p:nvPr/>
            </p:nvSpPr>
            <p:spPr bwMode="auto">
              <a:xfrm>
                <a:off x="3495" y="3110"/>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A6FFFF"/>
              </a:solidFill>
              <a:ln w="9525">
                <a:noFill/>
                <a:round/>
                <a:headEnd/>
                <a:tailEnd/>
              </a:ln>
            </p:spPr>
            <p:txBody>
              <a:bodyPr/>
              <a:lstStyle/>
              <a:p>
                <a:endParaRPr lang="en-US"/>
              </a:p>
            </p:txBody>
          </p:sp>
          <p:sp>
            <p:nvSpPr>
              <p:cNvPr id="1552058" name="Freeform 698"/>
              <p:cNvSpPr>
                <a:spLocks/>
              </p:cNvSpPr>
              <p:nvPr/>
            </p:nvSpPr>
            <p:spPr bwMode="auto">
              <a:xfrm>
                <a:off x="3495" y="3108"/>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AAFFFF"/>
              </a:solidFill>
              <a:ln w="9525">
                <a:noFill/>
                <a:round/>
                <a:headEnd/>
                <a:tailEnd/>
              </a:ln>
            </p:spPr>
            <p:txBody>
              <a:bodyPr/>
              <a:lstStyle/>
              <a:p>
                <a:endParaRPr lang="en-US"/>
              </a:p>
            </p:txBody>
          </p:sp>
          <p:sp>
            <p:nvSpPr>
              <p:cNvPr id="1552059" name="Freeform 699"/>
              <p:cNvSpPr>
                <a:spLocks/>
              </p:cNvSpPr>
              <p:nvPr/>
            </p:nvSpPr>
            <p:spPr bwMode="auto">
              <a:xfrm>
                <a:off x="3495" y="3106"/>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AFFFFF"/>
              </a:solidFill>
              <a:ln w="9525">
                <a:noFill/>
                <a:round/>
                <a:headEnd/>
                <a:tailEnd/>
              </a:ln>
            </p:spPr>
            <p:txBody>
              <a:bodyPr/>
              <a:lstStyle/>
              <a:p>
                <a:endParaRPr lang="en-US"/>
              </a:p>
            </p:txBody>
          </p:sp>
          <p:sp>
            <p:nvSpPr>
              <p:cNvPr id="1552060" name="Freeform 700"/>
              <p:cNvSpPr>
                <a:spLocks/>
              </p:cNvSpPr>
              <p:nvPr/>
            </p:nvSpPr>
            <p:spPr bwMode="auto">
              <a:xfrm>
                <a:off x="3494" y="3104"/>
                <a:ext cx="24" cy="3"/>
              </a:xfrm>
              <a:custGeom>
                <a:avLst/>
                <a:gdLst/>
                <a:ahLst/>
                <a:cxnLst>
                  <a:cxn ang="0">
                    <a:pos x="0" y="1"/>
                  </a:cxn>
                  <a:cxn ang="0">
                    <a:pos x="24" y="0"/>
                  </a:cxn>
                  <a:cxn ang="0">
                    <a:pos x="24" y="2"/>
                  </a:cxn>
                  <a:cxn ang="0">
                    <a:pos x="1" y="3"/>
                  </a:cxn>
                  <a:cxn ang="0">
                    <a:pos x="0" y="1"/>
                  </a:cxn>
                </a:cxnLst>
                <a:rect l="0" t="0" r="r" b="b"/>
                <a:pathLst>
                  <a:path w="24" h="3">
                    <a:moveTo>
                      <a:pt x="0" y="1"/>
                    </a:moveTo>
                    <a:lnTo>
                      <a:pt x="24" y="0"/>
                    </a:lnTo>
                    <a:lnTo>
                      <a:pt x="24" y="2"/>
                    </a:lnTo>
                    <a:lnTo>
                      <a:pt x="1" y="3"/>
                    </a:lnTo>
                    <a:lnTo>
                      <a:pt x="0" y="1"/>
                    </a:lnTo>
                    <a:close/>
                  </a:path>
                </a:pathLst>
              </a:custGeom>
              <a:solidFill>
                <a:srgbClr val="B3FFFF"/>
              </a:solidFill>
              <a:ln w="9525">
                <a:noFill/>
                <a:round/>
                <a:headEnd/>
                <a:tailEnd/>
              </a:ln>
            </p:spPr>
            <p:txBody>
              <a:bodyPr/>
              <a:lstStyle/>
              <a:p>
                <a:endParaRPr lang="en-US"/>
              </a:p>
            </p:txBody>
          </p:sp>
          <p:sp>
            <p:nvSpPr>
              <p:cNvPr id="1552061" name="Freeform 701"/>
              <p:cNvSpPr>
                <a:spLocks/>
              </p:cNvSpPr>
              <p:nvPr/>
            </p:nvSpPr>
            <p:spPr bwMode="auto">
              <a:xfrm>
                <a:off x="3494" y="3102"/>
                <a:ext cx="24" cy="3"/>
              </a:xfrm>
              <a:custGeom>
                <a:avLst/>
                <a:gdLst/>
                <a:ahLst/>
                <a:cxnLst>
                  <a:cxn ang="0">
                    <a:pos x="0" y="1"/>
                  </a:cxn>
                  <a:cxn ang="0">
                    <a:pos x="24" y="0"/>
                  </a:cxn>
                  <a:cxn ang="0">
                    <a:pos x="24" y="2"/>
                  </a:cxn>
                  <a:cxn ang="0">
                    <a:pos x="0" y="3"/>
                  </a:cxn>
                  <a:cxn ang="0">
                    <a:pos x="0" y="1"/>
                  </a:cxn>
                </a:cxnLst>
                <a:rect l="0" t="0" r="r" b="b"/>
                <a:pathLst>
                  <a:path w="24" h="3">
                    <a:moveTo>
                      <a:pt x="0" y="1"/>
                    </a:moveTo>
                    <a:lnTo>
                      <a:pt x="24" y="0"/>
                    </a:lnTo>
                    <a:lnTo>
                      <a:pt x="24" y="2"/>
                    </a:lnTo>
                    <a:lnTo>
                      <a:pt x="0" y="3"/>
                    </a:lnTo>
                    <a:lnTo>
                      <a:pt x="0" y="1"/>
                    </a:lnTo>
                    <a:close/>
                  </a:path>
                </a:pathLst>
              </a:custGeom>
              <a:solidFill>
                <a:srgbClr val="B7FFFF"/>
              </a:solidFill>
              <a:ln w="9525">
                <a:noFill/>
                <a:round/>
                <a:headEnd/>
                <a:tailEnd/>
              </a:ln>
            </p:spPr>
            <p:txBody>
              <a:bodyPr/>
              <a:lstStyle/>
              <a:p>
                <a:endParaRPr lang="en-US"/>
              </a:p>
            </p:txBody>
          </p:sp>
          <p:sp>
            <p:nvSpPr>
              <p:cNvPr id="1552062" name="Freeform 702"/>
              <p:cNvSpPr>
                <a:spLocks/>
              </p:cNvSpPr>
              <p:nvPr/>
            </p:nvSpPr>
            <p:spPr bwMode="auto">
              <a:xfrm>
                <a:off x="3494" y="3100"/>
                <a:ext cx="24" cy="3"/>
              </a:xfrm>
              <a:custGeom>
                <a:avLst/>
                <a:gdLst/>
                <a:ahLst/>
                <a:cxnLst>
                  <a:cxn ang="0">
                    <a:pos x="0" y="1"/>
                  </a:cxn>
                  <a:cxn ang="0">
                    <a:pos x="24" y="0"/>
                  </a:cxn>
                  <a:cxn ang="0">
                    <a:pos x="24" y="2"/>
                  </a:cxn>
                  <a:cxn ang="0">
                    <a:pos x="0" y="3"/>
                  </a:cxn>
                  <a:cxn ang="0">
                    <a:pos x="0" y="1"/>
                  </a:cxn>
                </a:cxnLst>
                <a:rect l="0" t="0" r="r" b="b"/>
                <a:pathLst>
                  <a:path w="24" h="3">
                    <a:moveTo>
                      <a:pt x="0" y="1"/>
                    </a:moveTo>
                    <a:lnTo>
                      <a:pt x="24" y="0"/>
                    </a:lnTo>
                    <a:lnTo>
                      <a:pt x="24" y="2"/>
                    </a:lnTo>
                    <a:lnTo>
                      <a:pt x="0" y="3"/>
                    </a:lnTo>
                    <a:lnTo>
                      <a:pt x="0" y="1"/>
                    </a:lnTo>
                    <a:close/>
                  </a:path>
                </a:pathLst>
              </a:custGeom>
              <a:solidFill>
                <a:srgbClr val="BBFFFF"/>
              </a:solidFill>
              <a:ln w="9525">
                <a:noFill/>
                <a:round/>
                <a:headEnd/>
                <a:tailEnd/>
              </a:ln>
            </p:spPr>
            <p:txBody>
              <a:bodyPr/>
              <a:lstStyle/>
              <a:p>
                <a:endParaRPr lang="en-US"/>
              </a:p>
            </p:txBody>
          </p:sp>
          <p:sp>
            <p:nvSpPr>
              <p:cNvPr id="1552063" name="Freeform 703"/>
              <p:cNvSpPr>
                <a:spLocks/>
              </p:cNvSpPr>
              <p:nvPr/>
            </p:nvSpPr>
            <p:spPr bwMode="auto">
              <a:xfrm>
                <a:off x="3494" y="3098"/>
                <a:ext cx="24" cy="3"/>
              </a:xfrm>
              <a:custGeom>
                <a:avLst/>
                <a:gdLst/>
                <a:ahLst/>
                <a:cxnLst>
                  <a:cxn ang="0">
                    <a:pos x="0" y="1"/>
                  </a:cxn>
                  <a:cxn ang="0">
                    <a:pos x="23" y="0"/>
                  </a:cxn>
                  <a:cxn ang="0">
                    <a:pos x="24" y="2"/>
                  </a:cxn>
                  <a:cxn ang="0">
                    <a:pos x="0" y="3"/>
                  </a:cxn>
                  <a:cxn ang="0">
                    <a:pos x="0" y="1"/>
                  </a:cxn>
                </a:cxnLst>
                <a:rect l="0" t="0" r="r" b="b"/>
                <a:pathLst>
                  <a:path w="24" h="3">
                    <a:moveTo>
                      <a:pt x="0" y="1"/>
                    </a:moveTo>
                    <a:lnTo>
                      <a:pt x="23" y="0"/>
                    </a:lnTo>
                    <a:lnTo>
                      <a:pt x="24" y="2"/>
                    </a:lnTo>
                    <a:lnTo>
                      <a:pt x="0" y="3"/>
                    </a:lnTo>
                    <a:lnTo>
                      <a:pt x="0" y="1"/>
                    </a:lnTo>
                    <a:close/>
                  </a:path>
                </a:pathLst>
              </a:custGeom>
              <a:solidFill>
                <a:srgbClr val="C0FFFF"/>
              </a:solidFill>
              <a:ln w="9525">
                <a:noFill/>
                <a:round/>
                <a:headEnd/>
                <a:tailEnd/>
              </a:ln>
            </p:spPr>
            <p:txBody>
              <a:bodyPr/>
              <a:lstStyle/>
              <a:p>
                <a:endParaRPr lang="en-US"/>
              </a:p>
            </p:txBody>
          </p:sp>
          <p:sp>
            <p:nvSpPr>
              <p:cNvPr id="1552064" name="Freeform 704"/>
              <p:cNvSpPr>
                <a:spLocks/>
              </p:cNvSpPr>
              <p:nvPr/>
            </p:nvSpPr>
            <p:spPr bwMode="auto">
              <a:xfrm>
                <a:off x="3494" y="3096"/>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C4FFFF"/>
              </a:solidFill>
              <a:ln w="9525">
                <a:noFill/>
                <a:round/>
                <a:headEnd/>
                <a:tailEnd/>
              </a:ln>
            </p:spPr>
            <p:txBody>
              <a:bodyPr/>
              <a:lstStyle/>
              <a:p>
                <a:endParaRPr lang="en-US"/>
              </a:p>
            </p:txBody>
          </p:sp>
          <p:sp>
            <p:nvSpPr>
              <p:cNvPr id="1552065" name="Freeform 705"/>
              <p:cNvSpPr>
                <a:spLocks/>
              </p:cNvSpPr>
              <p:nvPr/>
            </p:nvSpPr>
            <p:spPr bwMode="auto">
              <a:xfrm>
                <a:off x="3494" y="3094"/>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C8FFFF"/>
              </a:solidFill>
              <a:ln w="9525">
                <a:noFill/>
                <a:round/>
                <a:headEnd/>
                <a:tailEnd/>
              </a:ln>
            </p:spPr>
            <p:txBody>
              <a:bodyPr/>
              <a:lstStyle/>
              <a:p>
                <a:endParaRPr lang="en-US"/>
              </a:p>
            </p:txBody>
          </p:sp>
          <p:sp>
            <p:nvSpPr>
              <p:cNvPr id="1552066" name="Freeform 706"/>
              <p:cNvSpPr>
                <a:spLocks/>
              </p:cNvSpPr>
              <p:nvPr/>
            </p:nvSpPr>
            <p:spPr bwMode="auto">
              <a:xfrm>
                <a:off x="3494" y="3092"/>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CCFFFF"/>
              </a:solidFill>
              <a:ln w="9525">
                <a:noFill/>
                <a:round/>
                <a:headEnd/>
                <a:tailEnd/>
              </a:ln>
            </p:spPr>
            <p:txBody>
              <a:bodyPr/>
              <a:lstStyle/>
              <a:p>
                <a:endParaRPr lang="en-US"/>
              </a:p>
            </p:txBody>
          </p:sp>
          <p:sp>
            <p:nvSpPr>
              <p:cNvPr id="1552067" name="Freeform 707"/>
              <p:cNvSpPr>
                <a:spLocks/>
              </p:cNvSpPr>
              <p:nvPr/>
            </p:nvSpPr>
            <p:spPr bwMode="auto">
              <a:xfrm>
                <a:off x="3494" y="3090"/>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D0FFFF"/>
              </a:solidFill>
              <a:ln w="9525">
                <a:noFill/>
                <a:round/>
                <a:headEnd/>
                <a:tailEnd/>
              </a:ln>
            </p:spPr>
            <p:txBody>
              <a:bodyPr/>
              <a:lstStyle/>
              <a:p>
                <a:endParaRPr lang="en-US"/>
              </a:p>
            </p:txBody>
          </p:sp>
          <p:sp>
            <p:nvSpPr>
              <p:cNvPr id="1552068" name="Freeform 708"/>
              <p:cNvSpPr>
                <a:spLocks/>
              </p:cNvSpPr>
              <p:nvPr/>
            </p:nvSpPr>
            <p:spPr bwMode="auto">
              <a:xfrm>
                <a:off x="3494" y="3088"/>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D5FFFF"/>
              </a:solidFill>
              <a:ln w="9525">
                <a:noFill/>
                <a:round/>
                <a:headEnd/>
                <a:tailEnd/>
              </a:ln>
            </p:spPr>
            <p:txBody>
              <a:bodyPr/>
              <a:lstStyle/>
              <a:p>
                <a:endParaRPr lang="en-US"/>
              </a:p>
            </p:txBody>
          </p:sp>
          <p:sp>
            <p:nvSpPr>
              <p:cNvPr id="1552069" name="Freeform 709"/>
              <p:cNvSpPr>
                <a:spLocks/>
              </p:cNvSpPr>
              <p:nvPr/>
            </p:nvSpPr>
            <p:spPr bwMode="auto">
              <a:xfrm>
                <a:off x="3494" y="3086"/>
                <a:ext cx="23" cy="3"/>
              </a:xfrm>
              <a:custGeom>
                <a:avLst/>
                <a:gdLst/>
                <a:ahLst/>
                <a:cxnLst>
                  <a:cxn ang="0">
                    <a:pos x="0" y="1"/>
                  </a:cxn>
                  <a:cxn ang="0">
                    <a:pos x="23" y="0"/>
                  </a:cxn>
                  <a:cxn ang="0">
                    <a:pos x="23" y="2"/>
                  </a:cxn>
                  <a:cxn ang="0">
                    <a:pos x="0" y="3"/>
                  </a:cxn>
                  <a:cxn ang="0">
                    <a:pos x="0" y="1"/>
                  </a:cxn>
                </a:cxnLst>
                <a:rect l="0" t="0" r="r" b="b"/>
                <a:pathLst>
                  <a:path w="23" h="3">
                    <a:moveTo>
                      <a:pt x="0" y="1"/>
                    </a:moveTo>
                    <a:lnTo>
                      <a:pt x="23" y="0"/>
                    </a:lnTo>
                    <a:lnTo>
                      <a:pt x="23" y="2"/>
                    </a:lnTo>
                    <a:lnTo>
                      <a:pt x="0" y="3"/>
                    </a:lnTo>
                    <a:lnTo>
                      <a:pt x="0" y="1"/>
                    </a:lnTo>
                    <a:close/>
                  </a:path>
                </a:pathLst>
              </a:custGeom>
              <a:solidFill>
                <a:srgbClr val="D9FFFF"/>
              </a:solidFill>
              <a:ln w="9525">
                <a:noFill/>
                <a:round/>
                <a:headEnd/>
                <a:tailEnd/>
              </a:ln>
            </p:spPr>
            <p:txBody>
              <a:bodyPr/>
              <a:lstStyle/>
              <a:p>
                <a:endParaRPr lang="en-US"/>
              </a:p>
            </p:txBody>
          </p:sp>
          <p:sp>
            <p:nvSpPr>
              <p:cNvPr id="1552070" name="Freeform 710"/>
              <p:cNvSpPr>
                <a:spLocks/>
              </p:cNvSpPr>
              <p:nvPr/>
            </p:nvSpPr>
            <p:spPr bwMode="auto">
              <a:xfrm>
                <a:off x="3493" y="3084"/>
                <a:ext cx="24" cy="3"/>
              </a:xfrm>
              <a:custGeom>
                <a:avLst/>
                <a:gdLst/>
                <a:ahLst/>
                <a:cxnLst>
                  <a:cxn ang="0">
                    <a:pos x="0" y="1"/>
                  </a:cxn>
                  <a:cxn ang="0">
                    <a:pos x="24" y="0"/>
                  </a:cxn>
                  <a:cxn ang="0">
                    <a:pos x="24" y="2"/>
                  </a:cxn>
                  <a:cxn ang="0">
                    <a:pos x="1" y="3"/>
                  </a:cxn>
                  <a:cxn ang="0">
                    <a:pos x="0" y="1"/>
                  </a:cxn>
                </a:cxnLst>
                <a:rect l="0" t="0" r="r" b="b"/>
                <a:pathLst>
                  <a:path w="24" h="3">
                    <a:moveTo>
                      <a:pt x="0" y="1"/>
                    </a:moveTo>
                    <a:lnTo>
                      <a:pt x="24" y="0"/>
                    </a:lnTo>
                    <a:lnTo>
                      <a:pt x="24" y="2"/>
                    </a:lnTo>
                    <a:lnTo>
                      <a:pt x="1" y="3"/>
                    </a:lnTo>
                    <a:lnTo>
                      <a:pt x="0" y="1"/>
                    </a:lnTo>
                    <a:close/>
                  </a:path>
                </a:pathLst>
              </a:custGeom>
              <a:solidFill>
                <a:srgbClr val="DDFFFF"/>
              </a:solidFill>
              <a:ln w="9525">
                <a:noFill/>
                <a:round/>
                <a:headEnd/>
                <a:tailEnd/>
              </a:ln>
            </p:spPr>
            <p:txBody>
              <a:bodyPr/>
              <a:lstStyle/>
              <a:p>
                <a:endParaRPr lang="en-US"/>
              </a:p>
            </p:txBody>
          </p:sp>
          <p:sp>
            <p:nvSpPr>
              <p:cNvPr id="1552071" name="Freeform 711"/>
              <p:cNvSpPr>
                <a:spLocks/>
              </p:cNvSpPr>
              <p:nvPr/>
            </p:nvSpPr>
            <p:spPr bwMode="auto">
              <a:xfrm>
                <a:off x="3493" y="3082"/>
                <a:ext cx="24" cy="3"/>
              </a:xfrm>
              <a:custGeom>
                <a:avLst/>
                <a:gdLst/>
                <a:ahLst/>
                <a:cxnLst>
                  <a:cxn ang="0">
                    <a:pos x="0" y="1"/>
                  </a:cxn>
                  <a:cxn ang="0">
                    <a:pos x="24" y="0"/>
                  </a:cxn>
                  <a:cxn ang="0">
                    <a:pos x="24" y="2"/>
                  </a:cxn>
                  <a:cxn ang="0">
                    <a:pos x="0" y="3"/>
                  </a:cxn>
                  <a:cxn ang="0">
                    <a:pos x="0" y="1"/>
                  </a:cxn>
                </a:cxnLst>
                <a:rect l="0" t="0" r="r" b="b"/>
                <a:pathLst>
                  <a:path w="24" h="3">
                    <a:moveTo>
                      <a:pt x="0" y="1"/>
                    </a:moveTo>
                    <a:lnTo>
                      <a:pt x="24" y="0"/>
                    </a:lnTo>
                    <a:lnTo>
                      <a:pt x="24" y="2"/>
                    </a:lnTo>
                    <a:lnTo>
                      <a:pt x="0" y="3"/>
                    </a:lnTo>
                    <a:lnTo>
                      <a:pt x="0" y="1"/>
                    </a:lnTo>
                    <a:close/>
                  </a:path>
                </a:pathLst>
              </a:custGeom>
              <a:solidFill>
                <a:srgbClr val="E1FFFF"/>
              </a:solidFill>
              <a:ln w="9525">
                <a:noFill/>
                <a:round/>
                <a:headEnd/>
                <a:tailEnd/>
              </a:ln>
            </p:spPr>
            <p:txBody>
              <a:bodyPr/>
              <a:lstStyle/>
              <a:p>
                <a:endParaRPr lang="en-US"/>
              </a:p>
            </p:txBody>
          </p:sp>
          <p:sp>
            <p:nvSpPr>
              <p:cNvPr id="1552072" name="Freeform 712"/>
              <p:cNvSpPr>
                <a:spLocks/>
              </p:cNvSpPr>
              <p:nvPr/>
            </p:nvSpPr>
            <p:spPr bwMode="auto">
              <a:xfrm>
                <a:off x="3493" y="3080"/>
                <a:ext cx="24" cy="3"/>
              </a:xfrm>
              <a:custGeom>
                <a:avLst/>
                <a:gdLst/>
                <a:ahLst/>
                <a:cxnLst>
                  <a:cxn ang="0">
                    <a:pos x="0" y="1"/>
                  </a:cxn>
                  <a:cxn ang="0">
                    <a:pos x="23" y="0"/>
                  </a:cxn>
                  <a:cxn ang="0">
                    <a:pos x="24" y="2"/>
                  </a:cxn>
                  <a:cxn ang="0">
                    <a:pos x="0" y="3"/>
                  </a:cxn>
                  <a:cxn ang="0">
                    <a:pos x="0" y="1"/>
                  </a:cxn>
                </a:cxnLst>
                <a:rect l="0" t="0" r="r" b="b"/>
                <a:pathLst>
                  <a:path w="24" h="3">
                    <a:moveTo>
                      <a:pt x="0" y="1"/>
                    </a:moveTo>
                    <a:lnTo>
                      <a:pt x="23" y="0"/>
                    </a:lnTo>
                    <a:lnTo>
                      <a:pt x="24" y="2"/>
                    </a:lnTo>
                    <a:lnTo>
                      <a:pt x="0" y="3"/>
                    </a:lnTo>
                    <a:lnTo>
                      <a:pt x="0" y="1"/>
                    </a:lnTo>
                    <a:close/>
                  </a:path>
                </a:pathLst>
              </a:custGeom>
              <a:solidFill>
                <a:srgbClr val="E6FFFF"/>
              </a:solidFill>
              <a:ln w="9525">
                <a:noFill/>
                <a:round/>
                <a:headEnd/>
                <a:tailEnd/>
              </a:ln>
            </p:spPr>
            <p:txBody>
              <a:bodyPr/>
              <a:lstStyle/>
              <a:p>
                <a:endParaRPr lang="en-US"/>
              </a:p>
            </p:txBody>
          </p:sp>
          <p:sp>
            <p:nvSpPr>
              <p:cNvPr id="1552073" name="Freeform 713"/>
              <p:cNvSpPr>
                <a:spLocks/>
              </p:cNvSpPr>
              <p:nvPr/>
            </p:nvSpPr>
            <p:spPr bwMode="auto">
              <a:xfrm>
                <a:off x="3493" y="3078"/>
                <a:ext cx="23" cy="3"/>
              </a:xfrm>
              <a:custGeom>
                <a:avLst/>
                <a:gdLst/>
                <a:ahLst/>
                <a:cxnLst>
                  <a:cxn ang="0">
                    <a:pos x="0" y="2"/>
                  </a:cxn>
                  <a:cxn ang="0">
                    <a:pos x="23" y="0"/>
                  </a:cxn>
                  <a:cxn ang="0">
                    <a:pos x="23" y="2"/>
                  </a:cxn>
                  <a:cxn ang="0">
                    <a:pos x="0" y="3"/>
                  </a:cxn>
                  <a:cxn ang="0">
                    <a:pos x="0" y="2"/>
                  </a:cxn>
                </a:cxnLst>
                <a:rect l="0" t="0" r="r" b="b"/>
                <a:pathLst>
                  <a:path w="23" h="3">
                    <a:moveTo>
                      <a:pt x="0" y="2"/>
                    </a:moveTo>
                    <a:lnTo>
                      <a:pt x="23" y="0"/>
                    </a:lnTo>
                    <a:lnTo>
                      <a:pt x="23" y="2"/>
                    </a:lnTo>
                    <a:lnTo>
                      <a:pt x="0" y="3"/>
                    </a:lnTo>
                    <a:lnTo>
                      <a:pt x="0" y="2"/>
                    </a:lnTo>
                    <a:close/>
                  </a:path>
                </a:pathLst>
              </a:custGeom>
              <a:solidFill>
                <a:srgbClr val="EAFFFF"/>
              </a:solidFill>
              <a:ln w="9525">
                <a:noFill/>
                <a:round/>
                <a:headEnd/>
                <a:tailEnd/>
              </a:ln>
            </p:spPr>
            <p:txBody>
              <a:bodyPr/>
              <a:lstStyle/>
              <a:p>
                <a:endParaRPr lang="en-US"/>
              </a:p>
            </p:txBody>
          </p:sp>
          <p:sp>
            <p:nvSpPr>
              <p:cNvPr id="1552074" name="Freeform 714"/>
              <p:cNvSpPr>
                <a:spLocks/>
              </p:cNvSpPr>
              <p:nvPr/>
            </p:nvSpPr>
            <p:spPr bwMode="auto">
              <a:xfrm>
                <a:off x="3493" y="3076"/>
                <a:ext cx="23" cy="4"/>
              </a:xfrm>
              <a:custGeom>
                <a:avLst/>
                <a:gdLst/>
                <a:ahLst/>
                <a:cxnLst>
                  <a:cxn ang="0">
                    <a:pos x="0" y="2"/>
                  </a:cxn>
                  <a:cxn ang="0">
                    <a:pos x="23" y="0"/>
                  </a:cxn>
                  <a:cxn ang="0">
                    <a:pos x="23" y="2"/>
                  </a:cxn>
                  <a:cxn ang="0">
                    <a:pos x="0" y="4"/>
                  </a:cxn>
                  <a:cxn ang="0">
                    <a:pos x="0" y="2"/>
                  </a:cxn>
                </a:cxnLst>
                <a:rect l="0" t="0" r="r" b="b"/>
                <a:pathLst>
                  <a:path w="23" h="4">
                    <a:moveTo>
                      <a:pt x="0" y="2"/>
                    </a:moveTo>
                    <a:lnTo>
                      <a:pt x="23" y="0"/>
                    </a:lnTo>
                    <a:lnTo>
                      <a:pt x="23" y="2"/>
                    </a:lnTo>
                    <a:lnTo>
                      <a:pt x="0" y="4"/>
                    </a:lnTo>
                    <a:lnTo>
                      <a:pt x="0" y="2"/>
                    </a:lnTo>
                    <a:close/>
                  </a:path>
                </a:pathLst>
              </a:custGeom>
              <a:solidFill>
                <a:srgbClr val="EEFFFF"/>
              </a:solidFill>
              <a:ln w="9525">
                <a:noFill/>
                <a:round/>
                <a:headEnd/>
                <a:tailEnd/>
              </a:ln>
            </p:spPr>
            <p:txBody>
              <a:bodyPr/>
              <a:lstStyle/>
              <a:p>
                <a:endParaRPr lang="en-US"/>
              </a:p>
            </p:txBody>
          </p:sp>
          <p:sp>
            <p:nvSpPr>
              <p:cNvPr id="1552075" name="Freeform 715"/>
              <p:cNvSpPr>
                <a:spLocks/>
              </p:cNvSpPr>
              <p:nvPr/>
            </p:nvSpPr>
            <p:spPr bwMode="auto">
              <a:xfrm>
                <a:off x="3493" y="3074"/>
                <a:ext cx="23" cy="4"/>
              </a:xfrm>
              <a:custGeom>
                <a:avLst/>
                <a:gdLst/>
                <a:ahLst/>
                <a:cxnLst>
                  <a:cxn ang="0">
                    <a:pos x="0" y="2"/>
                  </a:cxn>
                  <a:cxn ang="0">
                    <a:pos x="23" y="0"/>
                  </a:cxn>
                  <a:cxn ang="0">
                    <a:pos x="23" y="2"/>
                  </a:cxn>
                  <a:cxn ang="0">
                    <a:pos x="0" y="4"/>
                  </a:cxn>
                  <a:cxn ang="0">
                    <a:pos x="0" y="2"/>
                  </a:cxn>
                </a:cxnLst>
                <a:rect l="0" t="0" r="r" b="b"/>
                <a:pathLst>
                  <a:path w="23" h="4">
                    <a:moveTo>
                      <a:pt x="0" y="2"/>
                    </a:moveTo>
                    <a:lnTo>
                      <a:pt x="23" y="0"/>
                    </a:lnTo>
                    <a:lnTo>
                      <a:pt x="23" y="2"/>
                    </a:lnTo>
                    <a:lnTo>
                      <a:pt x="0" y="4"/>
                    </a:lnTo>
                    <a:lnTo>
                      <a:pt x="0" y="2"/>
                    </a:lnTo>
                    <a:close/>
                  </a:path>
                </a:pathLst>
              </a:custGeom>
              <a:solidFill>
                <a:srgbClr val="F2FFFF"/>
              </a:solidFill>
              <a:ln w="9525">
                <a:noFill/>
                <a:round/>
                <a:headEnd/>
                <a:tailEnd/>
              </a:ln>
            </p:spPr>
            <p:txBody>
              <a:bodyPr/>
              <a:lstStyle/>
              <a:p>
                <a:endParaRPr lang="en-US"/>
              </a:p>
            </p:txBody>
          </p:sp>
          <p:sp>
            <p:nvSpPr>
              <p:cNvPr id="1552076" name="Freeform 716"/>
              <p:cNvSpPr>
                <a:spLocks/>
              </p:cNvSpPr>
              <p:nvPr/>
            </p:nvSpPr>
            <p:spPr bwMode="auto">
              <a:xfrm>
                <a:off x="3493" y="3072"/>
                <a:ext cx="23" cy="4"/>
              </a:xfrm>
              <a:custGeom>
                <a:avLst/>
                <a:gdLst/>
                <a:ahLst/>
                <a:cxnLst>
                  <a:cxn ang="0">
                    <a:pos x="0" y="2"/>
                  </a:cxn>
                  <a:cxn ang="0">
                    <a:pos x="23" y="0"/>
                  </a:cxn>
                  <a:cxn ang="0">
                    <a:pos x="23" y="2"/>
                  </a:cxn>
                  <a:cxn ang="0">
                    <a:pos x="0" y="4"/>
                  </a:cxn>
                  <a:cxn ang="0">
                    <a:pos x="0" y="2"/>
                  </a:cxn>
                </a:cxnLst>
                <a:rect l="0" t="0" r="r" b="b"/>
                <a:pathLst>
                  <a:path w="23" h="4">
                    <a:moveTo>
                      <a:pt x="0" y="2"/>
                    </a:moveTo>
                    <a:lnTo>
                      <a:pt x="23" y="0"/>
                    </a:lnTo>
                    <a:lnTo>
                      <a:pt x="23" y="2"/>
                    </a:lnTo>
                    <a:lnTo>
                      <a:pt x="0" y="4"/>
                    </a:lnTo>
                    <a:lnTo>
                      <a:pt x="0" y="2"/>
                    </a:lnTo>
                    <a:close/>
                  </a:path>
                </a:pathLst>
              </a:custGeom>
              <a:solidFill>
                <a:srgbClr val="F7FFFF"/>
              </a:solidFill>
              <a:ln w="9525">
                <a:noFill/>
                <a:round/>
                <a:headEnd/>
                <a:tailEnd/>
              </a:ln>
            </p:spPr>
            <p:txBody>
              <a:bodyPr/>
              <a:lstStyle/>
              <a:p>
                <a:endParaRPr lang="en-US"/>
              </a:p>
            </p:txBody>
          </p:sp>
          <p:sp>
            <p:nvSpPr>
              <p:cNvPr id="1552077" name="Freeform 717"/>
              <p:cNvSpPr>
                <a:spLocks/>
              </p:cNvSpPr>
              <p:nvPr/>
            </p:nvSpPr>
            <p:spPr bwMode="auto">
              <a:xfrm>
                <a:off x="3493" y="3070"/>
                <a:ext cx="23" cy="4"/>
              </a:xfrm>
              <a:custGeom>
                <a:avLst/>
                <a:gdLst/>
                <a:ahLst/>
                <a:cxnLst>
                  <a:cxn ang="0">
                    <a:pos x="0" y="1"/>
                  </a:cxn>
                  <a:cxn ang="0">
                    <a:pos x="23" y="0"/>
                  </a:cxn>
                  <a:cxn ang="0">
                    <a:pos x="23" y="2"/>
                  </a:cxn>
                  <a:cxn ang="0">
                    <a:pos x="0" y="4"/>
                  </a:cxn>
                  <a:cxn ang="0">
                    <a:pos x="0" y="1"/>
                  </a:cxn>
                </a:cxnLst>
                <a:rect l="0" t="0" r="r" b="b"/>
                <a:pathLst>
                  <a:path w="23" h="4">
                    <a:moveTo>
                      <a:pt x="0" y="1"/>
                    </a:moveTo>
                    <a:lnTo>
                      <a:pt x="23" y="0"/>
                    </a:lnTo>
                    <a:lnTo>
                      <a:pt x="23" y="2"/>
                    </a:lnTo>
                    <a:lnTo>
                      <a:pt x="0" y="4"/>
                    </a:lnTo>
                    <a:lnTo>
                      <a:pt x="0" y="1"/>
                    </a:lnTo>
                    <a:close/>
                  </a:path>
                </a:pathLst>
              </a:custGeom>
              <a:solidFill>
                <a:srgbClr val="FBFFFF"/>
              </a:solidFill>
              <a:ln w="9525">
                <a:noFill/>
                <a:round/>
                <a:headEnd/>
                <a:tailEnd/>
              </a:ln>
            </p:spPr>
            <p:txBody>
              <a:bodyPr/>
              <a:lstStyle/>
              <a:p>
                <a:endParaRPr lang="en-US"/>
              </a:p>
            </p:txBody>
          </p:sp>
          <p:sp>
            <p:nvSpPr>
              <p:cNvPr id="1552078" name="Freeform 718"/>
              <p:cNvSpPr>
                <a:spLocks/>
              </p:cNvSpPr>
              <p:nvPr/>
            </p:nvSpPr>
            <p:spPr bwMode="auto">
              <a:xfrm>
                <a:off x="3493" y="3069"/>
                <a:ext cx="23" cy="2"/>
              </a:xfrm>
              <a:custGeom>
                <a:avLst/>
                <a:gdLst/>
                <a:ahLst/>
                <a:cxnLst>
                  <a:cxn ang="0">
                    <a:pos x="0" y="2"/>
                  </a:cxn>
                  <a:cxn ang="0">
                    <a:pos x="23" y="0"/>
                  </a:cxn>
                  <a:cxn ang="0">
                    <a:pos x="23" y="1"/>
                  </a:cxn>
                  <a:cxn ang="0">
                    <a:pos x="0" y="2"/>
                  </a:cxn>
                </a:cxnLst>
                <a:rect l="0" t="0" r="r" b="b"/>
                <a:pathLst>
                  <a:path w="23" h="2">
                    <a:moveTo>
                      <a:pt x="0" y="2"/>
                    </a:moveTo>
                    <a:lnTo>
                      <a:pt x="23" y="0"/>
                    </a:lnTo>
                    <a:lnTo>
                      <a:pt x="23" y="1"/>
                    </a:lnTo>
                    <a:lnTo>
                      <a:pt x="0" y="2"/>
                    </a:lnTo>
                    <a:close/>
                  </a:path>
                </a:pathLst>
              </a:custGeom>
              <a:solidFill>
                <a:srgbClr val="FFFFFF"/>
              </a:solidFill>
              <a:ln w="9525">
                <a:noFill/>
                <a:round/>
                <a:headEnd/>
                <a:tailEnd/>
              </a:ln>
            </p:spPr>
            <p:txBody>
              <a:bodyPr/>
              <a:lstStyle/>
              <a:p>
                <a:endParaRPr lang="en-US"/>
              </a:p>
            </p:txBody>
          </p:sp>
          <p:sp>
            <p:nvSpPr>
              <p:cNvPr id="1552079" name="Freeform 719"/>
              <p:cNvSpPr>
                <a:spLocks/>
              </p:cNvSpPr>
              <p:nvPr/>
            </p:nvSpPr>
            <p:spPr bwMode="auto">
              <a:xfrm>
                <a:off x="3454" y="3052"/>
                <a:ext cx="134" cy="254"/>
              </a:xfrm>
              <a:custGeom>
                <a:avLst/>
                <a:gdLst/>
                <a:ahLst/>
                <a:cxnLst>
                  <a:cxn ang="0">
                    <a:pos x="30" y="82"/>
                  </a:cxn>
                  <a:cxn ang="0">
                    <a:pos x="70" y="90"/>
                  </a:cxn>
                  <a:cxn ang="0">
                    <a:pos x="70" y="19"/>
                  </a:cxn>
                  <a:cxn ang="0">
                    <a:pos x="81" y="0"/>
                  </a:cxn>
                  <a:cxn ang="0">
                    <a:pos x="92" y="2"/>
                  </a:cxn>
                  <a:cxn ang="0">
                    <a:pos x="92" y="58"/>
                  </a:cxn>
                  <a:cxn ang="0">
                    <a:pos x="92" y="72"/>
                  </a:cxn>
                  <a:cxn ang="0">
                    <a:pos x="85" y="70"/>
                  </a:cxn>
                  <a:cxn ang="0">
                    <a:pos x="85" y="75"/>
                  </a:cxn>
                  <a:cxn ang="0">
                    <a:pos x="92" y="76"/>
                  </a:cxn>
                  <a:cxn ang="0">
                    <a:pos x="92" y="110"/>
                  </a:cxn>
                  <a:cxn ang="0">
                    <a:pos x="92" y="181"/>
                  </a:cxn>
                  <a:cxn ang="0">
                    <a:pos x="127" y="184"/>
                  </a:cxn>
                  <a:cxn ang="0">
                    <a:pos x="134" y="184"/>
                  </a:cxn>
                  <a:cxn ang="0">
                    <a:pos x="86" y="254"/>
                  </a:cxn>
                  <a:cxn ang="0">
                    <a:pos x="0" y="128"/>
                  </a:cxn>
                  <a:cxn ang="0">
                    <a:pos x="30" y="82"/>
                  </a:cxn>
                </a:cxnLst>
                <a:rect l="0" t="0" r="r" b="b"/>
                <a:pathLst>
                  <a:path w="134" h="254">
                    <a:moveTo>
                      <a:pt x="30" y="82"/>
                    </a:moveTo>
                    <a:lnTo>
                      <a:pt x="70" y="90"/>
                    </a:lnTo>
                    <a:lnTo>
                      <a:pt x="70" y="19"/>
                    </a:lnTo>
                    <a:lnTo>
                      <a:pt x="81" y="0"/>
                    </a:lnTo>
                    <a:lnTo>
                      <a:pt x="92" y="2"/>
                    </a:lnTo>
                    <a:lnTo>
                      <a:pt x="92" y="58"/>
                    </a:lnTo>
                    <a:lnTo>
                      <a:pt x="92" y="72"/>
                    </a:lnTo>
                    <a:lnTo>
                      <a:pt x="85" y="70"/>
                    </a:lnTo>
                    <a:lnTo>
                      <a:pt x="85" y="75"/>
                    </a:lnTo>
                    <a:lnTo>
                      <a:pt x="92" y="76"/>
                    </a:lnTo>
                    <a:lnTo>
                      <a:pt x="92" y="110"/>
                    </a:lnTo>
                    <a:lnTo>
                      <a:pt x="92" y="181"/>
                    </a:lnTo>
                    <a:lnTo>
                      <a:pt x="127" y="184"/>
                    </a:lnTo>
                    <a:lnTo>
                      <a:pt x="134" y="184"/>
                    </a:lnTo>
                    <a:lnTo>
                      <a:pt x="86" y="254"/>
                    </a:lnTo>
                    <a:lnTo>
                      <a:pt x="0" y="128"/>
                    </a:lnTo>
                    <a:lnTo>
                      <a:pt x="30" y="82"/>
                    </a:lnTo>
                    <a:close/>
                  </a:path>
                </a:pathLst>
              </a:custGeom>
              <a:solidFill>
                <a:srgbClr val="C0C0C0"/>
              </a:solidFill>
              <a:ln w="0">
                <a:solidFill>
                  <a:srgbClr val="000000"/>
                </a:solidFill>
                <a:prstDash val="solid"/>
                <a:round/>
                <a:headEnd/>
                <a:tailEnd/>
              </a:ln>
            </p:spPr>
            <p:txBody>
              <a:bodyPr/>
              <a:lstStyle/>
              <a:p>
                <a:endParaRPr lang="en-US"/>
              </a:p>
            </p:txBody>
          </p:sp>
          <p:sp>
            <p:nvSpPr>
              <p:cNvPr id="1552080" name="Freeform 720"/>
              <p:cNvSpPr>
                <a:spLocks/>
              </p:cNvSpPr>
              <p:nvPr/>
            </p:nvSpPr>
            <p:spPr bwMode="auto">
              <a:xfrm>
                <a:off x="3540" y="3142"/>
                <a:ext cx="100" cy="165"/>
              </a:xfrm>
              <a:custGeom>
                <a:avLst/>
                <a:gdLst/>
                <a:ahLst/>
                <a:cxnLst>
                  <a:cxn ang="0">
                    <a:pos x="100" y="11"/>
                  </a:cxn>
                  <a:cxn ang="0">
                    <a:pos x="100" y="120"/>
                  </a:cxn>
                  <a:cxn ang="0">
                    <a:pos x="100" y="127"/>
                  </a:cxn>
                  <a:cxn ang="0">
                    <a:pos x="99" y="127"/>
                  </a:cxn>
                  <a:cxn ang="0">
                    <a:pos x="99" y="146"/>
                  </a:cxn>
                  <a:cxn ang="0">
                    <a:pos x="99" y="165"/>
                  </a:cxn>
                  <a:cxn ang="0">
                    <a:pos x="0" y="164"/>
                  </a:cxn>
                  <a:cxn ang="0">
                    <a:pos x="48" y="94"/>
                  </a:cxn>
                  <a:cxn ang="0">
                    <a:pos x="55" y="95"/>
                  </a:cxn>
                  <a:cxn ang="0">
                    <a:pos x="57" y="95"/>
                  </a:cxn>
                  <a:cxn ang="0">
                    <a:pos x="57" y="0"/>
                  </a:cxn>
                  <a:cxn ang="0">
                    <a:pos x="60" y="0"/>
                  </a:cxn>
                  <a:cxn ang="0">
                    <a:pos x="60" y="96"/>
                  </a:cxn>
                  <a:cxn ang="0">
                    <a:pos x="96" y="98"/>
                  </a:cxn>
                  <a:cxn ang="0">
                    <a:pos x="97" y="98"/>
                  </a:cxn>
                  <a:cxn ang="0">
                    <a:pos x="97" y="10"/>
                  </a:cxn>
                  <a:cxn ang="0">
                    <a:pos x="100" y="11"/>
                  </a:cxn>
                </a:cxnLst>
                <a:rect l="0" t="0" r="r" b="b"/>
                <a:pathLst>
                  <a:path w="100" h="165">
                    <a:moveTo>
                      <a:pt x="100" y="11"/>
                    </a:moveTo>
                    <a:lnTo>
                      <a:pt x="100" y="120"/>
                    </a:lnTo>
                    <a:lnTo>
                      <a:pt x="100" y="127"/>
                    </a:lnTo>
                    <a:lnTo>
                      <a:pt x="99" y="127"/>
                    </a:lnTo>
                    <a:lnTo>
                      <a:pt x="99" y="146"/>
                    </a:lnTo>
                    <a:lnTo>
                      <a:pt x="99" y="165"/>
                    </a:lnTo>
                    <a:lnTo>
                      <a:pt x="0" y="164"/>
                    </a:lnTo>
                    <a:lnTo>
                      <a:pt x="48" y="94"/>
                    </a:lnTo>
                    <a:lnTo>
                      <a:pt x="55" y="95"/>
                    </a:lnTo>
                    <a:lnTo>
                      <a:pt x="57" y="95"/>
                    </a:lnTo>
                    <a:lnTo>
                      <a:pt x="57" y="0"/>
                    </a:lnTo>
                    <a:lnTo>
                      <a:pt x="60" y="0"/>
                    </a:lnTo>
                    <a:lnTo>
                      <a:pt x="60" y="96"/>
                    </a:lnTo>
                    <a:lnTo>
                      <a:pt x="96" y="98"/>
                    </a:lnTo>
                    <a:lnTo>
                      <a:pt x="97" y="98"/>
                    </a:lnTo>
                    <a:lnTo>
                      <a:pt x="97" y="10"/>
                    </a:lnTo>
                    <a:lnTo>
                      <a:pt x="100" y="11"/>
                    </a:lnTo>
                    <a:close/>
                  </a:path>
                </a:pathLst>
              </a:custGeom>
              <a:solidFill>
                <a:srgbClr val="000000"/>
              </a:solidFill>
              <a:ln w="0">
                <a:solidFill>
                  <a:srgbClr val="000000"/>
                </a:solidFill>
                <a:prstDash val="solid"/>
                <a:round/>
                <a:headEnd/>
                <a:tailEnd/>
              </a:ln>
            </p:spPr>
            <p:txBody>
              <a:bodyPr/>
              <a:lstStyle/>
              <a:p>
                <a:endParaRPr lang="en-US"/>
              </a:p>
            </p:txBody>
          </p:sp>
          <p:sp>
            <p:nvSpPr>
              <p:cNvPr id="1552081" name="Freeform 721"/>
              <p:cNvSpPr>
                <a:spLocks/>
              </p:cNvSpPr>
              <p:nvPr/>
            </p:nvSpPr>
            <p:spPr bwMode="auto">
              <a:xfrm>
                <a:off x="3389" y="3251"/>
                <a:ext cx="250" cy="203"/>
              </a:xfrm>
              <a:custGeom>
                <a:avLst/>
                <a:gdLst/>
                <a:ahLst/>
                <a:cxnLst>
                  <a:cxn ang="0">
                    <a:pos x="27" y="53"/>
                  </a:cxn>
                  <a:cxn ang="0">
                    <a:pos x="27" y="0"/>
                  </a:cxn>
                  <a:cxn ang="0">
                    <a:pos x="20" y="0"/>
                  </a:cxn>
                  <a:cxn ang="0">
                    <a:pos x="20" y="23"/>
                  </a:cxn>
                  <a:cxn ang="0">
                    <a:pos x="7" y="23"/>
                  </a:cxn>
                  <a:cxn ang="0">
                    <a:pos x="0" y="23"/>
                  </a:cxn>
                  <a:cxn ang="0">
                    <a:pos x="0" y="203"/>
                  </a:cxn>
                  <a:cxn ang="0">
                    <a:pos x="7" y="202"/>
                  </a:cxn>
                  <a:cxn ang="0">
                    <a:pos x="13" y="145"/>
                  </a:cxn>
                  <a:cxn ang="0">
                    <a:pos x="16" y="116"/>
                  </a:cxn>
                  <a:cxn ang="0">
                    <a:pos x="19" y="92"/>
                  </a:cxn>
                  <a:cxn ang="0">
                    <a:pos x="250" y="84"/>
                  </a:cxn>
                  <a:cxn ang="0">
                    <a:pos x="250" y="73"/>
                  </a:cxn>
                  <a:cxn ang="0">
                    <a:pos x="250" y="56"/>
                  </a:cxn>
                  <a:cxn ang="0">
                    <a:pos x="151" y="55"/>
                  </a:cxn>
                  <a:cxn ang="0">
                    <a:pos x="27" y="53"/>
                  </a:cxn>
                </a:cxnLst>
                <a:rect l="0" t="0" r="r" b="b"/>
                <a:pathLst>
                  <a:path w="250" h="203">
                    <a:moveTo>
                      <a:pt x="27" y="53"/>
                    </a:moveTo>
                    <a:lnTo>
                      <a:pt x="27" y="0"/>
                    </a:lnTo>
                    <a:lnTo>
                      <a:pt x="20" y="0"/>
                    </a:lnTo>
                    <a:lnTo>
                      <a:pt x="20" y="23"/>
                    </a:lnTo>
                    <a:lnTo>
                      <a:pt x="7" y="23"/>
                    </a:lnTo>
                    <a:lnTo>
                      <a:pt x="0" y="23"/>
                    </a:lnTo>
                    <a:lnTo>
                      <a:pt x="0" y="203"/>
                    </a:lnTo>
                    <a:lnTo>
                      <a:pt x="7" y="202"/>
                    </a:lnTo>
                    <a:lnTo>
                      <a:pt x="13" y="145"/>
                    </a:lnTo>
                    <a:lnTo>
                      <a:pt x="16" y="116"/>
                    </a:lnTo>
                    <a:lnTo>
                      <a:pt x="19" y="92"/>
                    </a:lnTo>
                    <a:lnTo>
                      <a:pt x="250" y="84"/>
                    </a:lnTo>
                    <a:lnTo>
                      <a:pt x="250" y="73"/>
                    </a:lnTo>
                    <a:lnTo>
                      <a:pt x="250" y="56"/>
                    </a:lnTo>
                    <a:lnTo>
                      <a:pt x="151" y="55"/>
                    </a:lnTo>
                    <a:lnTo>
                      <a:pt x="27" y="53"/>
                    </a:lnTo>
                    <a:close/>
                  </a:path>
                </a:pathLst>
              </a:custGeom>
              <a:solidFill>
                <a:srgbClr val="C0C0C0"/>
              </a:solidFill>
              <a:ln w="0">
                <a:solidFill>
                  <a:srgbClr val="000000"/>
                </a:solidFill>
                <a:prstDash val="solid"/>
                <a:round/>
                <a:headEnd/>
                <a:tailEnd/>
              </a:ln>
            </p:spPr>
            <p:txBody>
              <a:bodyPr/>
              <a:lstStyle/>
              <a:p>
                <a:endParaRPr lang="en-US"/>
              </a:p>
            </p:txBody>
          </p:sp>
          <p:sp>
            <p:nvSpPr>
              <p:cNvPr id="1552082" name="Freeform 722"/>
              <p:cNvSpPr>
                <a:spLocks/>
              </p:cNvSpPr>
              <p:nvPr/>
            </p:nvSpPr>
            <p:spPr bwMode="auto">
              <a:xfrm>
                <a:off x="3405" y="3322"/>
                <a:ext cx="465" cy="119"/>
              </a:xfrm>
              <a:custGeom>
                <a:avLst/>
                <a:gdLst/>
                <a:ahLst/>
                <a:cxnLst>
                  <a:cxn ang="0">
                    <a:pos x="167" y="100"/>
                  </a:cxn>
                  <a:cxn ang="0">
                    <a:pos x="174" y="91"/>
                  </a:cxn>
                  <a:cxn ang="0">
                    <a:pos x="184" y="81"/>
                  </a:cxn>
                  <a:cxn ang="0">
                    <a:pos x="188" y="67"/>
                  </a:cxn>
                  <a:cxn ang="0">
                    <a:pos x="186" y="51"/>
                  </a:cxn>
                  <a:cxn ang="0">
                    <a:pos x="178" y="40"/>
                  </a:cxn>
                  <a:cxn ang="0">
                    <a:pos x="165" y="36"/>
                  </a:cxn>
                  <a:cxn ang="0">
                    <a:pos x="157" y="21"/>
                  </a:cxn>
                  <a:cxn ang="0">
                    <a:pos x="134" y="36"/>
                  </a:cxn>
                  <a:cxn ang="0">
                    <a:pos x="121" y="39"/>
                  </a:cxn>
                  <a:cxn ang="0">
                    <a:pos x="102" y="80"/>
                  </a:cxn>
                  <a:cxn ang="0">
                    <a:pos x="92" y="50"/>
                  </a:cxn>
                  <a:cxn ang="0">
                    <a:pos x="68" y="82"/>
                  </a:cxn>
                  <a:cxn ang="0">
                    <a:pos x="42" y="53"/>
                  </a:cxn>
                  <a:cxn ang="0">
                    <a:pos x="35" y="47"/>
                  </a:cxn>
                  <a:cxn ang="0">
                    <a:pos x="0" y="45"/>
                  </a:cxn>
                  <a:cxn ang="0">
                    <a:pos x="234" y="13"/>
                  </a:cxn>
                  <a:cxn ang="0">
                    <a:pos x="462" y="0"/>
                  </a:cxn>
                  <a:cxn ang="0">
                    <a:pos x="460" y="67"/>
                  </a:cxn>
                  <a:cxn ang="0">
                    <a:pos x="418" y="73"/>
                  </a:cxn>
                  <a:cxn ang="0">
                    <a:pos x="425" y="39"/>
                  </a:cxn>
                  <a:cxn ang="0">
                    <a:pos x="440" y="17"/>
                  </a:cxn>
                  <a:cxn ang="0">
                    <a:pos x="425" y="18"/>
                  </a:cxn>
                  <a:cxn ang="0">
                    <a:pos x="419" y="26"/>
                  </a:cxn>
                  <a:cxn ang="0">
                    <a:pos x="413" y="26"/>
                  </a:cxn>
                  <a:cxn ang="0">
                    <a:pos x="406" y="18"/>
                  </a:cxn>
                  <a:cxn ang="0">
                    <a:pos x="385" y="19"/>
                  </a:cxn>
                  <a:cxn ang="0">
                    <a:pos x="378" y="24"/>
                  </a:cxn>
                  <a:cxn ang="0">
                    <a:pos x="378" y="41"/>
                  </a:cxn>
                  <a:cxn ang="0">
                    <a:pos x="381" y="80"/>
                  </a:cxn>
                  <a:cxn ang="0">
                    <a:pos x="378" y="91"/>
                  </a:cxn>
                  <a:cxn ang="0">
                    <a:pos x="370" y="96"/>
                  </a:cxn>
                  <a:cxn ang="0">
                    <a:pos x="361" y="94"/>
                  </a:cxn>
                  <a:cxn ang="0">
                    <a:pos x="356" y="84"/>
                  </a:cxn>
                  <a:cxn ang="0">
                    <a:pos x="371" y="54"/>
                  </a:cxn>
                  <a:cxn ang="0">
                    <a:pos x="230" y="24"/>
                  </a:cxn>
                  <a:cxn ang="0">
                    <a:pos x="236" y="29"/>
                  </a:cxn>
                  <a:cxn ang="0">
                    <a:pos x="236" y="66"/>
                  </a:cxn>
                  <a:cxn ang="0">
                    <a:pos x="165" y="119"/>
                  </a:cxn>
                  <a:cxn ang="0">
                    <a:pos x="139" y="116"/>
                  </a:cxn>
                  <a:cxn ang="0">
                    <a:pos x="141" y="100"/>
                  </a:cxn>
                  <a:cxn ang="0">
                    <a:pos x="150" y="87"/>
                  </a:cxn>
                </a:cxnLst>
                <a:rect l="0" t="0" r="r" b="b"/>
                <a:pathLst>
                  <a:path w="465" h="119">
                    <a:moveTo>
                      <a:pt x="150" y="100"/>
                    </a:moveTo>
                    <a:lnTo>
                      <a:pt x="167" y="100"/>
                    </a:lnTo>
                    <a:lnTo>
                      <a:pt x="174" y="100"/>
                    </a:lnTo>
                    <a:lnTo>
                      <a:pt x="174" y="91"/>
                    </a:lnTo>
                    <a:lnTo>
                      <a:pt x="179" y="87"/>
                    </a:lnTo>
                    <a:lnTo>
                      <a:pt x="184" y="81"/>
                    </a:lnTo>
                    <a:lnTo>
                      <a:pt x="186" y="74"/>
                    </a:lnTo>
                    <a:lnTo>
                      <a:pt x="188" y="67"/>
                    </a:lnTo>
                    <a:lnTo>
                      <a:pt x="188" y="59"/>
                    </a:lnTo>
                    <a:lnTo>
                      <a:pt x="186" y="51"/>
                    </a:lnTo>
                    <a:lnTo>
                      <a:pt x="182" y="45"/>
                    </a:lnTo>
                    <a:lnTo>
                      <a:pt x="178" y="40"/>
                    </a:lnTo>
                    <a:lnTo>
                      <a:pt x="172" y="37"/>
                    </a:lnTo>
                    <a:lnTo>
                      <a:pt x="165" y="36"/>
                    </a:lnTo>
                    <a:lnTo>
                      <a:pt x="165" y="21"/>
                    </a:lnTo>
                    <a:lnTo>
                      <a:pt x="157" y="21"/>
                    </a:lnTo>
                    <a:lnTo>
                      <a:pt x="157" y="34"/>
                    </a:lnTo>
                    <a:lnTo>
                      <a:pt x="134" y="36"/>
                    </a:lnTo>
                    <a:lnTo>
                      <a:pt x="126" y="37"/>
                    </a:lnTo>
                    <a:lnTo>
                      <a:pt x="121" y="39"/>
                    </a:lnTo>
                    <a:lnTo>
                      <a:pt x="116" y="44"/>
                    </a:lnTo>
                    <a:lnTo>
                      <a:pt x="102" y="80"/>
                    </a:lnTo>
                    <a:lnTo>
                      <a:pt x="92" y="80"/>
                    </a:lnTo>
                    <a:lnTo>
                      <a:pt x="92" y="50"/>
                    </a:lnTo>
                    <a:lnTo>
                      <a:pt x="68" y="50"/>
                    </a:lnTo>
                    <a:lnTo>
                      <a:pt x="68" y="82"/>
                    </a:lnTo>
                    <a:lnTo>
                      <a:pt x="61" y="82"/>
                    </a:lnTo>
                    <a:lnTo>
                      <a:pt x="42" y="53"/>
                    </a:lnTo>
                    <a:lnTo>
                      <a:pt x="39" y="50"/>
                    </a:lnTo>
                    <a:lnTo>
                      <a:pt x="35" y="47"/>
                    </a:lnTo>
                    <a:lnTo>
                      <a:pt x="30" y="45"/>
                    </a:lnTo>
                    <a:lnTo>
                      <a:pt x="0" y="45"/>
                    </a:lnTo>
                    <a:lnTo>
                      <a:pt x="3" y="21"/>
                    </a:lnTo>
                    <a:lnTo>
                      <a:pt x="234" y="13"/>
                    </a:lnTo>
                    <a:lnTo>
                      <a:pt x="234" y="2"/>
                    </a:lnTo>
                    <a:lnTo>
                      <a:pt x="462" y="0"/>
                    </a:lnTo>
                    <a:lnTo>
                      <a:pt x="465" y="57"/>
                    </a:lnTo>
                    <a:lnTo>
                      <a:pt x="460" y="67"/>
                    </a:lnTo>
                    <a:lnTo>
                      <a:pt x="456" y="76"/>
                    </a:lnTo>
                    <a:lnTo>
                      <a:pt x="418" y="73"/>
                    </a:lnTo>
                    <a:lnTo>
                      <a:pt x="422" y="73"/>
                    </a:lnTo>
                    <a:lnTo>
                      <a:pt x="425" y="39"/>
                    </a:lnTo>
                    <a:lnTo>
                      <a:pt x="440" y="39"/>
                    </a:lnTo>
                    <a:lnTo>
                      <a:pt x="440" y="17"/>
                    </a:lnTo>
                    <a:lnTo>
                      <a:pt x="429" y="17"/>
                    </a:lnTo>
                    <a:lnTo>
                      <a:pt x="425" y="18"/>
                    </a:lnTo>
                    <a:lnTo>
                      <a:pt x="421" y="21"/>
                    </a:lnTo>
                    <a:lnTo>
                      <a:pt x="419" y="26"/>
                    </a:lnTo>
                    <a:lnTo>
                      <a:pt x="414" y="43"/>
                    </a:lnTo>
                    <a:lnTo>
                      <a:pt x="413" y="26"/>
                    </a:lnTo>
                    <a:lnTo>
                      <a:pt x="410" y="21"/>
                    </a:lnTo>
                    <a:lnTo>
                      <a:pt x="406" y="18"/>
                    </a:lnTo>
                    <a:lnTo>
                      <a:pt x="389" y="19"/>
                    </a:lnTo>
                    <a:lnTo>
                      <a:pt x="385" y="19"/>
                    </a:lnTo>
                    <a:lnTo>
                      <a:pt x="381" y="21"/>
                    </a:lnTo>
                    <a:lnTo>
                      <a:pt x="378" y="24"/>
                    </a:lnTo>
                    <a:lnTo>
                      <a:pt x="378" y="29"/>
                    </a:lnTo>
                    <a:lnTo>
                      <a:pt x="378" y="41"/>
                    </a:lnTo>
                    <a:lnTo>
                      <a:pt x="378" y="80"/>
                    </a:lnTo>
                    <a:lnTo>
                      <a:pt x="381" y="80"/>
                    </a:lnTo>
                    <a:lnTo>
                      <a:pt x="380" y="85"/>
                    </a:lnTo>
                    <a:lnTo>
                      <a:pt x="378" y="91"/>
                    </a:lnTo>
                    <a:lnTo>
                      <a:pt x="374" y="94"/>
                    </a:lnTo>
                    <a:lnTo>
                      <a:pt x="370" y="96"/>
                    </a:lnTo>
                    <a:lnTo>
                      <a:pt x="365" y="96"/>
                    </a:lnTo>
                    <a:lnTo>
                      <a:pt x="361" y="94"/>
                    </a:lnTo>
                    <a:lnTo>
                      <a:pt x="358" y="89"/>
                    </a:lnTo>
                    <a:lnTo>
                      <a:pt x="356" y="84"/>
                    </a:lnTo>
                    <a:lnTo>
                      <a:pt x="356" y="77"/>
                    </a:lnTo>
                    <a:lnTo>
                      <a:pt x="371" y="54"/>
                    </a:lnTo>
                    <a:lnTo>
                      <a:pt x="370" y="18"/>
                    </a:lnTo>
                    <a:lnTo>
                      <a:pt x="230" y="24"/>
                    </a:lnTo>
                    <a:lnTo>
                      <a:pt x="234" y="26"/>
                    </a:lnTo>
                    <a:lnTo>
                      <a:pt x="236" y="29"/>
                    </a:lnTo>
                    <a:lnTo>
                      <a:pt x="236" y="32"/>
                    </a:lnTo>
                    <a:lnTo>
                      <a:pt x="236" y="66"/>
                    </a:lnTo>
                    <a:lnTo>
                      <a:pt x="205" y="118"/>
                    </a:lnTo>
                    <a:lnTo>
                      <a:pt x="165" y="119"/>
                    </a:lnTo>
                    <a:lnTo>
                      <a:pt x="165" y="114"/>
                    </a:lnTo>
                    <a:lnTo>
                      <a:pt x="139" y="116"/>
                    </a:lnTo>
                    <a:lnTo>
                      <a:pt x="139" y="107"/>
                    </a:lnTo>
                    <a:lnTo>
                      <a:pt x="141" y="100"/>
                    </a:lnTo>
                    <a:lnTo>
                      <a:pt x="145" y="92"/>
                    </a:lnTo>
                    <a:lnTo>
                      <a:pt x="150" y="87"/>
                    </a:lnTo>
                    <a:lnTo>
                      <a:pt x="150" y="100"/>
                    </a:lnTo>
                    <a:close/>
                  </a:path>
                </a:pathLst>
              </a:custGeom>
              <a:solidFill>
                <a:srgbClr val="000000"/>
              </a:solidFill>
              <a:ln w="0">
                <a:solidFill>
                  <a:srgbClr val="000000"/>
                </a:solidFill>
                <a:prstDash val="solid"/>
                <a:round/>
                <a:headEnd/>
                <a:tailEnd/>
              </a:ln>
            </p:spPr>
            <p:txBody>
              <a:bodyPr/>
              <a:lstStyle/>
              <a:p>
                <a:endParaRPr lang="en-US"/>
              </a:p>
            </p:txBody>
          </p:sp>
          <p:sp>
            <p:nvSpPr>
              <p:cNvPr id="1552083" name="Freeform 723"/>
              <p:cNvSpPr>
                <a:spLocks/>
              </p:cNvSpPr>
              <p:nvPr/>
            </p:nvSpPr>
            <p:spPr bwMode="auto">
              <a:xfrm>
                <a:off x="3381" y="3396"/>
                <a:ext cx="64" cy="75"/>
              </a:xfrm>
              <a:custGeom>
                <a:avLst/>
                <a:gdLst/>
                <a:ahLst/>
                <a:cxnLst>
                  <a:cxn ang="0">
                    <a:pos x="0" y="68"/>
                  </a:cxn>
                  <a:cxn ang="0">
                    <a:pos x="0" y="61"/>
                  </a:cxn>
                  <a:cxn ang="0">
                    <a:pos x="0" y="59"/>
                  </a:cxn>
                  <a:cxn ang="0">
                    <a:pos x="8" y="58"/>
                  </a:cxn>
                  <a:cxn ang="0">
                    <a:pos x="15" y="57"/>
                  </a:cxn>
                  <a:cxn ang="0">
                    <a:pos x="21" y="0"/>
                  </a:cxn>
                  <a:cxn ang="0">
                    <a:pos x="52" y="0"/>
                  </a:cxn>
                  <a:cxn ang="0">
                    <a:pos x="64" y="22"/>
                  </a:cxn>
                  <a:cxn ang="0">
                    <a:pos x="61" y="23"/>
                  </a:cxn>
                  <a:cxn ang="0">
                    <a:pos x="57" y="25"/>
                  </a:cxn>
                  <a:cxn ang="0">
                    <a:pos x="54" y="27"/>
                  </a:cxn>
                  <a:cxn ang="0">
                    <a:pos x="52" y="30"/>
                  </a:cxn>
                  <a:cxn ang="0">
                    <a:pos x="50" y="33"/>
                  </a:cxn>
                  <a:cxn ang="0">
                    <a:pos x="48" y="36"/>
                  </a:cxn>
                  <a:cxn ang="0">
                    <a:pos x="47" y="40"/>
                  </a:cxn>
                  <a:cxn ang="0">
                    <a:pos x="46" y="43"/>
                  </a:cxn>
                  <a:cxn ang="0">
                    <a:pos x="45" y="51"/>
                  </a:cxn>
                  <a:cxn ang="0">
                    <a:pos x="45" y="65"/>
                  </a:cxn>
                  <a:cxn ang="0">
                    <a:pos x="45" y="70"/>
                  </a:cxn>
                  <a:cxn ang="0">
                    <a:pos x="18" y="73"/>
                  </a:cxn>
                  <a:cxn ang="0">
                    <a:pos x="0" y="75"/>
                  </a:cxn>
                  <a:cxn ang="0">
                    <a:pos x="0" y="68"/>
                  </a:cxn>
                </a:cxnLst>
                <a:rect l="0" t="0" r="r" b="b"/>
                <a:pathLst>
                  <a:path w="64" h="75">
                    <a:moveTo>
                      <a:pt x="0" y="68"/>
                    </a:moveTo>
                    <a:lnTo>
                      <a:pt x="0" y="61"/>
                    </a:lnTo>
                    <a:lnTo>
                      <a:pt x="0" y="59"/>
                    </a:lnTo>
                    <a:lnTo>
                      <a:pt x="8" y="58"/>
                    </a:lnTo>
                    <a:lnTo>
                      <a:pt x="15" y="57"/>
                    </a:lnTo>
                    <a:lnTo>
                      <a:pt x="21" y="0"/>
                    </a:lnTo>
                    <a:lnTo>
                      <a:pt x="52" y="0"/>
                    </a:lnTo>
                    <a:lnTo>
                      <a:pt x="64" y="22"/>
                    </a:lnTo>
                    <a:lnTo>
                      <a:pt x="61" y="23"/>
                    </a:lnTo>
                    <a:lnTo>
                      <a:pt x="57" y="25"/>
                    </a:lnTo>
                    <a:lnTo>
                      <a:pt x="54" y="27"/>
                    </a:lnTo>
                    <a:lnTo>
                      <a:pt x="52" y="30"/>
                    </a:lnTo>
                    <a:lnTo>
                      <a:pt x="50" y="33"/>
                    </a:lnTo>
                    <a:lnTo>
                      <a:pt x="48" y="36"/>
                    </a:lnTo>
                    <a:lnTo>
                      <a:pt x="47" y="40"/>
                    </a:lnTo>
                    <a:lnTo>
                      <a:pt x="46" y="43"/>
                    </a:lnTo>
                    <a:lnTo>
                      <a:pt x="45" y="51"/>
                    </a:lnTo>
                    <a:lnTo>
                      <a:pt x="45" y="65"/>
                    </a:lnTo>
                    <a:lnTo>
                      <a:pt x="45" y="70"/>
                    </a:lnTo>
                    <a:lnTo>
                      <a:pt x="18" y="73"/>
                    </a:lnTo>
                    <a:lnTo>
                      <a:pt x="0" y="75"/>
                    </a:lnTo>
                    <a:lnTo>
                      <a:pt x="0" y="68"/>
                    </a:lnTo>
                    <a:close/>
                  </a:path>
                </a:pathLst>
              </a:custGeom>
              <a:solidFill>
                <a:srgbClr val="000000"/>
              </a:solidFill>
              <a:ln w="0">
                <a:solidFill>
                  <a:srgbClr val="000000"/>
                </a:solidFill>
                <a:prstDash val="solid"/>
                <a:round/>
                <a:headEnd/>
                <a:tailEnd/>
              </a:ln>
            </p:spPr>
            <p:txBody>
              <a:bodyPr/>
              <a:lstStyle/>
              <a:p>
                <a:endParaRPr lang="en-US"/>
              </a:p>
            </p:txBody>
          </p:sp>
          <p:sp>
            <p:nvSpPr>
              <p:cNvPr id="1552084" name="Freeform 724"/>
              <p:cNvSpPr>
                <a:spLocks/>
              </p:cNvSpPr>
              <p:nvPr/>
            </p:nvSpPr>
            <p:spPr bwMode="auto">
              <a:xfrm>
                <a:off x="3426" y="3418"/>
                <a:ext cx="76" cy="43"/>
              </a:xfrm>
              <a:custGeom>
                <a:avLst/>
                <a:gdLst/>
                <a:ahLst/>
                <a:cxnLst>
                  <a:cxn ang="0">
                    <a:pos x="75" y="26"/>
                  </a:cxn>
                  <a:cxn ang="0">
                    <a:pos x="37" y="30"/>
                  </a:cxn>
                  <a:cxn ang="0">
                    <a:pos x="19" y="0"/>
                  </a:cxn>
                  <a:cxn ang="0">
                    <a:pos x="16" y="1"/>
                  </a:cxn>
                  <a:cxn ang="0">
                    <a:pos x="12" y="3"/>
                  </a:cxn>
                  <a:cxn ang="0">
                    <a:pos x="9" y="5"/>
                  </a:cxn>
                  <a:cxn ang="0">
                    <a:pos x="7" y="8"/>
                  </a:cxn>
                  <a:cxn ang="0">
                    <a:pos x="5" y="11"/>
                  </a:cxn>
                  <a:cxn ang="0">
                    <a:pos x="3" y="14"/>
                  </a:cxn>
                  <a:cxn ang="0">
                    <a:pos x="2" y="18"/>
                  </a:cxn>
                  <a:cxn ang="0">
                    <a:pos x="1" y="21"/>
                  </a:cxn>
                  <a:cxn ang="0">
                    <a:pos x="0" y="29"/>
                  </a:cxn>
                  <a:cxn ang="0">
                    <a:pos x="0" y="43"/>
                  </a:cxn>
                  <a:cxn ang="0">
                    <a:pos x="76" y="31"/>
                  </a:cxn>
                  <a:cxn ang="0">
                    <a:pos x="75" y="26"/>
                  </a:cxn>
                </a:cxnLst>
                <a:rect l="0" t="0" r="r" b="b"/>
                <a:pathLst>
                  <a:path w="76" h="43">
                    <a:moveTo>
                      <a:pt x="75" y="26"/>
                    </a:moveTo>
                    <a:lnTo>
                      <a:pt x="37" y="30"/>
                    </a:lnTo>
                    <a:lnTo>
                      <a:pt x="19" y="0"/>
                    </a:lnTo>
                    <a:lnTo>
                      <a:pt x="16" y="1"/>
                    </a:lnTo>
                    <a:lnTo>
                      <a:pt x="12" y="3"/>
                    </a:lnTo>
                    <a:lnTo>
                      <a:pt x="9" y="5"/>
                    </a:lnTo>
                    <a:lnTo>
                      <a:pt x="7" y="8"/>
                    </a:lnTo>
                    <a:lnTo>
                      <a:pt x="5" y="11"/>
                    </a:lnTo>
                    <a:lnTo>
                      <a:pt x="3" y="14"/>
                    </a:lnTo>
                    <a:lnTo>
                      <a:pt x="2" y="18"/>
                    </a:lnTo>
                    <a:lnTo>
                      <a:pt x="1" y="21"/>
                    </a:lnTo>
                    <a:lnTo>
                      <a:pt x="0" y="29"/>
                    </a:lnTo>
                    <a:lnTo>
                      <a:pt x="0" y="43"/>
                    </a:lnTo>
                    <a:lnTo>
                      <a:pt x="76" y="31"/>
                    </a:lnTo>
                    <a:lnTo>
                      <a:pt x="75" y="26"/>
                    </a:lnTo>
                    <a:close/>
                  </a:path>
                </a:pathLst>
              </a:custGeom>
              <a:solidFill>
                <a:srgbClr val="A1A1A1"/>
              </a:solidFill>
              <a:ln w="0">
                <a:solidFill>
                  <a:srgbClr val="000000"/>
                </a:solidFill>
                <a:prstDash val="solid"/>
                <a:round/>
                <a:headEnd/>
                <a:tailEnd/>
              </a:ln>
            </p:spPr>
            <p:txBody>
              <a:bodyPr/>
              <a:lstStyle/>
              <a:p>
                <a:endParaRPr lang="en-US"/>
              </a:p>
            </p:txBody>
          </p:sp>
          <p:sp>
            <p:nvSpPr>
              <p:cNvPr id="1552085" name="Freeform 725"/>
              <p:cNvSpPr>
                <a:spLocks/>
              </p:cNvSpPr>
              <p:nvPr/>
            </p:nvSpPr>
            <p:spPr bwMode="auto">
              <a:xfrm>
                <a:off x="3524" y="3382"/>
                <a:ext cx="46" cy="63"/>
              </a:xfrm>
              <a:custGeom>
                <a:avLst/>
                <a:gdLst/>
                <a:ahLst/>
                <a:cxnLst>
                  <a:cxn ang="0">
                    <a:pos x="38" y="19"/>
                  </a:cxn>
                  <a:cxn ang="0">
                    <a:pos x="31" y="19"/>
                  </a:cxn>
                  <a:cxn ang="0">
                    <a:pos x="31" y="27"/>
                  </a:cxn>
                  <a:cxn ang="0">
                    <a:pos x="26" y="32"/>
                  </a:cxn>
                  <a:cxn ang="0">
                    <a:pos x="22" y="40"/>
                  </a:cxn>
                  <a:cxn ang="0">
                    <a:pos x="20" y="47"/>
                  </a:cxn>
                  <a:cxn ang="0">
                    <a:pos x="20" y="56"/>
                  </a:cxn>
                  <a:cxn ang="0">
                    <a:pos x="46" y="54"/>
                  </a:cxn>
                  <a:cxn ang="0">
                    <a:pos x="46" y="59"/>
                  </a:cxn>
                  <a:cxn ang="0">
                    <a:pos x="46" y="61"/>
                  </a:cxn>
                  <a:cxn ang="0">
                    <a:pos x="23" y="62"/>
                  </a:cxn>
                  <a:cxn ang="0">
                    <a:pos x="12" y="63"/>
                  </a:cxn>
                  <a:cxn ang="0">
                    <a:pos x="11" y="54"/>
                  </a:cxn>
                  <a:cxn ang="0">
                    <a:pos x="7" y="45"/>
                  </a:cxn>
                  <a:cxn ang="0">
                    <a:pos x="4" y="38"/>
                  </a:cxn>
                  <a:cxn ang="0">
                    <a:pos x="0" y="33"/>
                  </a:cxn>
                  <a:cxn ang="0">
                    <a:pos x="14" y="2"/>
                  </a:cxn>
                  <a:cxn ang="0">
                    <a:pos x="38" y="0"/>
                  </a:cxn>
                  <a:cxn ang="0">
                    <a:pos x="38" y="19"/>
                  </a:cxn>
                </a:cxnLst>
                <a:rect l="0" t="0" r="r" b="b"/>
                <a:pathLst>
                  <a:path w="46" h="63">
                    <a:moveTo>
                      <a:pt x="38" y="19"/>
                    </a:moveTo>
                    <a:lnTo>
                      <a:pt x="31" y="19"/>
                    </a:lnTo>
                    <a:lnTo>
                      <a:pt x="31" y="27"/>
                    </a:lnTo>
                    <a:lnTo>
                      <a:pt x="26" y="32"/>
                    </a:lnTo>
                    <a:lnTo>
                      <a:pt x="22" y="40"/>
                    </a:lnTo>
                    <a:lnTo>
                      <a:pt x="20" y="47"/>
                    </a:lnTo>
                    <a:lnTo>
                      <a:pt x="20" y="56"/>
                    </a:lnTo>
                    <a:lnTo>
                      <a:pt x="46" y="54"/>
                    </a:lnTo>
                    <a:lnTo>
                      <a:pt x="46" y="59"/>
                    </a:lnTo>
                    <a:lnTo>
                      <a:pt x="46" y="61"/>
                    </a:lnTo>
                    <a:lnTo>
                      <a:pt x="23" y="62"/>
                    </a:lnTo>
                    <a:lnTo>
                      <a:pt x="12" y="63"/>
                    </a:lnTo>
                    <a:lnTo>
                      <a:pt x="11" y="54"/>
                    </a:lnTo>
                    <a:lnTo>
                      <a:pt x="7" y="45"/>
                    </a:lnTo>
                    <a:lnTo>
                      <a:pt x="4" y="38"/>
                    </a:lnTo>
                    <a:lnTo>
                      <a:pt x="0" y="33"/>
                    </a:lnTo>
                    <a:lnTo>
                      <a:pt x="14" y="2"/>
                    </a:lnTo>
                    <a:lnTo>
                      <a:pt x="38" y="0"/>
                    </a:lnTo>
                    <a:lnTo>
                      <a:pt x="38" y="19"/>
                    </a:lnTo>
                    <a:close/>
                  </a:path>
                </a:pathLst>
              </a:custGeom>
              <a:solidFill>
                <a:srgbClr val="A1A1A1"/>
              </a:solidFill>
              <a:ln w="0">
                <a:solidFill>
                  <a:srgbClr val="000000"/>
                </a:solidFill>
                <a:prstDash val="solid"/>
                <a:round/>
                <a:headEnd/>
                <a:tailEnd/>
              </a:ln>
            </p:spPr>
            <p:txBody>
              <a:bodyPr/>
              <a:lstStyle/>
              <a:p>
                <a:endParaRPr lang="en-US"/>
              </a:p>
            </p:txBody>
          </p:sp>
          <p:sp>
            <p:nvSpPr>
              <p:cNvPr id="1552086" name="Freeform 726"/>
              <p:cNvSpPr>
                <a:spLocks/>
              </p:cNvSpPr>
              <p:nvPr/>
            </p:nvSpPr>
            <p:spPr bwMode="auto">
              <a:xfrm>
                <a:off x="3402" y="3356"/>
                <a:ext cx="160" cy="92"/>
              </a:xfrm>
              <a:custGeom>
                <a:avLst/>
                <a:gdLst/>
                <a:ahLst/>
                <a:cxnLst>
                  <a:cxn ang="0">
                    <a:pos x="3" y="11"/>
                  </a:cxn>
                  <a:cxn ang="0">
                    <a:pos x="33" y="11"/>
                  </a:cxn>
                  <a:cxn ang="0">
                    <a:pos x="38" y="13"/>
                  </a:cxn>
                  <a:cxn ang="0">
                    <a:pos x="42" y="16"/>
                  </a:cxn>
                  <a:cxn ang="0">
                    <a:pos x="45" y="19"/>
                  </a:cxn>
                  <a:cxn ang="0">
                    <a:pos x="64" y="48"/>
                  </a:cxn>
                  <a:cxn ang="0">
                    <a:pos x="71" y="48"/>
                  </a:cxn>
                  <a:cxn ang="0">
                    <a:pos x="71" y="16"/>
                  </a:cxn>
                  <a:cxn ang="0">
                    <a:pos x="95" y="16"/>
                  </a:cxn>
                  <a:cxn ang="0">
                    <a:pos x="95" y="46"/>
                  </a:cxn>
                  <a:cxn ang="0">
                    <a:pos x="105" y="46"/>
                  </a:cxn>
                  <a:cxn ang="0">
                    <a:pos x="119" y="10"/>
                  </a:cxn>
                  <a:cxn ang="0">
                    <a:pos x="124" y="5"/>
                  </a:cxn>
                  <a:cxn ang="0">
                    <a:pos x="129" y="3"/>
                  </a:cxn>
                  <a:cxn ang="0">
                    <a:pos x="137" y="2"/>
                  </a:cxn>
                  <a:cxn ang="0">
                    <a:pos x="160" y="0"/>
                  </a:cxn>
                  <a:cxn ang="0">
                    <a:pos x="160" y="26"/>
                  </a:cxn>
                  <a:cxn ang="0">
                    <a:pos x="136" y="28"/>
                  </a:cxn>
                  <a:cxn ang="0">
                    <a:pos x="122" y="59"/>
                  </a:cxn>
                  <a:cxn ang="0">
                    <a:pos x="110" y="87"/>
                  </a:cxn>
                  <a:cxn ang="0">
                    <a:pos x="108" y="88"/>
                  </a:cxn>
                  <a:cxn ang="0">
                    <a:pos x="99" y="88"/>
                  </a:cxn>
                  <a:cxn ang="0">
                    <a:pos x="61" y="92"/>
                  </a:cxn>
                  <a:cxn ang="0">
                    <a:pos x="43" y="62"/>
                  </a:cxn>
                  <a:cxn ang="0">
                    <a:pos x="31" y="40"/>
                  </a:cxn>
                  <a:cxn ang="0">
                    <a:pos x="0" y="40"/>
                  </a:cxn>
                  <a:cxn ang="0">
                    <a:pos x="3" y="11"/>
                  </a:cxn>
                </a:cxnLst>
                <a:rect l="0" t="0" r="r" b="b"/>
                <a:pathLst>
                  <a:path w="160" h="92">
                    <a:moveTo>
                      <a:pt x="3" y="11"/>
                    </a:moveTo>
                    <a:lnTo>
                      <a:pt x="33" y="11"/>
                    </a:lnTo>
                    <a:lnTo>
                      <a:pt x="38" y="13"/>
                    </a:lnTo>
                    <a:lnTo>
                      <a:pt x="42" y="16"/>
                    </a:lnTo>
                    <a:lnTo>
                      <a:pt x="45" y="19"/>
                    </a:lnTo>
                    <a:lnTo>
                      <a:pt x="64" y="48"/>
                    </a:lnTo>
                    <a:lnTo>
                      <a:pt x="71" y="48"/>
                    </a:lnTo>
                    <a:lnTo>
                      <a:pt x="71" y="16"/>
                    </a:lnTo>
                    <a:lnTo>
                      <a:pt x="95" y="16"/>
                    </a:lnTo>
                    <a:lnTo>
                      <a:pt x="95" y="46"/>
                    </a:lnTo>
                    <a:lnTo>
                      <a:pt x="105" y="46"/>
                    </a:lnTo>
                    <a:lnTo>
                      <a:pt x="119" y="10"/>
                    </a:lnTo>
                    <a:lnTo>
                      <a:pt x="124" y="5"/>
                    </a:lnTo>
                    <a:lnTo>
                      <a:pt x="129" y="3"/>
                    </a:lnTo>
                    <a:lnTo>
                      <a:pt x="137" y="2"/>
                    </a:lnTo>
                    <a:lnTo>
                      <a:pt x="160" y="0"/>
                    </a:lnTo>
                    <a:lnTo>
                      <a:pt x="160" y="26"/>
                    </a:lnTo>
                    <a:lnTo>
                      <a:pt x="136" y="28"/>
                    </a:lnTo>
                    <a:lnTo>
                      <a:pt x="122" y="59"/>
                    </a:lnTo>
                    <a:lnTo>
                      <a:pt x="110" y="87"/>
                    </a:lnTo>
                    <a:lnTo>
                      <a:pt x="108" y="88"/>
                    </a:lnTo>
                    <a:lnTo>
                      <a:pt x="99" y="88"/>
                    </a:lnTo>
                    <a:lnTo>
                      <a:pt x="61" y="92"/>
                    </a:lnTo>
                    <a:lnTo>
                      <a:pt x="43" y="62"/>
                    </a:lnTo>
                    <a:lnTo>
                      <a:pt x="31" y="40"/>
                    </a:lnTo>
                    <a:lnTo>
                      <a:pt x="0" y="40"/>
                    </a:lnTo>
                    <a:lnTo>
                      <a:pt x="3" y="11"/>
                    </a:lnTo>
                    <a:close/>
                  </a:path>
                </a:pathLst>
              </a:custGeom>
              <a:solidFill>
                <a:srgbClr val="000000"/>
              </a:solidFill>
              <a:ln w="0">
                <a:solidFill>
                  <a:srgbClr val="000000"/>
                </a:solidFill>
                <a:prstDash val="solid"/>
                <a:round/>
                <a:headEnd/>
                <a:tailEnd/>
              </a:ln>
            </p:spPr>
            <p:txBody>
              <a:bodyPr/>
              <a:lstStyle/>
              <a:p>
                <a:endParaRPr lang="en-US"/>
              </a:p>
            </p:txBody>
          </p:sp>
          <p:sp>
            <p:nvSpPr>
              <p:cNvPr id="1552087" name="Freeform 727"/>
              <p:cNvSpPr>
                <a:spLocks/>
              </p:cNvSpPr>
              <p:nvPr/>
            </p:nvSpPr>
            <p:spPr bwMode="auto">
              <a:xfrm>
                <a:off x="3570" y="3358"/>
                <a:ext cx="23" cy="55"/>
              </a:xfrm>
              <a:custGeom>
                <a:avLst/>
                <a:gdLst/>
                <a:ahLst/>
                <a:cxnLst>
                  <a:cxn ang="0">
                    <a:pos x="0" y="43"/>
                  </a:cxn>
                  <a:cxn ang="0">
                    <a:pos x="0" y="0"/>
                  </a:cxn>
                  <a:cxn ang="0">
                    <a:pos x="7" y="1"/>
                  </a:cxn>
                  <a:cxn ang="0">
                    <a:pos x="13" y="4"/>
                  </a:cxn>
                  <a:cxn ang="0">
                    <a:pos x="17" y="9"/>
                  </a:cxn>
                  <a:cxn ang="0">
                    <a:pos x="21" y="15"/>
                  </a:cxn>
                  <a:cxn ang="0">
                    <a:pos x="23" y="23"/>
                  </a:cxn>
                  <a:cxn ang="0">
                    <a:pos x="23" y="31"/>
                  </a:cxn>
                  <a:cxn ang="0">
                    <a:pos x="21" y="38"/>
                  </a:cxn>
                  <a:cxn ang="0">
                    <a:pos x="19" y="45"/>
                  </a:cxn>
                  <a:cxn ang="0">
                    <a:pos x="14" y="51"/>
                  </a:cxn>
                  <a:cxn ang="0">
                    <a:pos x="9" y="55"/>
                  </a:cxn>
                  <a:cxn ang="0">
                    <a:pos x="9" y="43"/>
                  </a:cxn>
                  <a:cxn ang="0">
                    <a:pos x="2" y="43"/>
                  </a:cxn>
                  <a:cxn ang="0">
                    <a:pos x="0" y="43"/>
                  </a:cxn>
                </a:cxnLst>
                <a:rect l="0" t="0" r="r" b="b"/>
                <a:pathLst>
                  <a:path w="23" h="55">
                    <a:moveTo>
                      <a:pt x="0" y="43"/>
                    </a:moveTo>
                    <a:lnTo>
                      <a:pt x="0" y="0"/>
                    </a:lnTo>
                    <a:lnTo>
                      <a:pt x="7" y="1"/>
                    </a:lnTo>
                    <a:lnTo>
                      <a:pt x="13" y="4"/>
                    </a:lnTo>
                    <a:lnTo>
                      <a:pt x="17" y="9"/>
                    </a:lnTo>
                    <a:lnTo>
                      <a:pt x="21" y="15"/>
                    </a:lnTo>
                    <a:lnTo>
                      <a:pt x="23" y="23"/>
                    </a:lnTo>
                    <a:lnTo>
                      <a:pt x="23" y="31"/>
                    </a:lnTo>
                    <a:lnTo>
                      <a:pt x="21" y="38"/>
                    </a:lnTo>
                    <a:lnTo>
                      <a:pt x="19" y="45"/>
                    </a:lnTo>
                    <a:lnTo>
                      <a:pt x="14" y="51"/>
                    </a:lnTo>
                    <a:lnTo>
                      <a:pt x="9" y="55"/>
                    </a:lnTo>
                    <a:lnTo>
                      <a:pt x="9" y="43"/>
                    </a:lnTo>
                    <a:lnTo>
                      <a:pt x="2" y="43"/>
                    </a:lnTo>
                    <a:lnTo>
                      <a:pt x="0" y="43"/>
                    </a:lnTo>
                    <a:close/>
                  </a:path>
                </a:pathLst>
              </a:custGeom>
              <a:solidFill>
                <a:srgbClr val="000000"/>
              </a:solidFill>
              <a:ln w="0">
                <a:solidFill>
                  <a:srgbClr val="000000"/>
                </a:solidFill>
                <a:prstDash val="solid"/>
                <a:round/>
                <a:headEnd/>
                <a:tailEnd/>
              </a:ln>
            </p:spPr>
            <p:txBody>
              <a:bodyPr/>
              <a:lstStyle/>
              <a:p>
                <a:endParaRPr lang="en-US"/>
              </a:p>
            </p:txBody>
          </p:sp>
          <p:sp>
            <p:nvSpPr>
              <p:cNvPr id="1552088" name="Freeform 728"/>
              <p:cNvSpPr>
                <a:spLocks/>
              </p:cNvSpPr>
              <p:nvPr/>
            </p:nvSpPr>
            <p:spPr bwMode="auto">
              <a:xfrm>
                <a:off x="3484" y="3383"/>
                <a:ext cx="4" cy="20"/>
              </a:xfrm>
              <a:custGeom>
                <a:avLst/>
                <a:gdLst/>
                <a:ahLst/>
                <a:cxnLst>
                  <a:cxn ang="0">
                    <a:pos x="0" y="20"/>
                  </a:cxn>
                  <a:cxn ang="0">
                    <a:pos x="4" y="19"/>
                  </a:cxn>
                  <a:cxn ang="0">
                    <a:pos x="4" y="0"/>
                  </a:cxn>
                  <a:cxn ang="0">
                    <a:pos x="0" y="0"/>
                  </a:cxn>
                  <a:cxn ang="0">
                    <a:pos x="0" y="20"/>
                  </a:cxn>
                </a:cxnLst>
                <a:rect l="0" t="0" r="r" b="b"/>
                <a:pathLst>
                  <a:path w="4" h="20">
                    <a:moveTo>
                      <a:pt x="0" y="20"/>
                    </a:moveTo>
                    <a:lnTo>
                      <a:pt x="4" y="19"/>
                    </a:lnTo>
                    <a:lnTo>
                      <a:pt x="4" y="0"/>
                    </a:lnTo>
                    <a:lnTo>
                      <a:pt x="0" y="0"/>
                    </a:lnTo>
                    <a:lnTo>
                      <a:pt x="0" y="20"/>
                    </a:lnTo>
                    <a:close/>
                  </a:path>
                </a:pathLst>
              </a:custGeom>
              <a:solidFill>
                <a:srgbClr val="000000"/>
              </a:solidFill>
              <a:ln w="0">
                <a:solidFill>
                  <a:srgbClr val="000000"/>
                </a:solidFill>
                <a:prstDash val="solid"/>
                <a:round/>
                <a:headEnd/>
                <a:tailEnd/>
              </a:ln>
            </p:spPr>
            <p:txBody>
              <a:bodyPr/>
              <a:lstStyle/>
              <a:p>
                <a:endParaRPr lang="en-US"/>
              </a:p>
            </p:txBody>
          </p:sp>
          <p:sp>
            <p:nvSpPr>
              <p:cNvPr id="1552089" name="Freeform 729"/>
              <p:cNvSpPr>
                <a:spLocks/>
              </p:cNvSpPr>
              <p:nvPr/>
            </p:nvSpPr>
            <p:spPr bwMode="auto">
              <a:xfrm>
                <a:off x="3562" y="3343"/>
                <a:ext cx="8" cy="58"/>
              </a:xfrm>
              <a:custGeom>
                <a:avLst/>
                <a:gdLst/>
                <a:ahLst/>
                <a:cxnLst>
                  <a:cxn ang="0">
                    <a:pos x="8" y="58"/>
                  </a:cxn>
                  <a:cxn ang="0">
                    <a:pos x="0" y="58"/>
                  </a:cxn>
                  <a:cxn ang="0">
                    <a:pos x="0" y="39"/>
                  </a:cxn>
                  <a:cxn ang="0">
                    <a:pos x="0" y="13"/>
                  </a:cxn>
                  <a:cxn ang="0">
                    <a:pos x="0" y="0"/>
                  </a:cxn>
                  <a:cxn ang="0">
                    <a:pos x="8" y="0"/>
                  </a:cxn>
                  <a:cxn ang="0">
                    <a:pos x="8" y="15"/>
                  </a:cxn>
                  <a:cxn ang="0">
                    <a:pos x="8" y="58"/>
                  </a:cxn>
                </a:cxnLst>
                <a:rect l="0" t="0" r="r" b="b"/>
                <a:pathLst>
                  <a:path w="8" h="58">
                    <a:moveTo>
                      <a:pt x="8" y="58"/>
                    </a:moveTo>
                    <a:lnTo>
                      <a:pt x="0" y="58"/>
                    </a:lnTo>
                    <a:lnTo>
                      <a:pt x="0" y="39"/>
                    </a:lnTo>
                    <a:lnTo>
                      <a:pt x="0" y="13"/>
                    </a:lnTo>
                    <a:lnTo>
                      <a:pt x="0" y="0"/>
                    </a:lnTo>
                    <a:lnTo>
                      <a:pt x="8" y="0"/>
                    </a:lnTo>
                    <a:lnTo>
                      <a:pt x="8" y="15"/>
                    </a:lnTo>
                    <a:lnTo>
                      <a:pt x="8" y="58"/>
                    </a:lnTo>
                    <a:close/>
                  </a:path>
                </a:pathLst>
              </a:custGeom>
              <a:solidFill>
                <a:srgbClr val="000000"/>
              </a:solidFill>
              <a:ln w="0">
                <a:solidFill>
                  <a:srgbClr val="000000"/>
                </a:solidFill>
                <a:prstDash val="solid"/>
                <a:round/>
                <a:headEnd/>
                <a:tailEnd/>
              </a:ln>
            </p:spPr>
            <p:txBody>
              <a:bodyPr/>
              <a:lstStyle/>
              <a:p>
                <a:endParaRPr lang="en-US"/>
              </a:p>
            </p:txBody>
          </p:sp>
          <p:sp>
            <p:nvSpPr>
              <p:cNvPr id="1552090" name="Freeform 730"/>
              <p:cNvSpPr>
                <a:spLocks/>
              </p:cNvSpPr>
              <p:nvPr/>
            </p:nvSpPr>
            <p:spPr bwMode="auto">
              <a:xfrm>
                <a:off x="3555" y="3401"/>
                <a:ext cx="17" cy="21"/>
              </a:xfrm>
              <a:custGeom>
                <a:avLst/>
                <a:gdLst/>
                <a:ahLst/>
                <a:cxnLst>
                  <a:cxn ang="0">
                    <a:pos x="17" y="21"/>
                  </a:cxn>
                  <a:cxn ang="0">
                    <a:pos x="0" y="21"/>
                  </a:cxn>
                  <a:cxn ang="0">
                    <a:pos x="0" y="8"/>
                  </a:cxn>
                  <a:cxn ang="0">
                    <a:pos x="0" y="0"/>
                  </a:cxn>
                  <a:cxn ang="0">
                    <a:pos x="7" y="0"/>
                  </a:cxn>
                  <a:cxn ang="0">
                    <a:pos x="15" y="0"/>
                  </a:cxn>
                  <a:cxn ang="0">
                    <a:pos x="17" y="0"/>
                  </a:cxn>
                  <a:cxn ang="0">
                    <a:pos x="17" y="21"/>
                  </a:cxn>
                </a:cxnLst>
                <a:rect l="0" t="0" r="r" b="b"/>
                <a:pathLst>
                  <a:path w="17" h="21">
                    <a:moveTo>
                      <a:pt x="17" y="21"/>
                    </a:moveTo>
                    <a:lnTo>
                      <a:pt x="0" y="21"/>
                    </a:lnTo>
                    <a:lnTo>
                      <a:pt x="0" y="8"/>
                    </a:lnTo>
                    <a:lnTo>
                      <a:pt x="0" y="0"/>
                    </a:lnTo>
                    <a:lnTo>
                      <a:pt x="7" y="0"/>
                    </a:lnTo>
                    <a:lnTo>
                      <a:pt x="15" y="0"/>
                    </a:lnTo>
                    <a:lnTo>
                      <a:pt x="17" y="0"/>
                    </a:lnTo>
                    <a:lnTo>
                      <a:pt x="17" y="21"/>
                    </a:lnTo>
                    <a:close/>
                  </a:path>
                </a:pathLst>
              </a:custGeom>
              <a:solidFill>
                <a:srgbClr val="000000"/>
              </a:solidFill>
              <a:ln w="0">
                <a:solidFill>
                  <a:srgbClr val="000000"/>
                </a:solidFill>
                <a:prstDash val="solid"/>
                <a:round/>
                <a:headEnd/>
                <a:tailEnd/>
              </a:ln>
            </p:spPr>
            <p:txBody>
              <a:bodyPr/>
              <a:lstStyle/>
              <a:p>
                <a:endParaRPr lang="en-US"/>
              </a:p>
            </p:txBody>
          </p:sp>
          <p:sp>
            <p:nvSpPr>
              <p:cNvPr id="1552091" name="Freeform 731"/>
              <p:cNvSpPr>
                <a:spLocks/>
              </p:cNvSpPr>
              <p:nvPr/>
            </p:nvSpPr>
            <p:spPr bwMode="auto">
              <a:xfrm>
                <a:off x="3572" y="3401"/>
                <a:ext cx="7" cy="21"/>
              </a:xfrm>
              <a:custGeom>
                <a:avLst/>
                <a:gdLst/>
                <a:ahLst/>
                <a:cxnLst>
                  <a:cxn ang="0">
                    <a:pos x="0" y="0"/>
                  </a:cxn>
                  <a:cxn ang="0">
                    <a:pos x="0" y="21"/>
                  </a:cxn>
                  <a:cxn ang="0">
                    <a:pos x="7" y="21"/>
                  </a:cxn>
                  <a:cxn ang="0">
                    <a:pos x="7" y="12"/>
                  </a:cxn>
                  <a:cxn ang="0">
                    <a:pos x="7" y="0"/>
                  </a:cxn>
                  <a:cxn ang="0">
                    <a:pos x="0" y="0"/>
                  </a:cxn>
                </a:cxnLst>
                <a:rect l="0" t="0" r="r" b="b"/>
                <a:pathLst>
                  <a:path w="7" h="21">
                    <a:moveTo>
                      <a:pt x="0" y="0"/>
                    </a:moveTo>
                    <a:lnTo>
                      <a:pt x="0" y="21"/>
                    </a:lnTo>
                    <a:lnTo>
                      <a:pt x="7" y="21"/>
                    </a:lnTo>
                    <a:lnTo>
                      <a:pt x="7" y="12"/>
                    </a:lnTo>
                    <a:lnTo>
                      <a:pt x="7" y="0"/>
                    </a:lnTo>
                    <a:lnTo>
                      <a:pt x="0" y="0"/>
                    </a:lnTo>
                    <a:close/>
                  </a:path>
                </a:pathLst>
              </a:custGeom>
              <a:solidFill>
                <a:srgbClr val="F0F0F0"/>
              </a:solidFill>
              <a:ln w="0">
                <a:solidFill>
                  <a:srgbClr val="000000"/>
                </a:solidFill>
                <a:prstDash val="solid"/>
                <a:round/>
                <a:headEnd/>
                <a:tailEnd/>
              </a:ln>
            </p:spPr>
            <p:txBody>
              <a:bodyPr/>
              <a:lstStyle/>
              <a:p>
                <a:endParaRPr lang="en-US"/>
              </a:p>
            </p:txBody>
          </p:sp>
          <p:sp>
            <p:nvSpPr>
              <p:cNvPr id="1552092" name="Freeform 732"/>
              <p:cNvSpPr>
                <a:spLocks/>
              </p:cNvSpPr>
              <p:nvPr/>
            </p:nvSpPr>
            <p:spPr bwMode="auto">
              <a:xfrm>
                <a:off x="3409" y="3416"/>
                <a:ext cx="13" cy="35"/>
              </a:xfrm>
              <a:custGeom>
                <a:avLst/>
                <a:gdLst/>
                <a:ahLst/>
                <a:cxnLst>
                  <a:cxn ang="0">
                    <a:pos x="1" y="33"/>
                  </a:cxn>
                  <a:cxn ang="0">
                    <a:pos x="2" y="32"/>
                  </a:cxn>
                  <a:cxn ang="0">
                    <a:pos x="4" y="31"/>
                  </a:cxn>
                  <a:cxn ang="0">
                    <a:pos x="5" y="29"/>
                  </a:cxn>
                  <a:cxn ang="0">
                    <a:pos x="7" y="27"/>
                  </a:cxn>
                  <a:cxn ang="0">
                    <a:pos x="7" y="24"/>
                  </a:cxn>
                  <a:cxn ang="0">
                    <a:pos x="8" y="20"/>
                  </a:cxn>
                  <a:cxn ang="0">
                    <a:pos x="9" y="17"/>
                  </a:cxn>
                  <a:cxn ang="0">
                    <a:pos x="9" y="15"/>
                  </a:cxn>
                  <a:cxn ang="0">
                    <a:pos x="9" y="11"/>
                  </a:cxn>
                  <a:cxn ang="0">
                    <a:pos x="8" y="8"/>
                  </a:cxn>
                  <a:cxn ang="0">
                    <a:pos x="7" y="5"/>
                  </a:cxn>
                  <a:cxn ang="0">
                    <a:pos x="6" y="2"/>
                  </a:cxn>
                  <a:cxn ang="0">
                    <a:pos x="5" y="0"/>
                  </a:cxn>
                  <a:cxn ang="0">
                    <a:pos x="6" y="0"/>
                  </a:cxn>
                  <a:cxn ang="0">
                    <a:pos x="8" y="1"/>
                  </a:cxn>
                  <a:cxn ang="0">
                    <a:pos x="10" y="3"/>
                  </a:cxn>
                  <a:cxn ang="0">
                    <a:pos x="11" y="6"/>
                  </a:cxn>
                  <a:cxn ang="0">
                    <a:pos x="12" y="9"/>
                  </a:cxn>
                  <a:cxn ang="0">
                    <a:pos x="12" y="12"/>
                  </a:cxn>
                  <a:cxn ang="0">
                    <a:pos x="13" y="15"/>
                  </a:cxn>
                  <a:cxn ang="0">
                    <a:pos x="13" y="18"/>
                  </a:cxn>
                  <a:cxn ang="0">
                    <a:pos x="12" y="21"/>
                  </a:cxn>
                  <a:cxn ang="0">
                    <a:pos x="12" y="25"/>
                  </a:cxn>
                  <a:cxn ang="0">
                    <a:pos x="11" y="28"/>
                  </a:cxn>
                  <a:cxn ang="0">
                    <a:pos x="10" y="31"/>
                  </a:cxn>
                  <a:cxn ang="0">
                    <a:pos x="9" y="33"/>
                  </a:cxn>
                  <a:cxn ang="0">
                    <a:pos x="7" y="34"/>
                  </a:cxn>
                  <a:cxn ang="0">
                    <a:pos x="5" y="35"/>
                  </a:cxn>
                  <a:cxn ang="0">
                    <a:pos x="4" y="35"/>
                  </a:cxn>
                  <a:cxn ang="0">
                    <a:pos x="2" y="35"/>
                  </a:cxn>
                  <a:cxn ang="0">
                    <a:pos x="0" y="34"/>
                  </a:cxn>
                </a:cxnLst>
                <a:rect l="0" t="0" r="r" b="b"/>
                <a:pathLst>
                  <a:path w="13" h="35">
                    <a:moveTo>
                      <a:pt x="0" y="33"/>
                    </a:moveTo>
                    <a:lnTo>
                      <a:pt x="1" y="33"/>
                    </a:lnTo>
                    <a:lnTo>
                      <a:pt x="1" y="33"/>
                    </a:lnTo>
                    <a:lnTo>
                      <a:pt x="2" y="32"/>
                    </a:lnTo>
                    <a:lnTo>
                      <a:pt x="3" y="32"/>
                    </a:lnTo>
                    <a:lnTo>
                      <a:pt x="4" y="31"/>
                    </a:lnTo>
                    <a:lnTo>
                      <a:pt x="5" y="30"/>
                    </a:lnTo>
                    <a:lnTo>
                      <a:pt x="5" y="29"/>
                    </a:lnTo>
                    <a:lnTo>
                      <a:pt x="6" y="28"/>
                    </a:lnTo>
                    <a:lnTo>
                      <a:pt x="7" y="27"/>
                    </a:lnTo>
                    <a:lnTo>
                      <a:pt x="7" y="25"/>
                    </a:lnTo>
                    <a:lnTo>
                      <a:pt x="7" y="24"/>
                    </a:lnTo>
                    <a:lnTo>
                      <a:pt x="8" y="22"/>
                    </a:lnTo>
                    <a:lnTo>
                      <a:pt x="8" y="20"/>
                    </a:lnTo>
                    <a:lnTo>
                      <a:pt x="9" y="19"/>
                    </a:lnTo>
                    <a:lnTo>
                      <a:pt x="9" y="17"/>
                    </a:lnTo>
                    <a:lnTo>
                      <a:pt x="9" y="15"/>
                    </a:lnTo>
                    <a:lnTo>
                      <a:pt x="9" y="15"/>
                    </a:lnTo>
                    <a:lnTo>
                      <a:pt x="9" y="13"/>
                    </a:lnTo>
                    <a:lnTo>
                      <a:pt x="9" y="11"/>
                    </a:lnTo>
                    <a:lnTo>
                      <a:pt x="8" y="10"/>
                    </a:lnTo>
                    <a:lnTo>
                      <a:pt x="8" y="8"/>
                    </a:lnTo>
                    <a:lnTo>
                      <a:pt x="8" y="6"/>
                    </a:lnTo>
                    <a:lnTo>
                      <a:pt x="7" y="5"/>
                    </a:lnTo>
                    <a:lnTo>
                      <a:pt x="7" y="3"/>
                    </a:lnTo>
                    <a:lnTo>
                      <a:pt x="6" y="2"/>
                    </a:lnTo>
                    <a:lnTo>
                      <a:pt x="5" y="1"/>
                    </a:lnTo>
                    <a:lnTo>
                      <a:pt x="5" y="0"/>
                    </a:lnTo>
                    <a:lnTo>
                      <a:pt x="5" y="0"/>
                    </a:lnTo>
                    <a:lnTo>
                      <a:pt x="6" y="0"/>
                    </a:lnTo>
                    <a:lnTo>
                      <a:pt x="7" y="1"/>
                    </a:lnTo>
                    <a:lnTo>
                      <a:pt x="8" y="1"/>
                    </a:lnTo>
                    <a:lnTo>
                      <a:pt x="9" y="2"/>
                    </a:lnTo>
                    <a:lnTo>
                      <a:pt x="10" y="3"/>
                    </a:lnTo>
                    <a:lnTo>
                      <a:pt x="10" y="4"/>
                    </a:lnTo>
                    <a:lnTo>
                      <a:pt x="11" y="6"/>
                    </a:lnTo>
                    <a:lnTo>
                      <a:pt x="11" y="7"/>
                    </a:lnTo>
                    <a:lnTo>
                      <a:pt x="12" y="9"/>
                    </a:lnTo>
                    <a:lnTo>
                      <a:pt x="12" y="11"/>
                    </a:lnTo>
                    <a:lnTo>
                      <a:pt x="12" y="12"/>
                    </a:lnTo>
                    <a:lnTo>
                      <a:pt x="12" y="14"/>
                    </a:lnTo>
                    <a:lnTo>
                      <a:pt x="13" y="15"/>
                    </a:lnTo>
                    <a:lnTo>
                      <a:pt x="13" y="17"/>
                    </a:lnTo>
                    <a:lnTo>
                      <a:pt x="13" y="18"/>
                    </a:lnTo>
                    <a:lnTo>
                      <a:pt x="13" y="19"/>
                    </a:lnTo>
                    <a:lnTo>
                      <a:pt x="12" y="21"/>
                    </a:lnTo>
                    <a:lnTo>
                      <a:pt x="12" y="23"/>
                    </a:lnTo>
                    <a:lnTo>
                      <a:pt x="12" y="25"/>
                    </a:lnTo>
                    <a:lnTo>
                      <a:pt x="12" y="26"/>
                    </a:lnTo>
                    <a:lnTo>
                      <a:pt x="11" y="28"/>
                    </a:lnTo>
                    <a:lnTo>
                      <a:pt x="11" y="29"/>
                    </a:lnTo>
                    <a:lnTo>
                      <a:pt x="10" y="31"/>
                    </a:lnTo>
                    <a:lnTo>
                      <a:pt x="9" y="32"/>
                    </a:lnTo>
                    <a:lnTo>
                      <a:pt x="9" y="33"/>
                    </a:lnTo>
                    <a:lnTo>
                      <a:pt x="8" y="34"/>
                    </a:lnTo>
                    <a:lnTo>
                      <a:pt x="7" y="34"/>
                    </a:lnTo>
                    <a:lnTo>
                      <a:pt x="6" y="35"/>
                    </a:lnTo>
                    <a:lnTo>
                      <a:pt x="5" y="35"/>
                    </a:lnTo>
                    <a:lnTo>
                      <a:pt x="5" y="35"/>
                    </a:lnTo>
                    <a:lnTo>
                      <a:pt x="4" y="35"/>
                    </a:lnTo>
                    <a:lnTo>
                      <a:pt x="3" y="35"/>
                    </a:lnTo>
                    <a:lnTo>
                      <a:pt x="2" y="35"/>
                    </a:lnTo>
                    <a:lnTo>
                      <a:pt x="1" y="34"/>
                    </a:lnTo>
                    <a:lnTo>
                      <a:pt x="0" y="34"/>
                    </a:lnTo>
                    <a:lnTo>
                      <a:pt x="0" y="33"/>
                    </a:lnTo>
                    <a:close/>
                  </a:path>
                </a:pathLst>
              </a:custGeom>
              <a:solidFill>
                <a:srgbClr val="000000"/>
              </a:solidFill>
              <a:ln w="0">
                <a:solidFill>
                  <a:srgbClr val="000000"/>
                </a:solidFill>
                <a:prstDash val="solid"/>
                <a:round/>
                <a:headEnd/>
                <a:tailEnd/>
              </a:ln>
            </p:spPr>
            <p:txBody>
              <a:bodyPr/>
              <a:lstStyle/>
              <a:p>
                <a:endParaRPr lang="en-US"/>
              </a:p>
            </p:txBody>
          </p:sp>
          <p:sp>
            <p:nvSpPr>
              <p:cNvPr id="1552093" name="Freeform 733"/>
              <p:cNvSpPr>
                <a:spLocks/>
              </p:cNvSpPr>
              <p:nvPr/>
            </p:nvSpPr>
            <p:spPr bwMode="auto">
              <a:xfrm>
                <a:off x="3404" y="3415"/>
                <a:ext cx="14" cy="34"/>
              </a:xfrm>
              <a:custGeom>
                <a:avLst/>
                <a:gdLst/>
                <a:ahLst/>
                <a:cxnLst>
                  <a:cxn ang="0">
                    <a:pos x="5" y="34"/>
                  </a:cxn>
                  <a:cxn ang="0">
                    <a:pos x="6" y="34"/>
                  </a:cxn>
                  <a:cxn ang="0">
                    <a:pos x="6" y="34"/>
                  </a:cxn>
                  <a:cxn ang="0">
                    <a:pos x="7" y="33"/>
                  </a:cxn>
                  <a:cxn ang="0">
                    <a:pos x="8" y="33"/>
                  </a:cxn>
                  <a:cxn ang="0">
                    <a:pos x="9" y="32"/>
                  </a:cxn>
                  <a:cxn ang="0">
                    <a:pos x="10" y="31"/>
                  </a:cxn>
                  <a:cxn ang="0">
                    <a:pos x="10" y="30"/>
                  </a:cxn>
                  <a:cxn ang="0">
                    <a:pos x="11" y="29"/>
                  </a:cxn>
                  <a:cxn ang="0">
                    <a:pos x="12" y="28"/>
                  </a:cxn>
                  <a:cxn ang="0">
                    <a:pos x="12" y="26"/>
                  </a:cxn>
                  <a:cxn ang="0">
                    <a:pos x="12" y="25"/>
                  </a:cxn>
                  <a:cxn ang="0">
                    <a:pos x="13" y="23"/>
                  </a:cxn>
                  <a:cxn ang="0">
                    <a:pos x="13" y="21"/>
                  </a:cxn>
                  <a:cxn ang="0">
                    <a:pos x="14" y="20"/>
                  </a:cxn>
                  <a:cxn ang="0">
                    <a:pos x="14" y="18"/>
                  </a:cxn>
                  <a:cxn ang="0">
                    <a:pos x="14" y="16"/>
                  </a:cxn>
                  <a:cxn ang="0">
                    <a:pos x="14" y="16"/>
                  </a:cxn>
                  <a:cxn ang="0">
                    <a:pos x="14" y="14"/>
                  </a:cxn>
                  <a:cxn ang="0">
                    <a:pos x="14" y="12"/>
                  </a:cxn>
                  <a:cxn ang="0">
                    <a:pos x="13" y="11"/>
                  </a:cxn>
                  <a:cxn ang="0">
                    <a:pos x="13" y="9"/>
                  </a:cxn>
                  <a:cxn ang="0">
                    <a:pos x="13" y="7"/>
                  </a:cxn>
                  <a:cxn ang="0">
                    <a:pos x="12" y="6"/>
                  </a:cxn>
                  <a:cxn ang="0">
                    <a:pos x="12" y="4"/>
                  </a:cxn>
                  <a:cxn ang="0">
                    <a:pos x="11" y="3"/>
                  </a:cxn>
                  <a:cxn ang="0">
                    <a:pos x="10" y="2"/>
                  </a:cxn>
                  <a:cxn ang="0">
                    <a:pos x="10" y="1"/>
                  </a:cxn>
                  <a:cxn ang="0">
                    <a:pos x="9" y="0"/>
                  </a:cxn>
                  <a:cxn ang="0">
                    <a:pos x="8" y="1"/>
                  </a:cxn>
                  <a:cxn ang="0">
                    <a:pos x="7" y="1"/>
                  </a:cxn>
                  <a:cxn ang="0">
                    <a:pos x="6" y="1"/>
                  </a:cxn>
                  <a:cxn ang="0">
                    <a:pos x="6" y="2"/>
                  </a:cxn>
                  <a:cxn ang="0">
                    <a:pos x="5" y="3"/>
                  </a:cxn>
                  <a:cxn ang="0">
                    <a:pos x="4" y="4"/>
                  </a:cxn>
                  <a:cxn ang="0">
                    <a:pos x="3" y="5"/>
                  </a:cxn>
                  <a:cxn ang="0">
                    <a:pos x="3" y="6"/>
                  </a:cxn>
                  <a:cxn ang="0">
                    <a:pos x="3" y="7"/>
                  </a:cxn>
                  <a:cxn ang="0">
                    <a:pos x="1" y="9"/>
                  </a:cxn>
                  <a:cxn ang="0">
                    <a:pos x="1" y="10"/>
                  </a:cxn>
                  <a:cxn ang="0">
                    <a:pos x="1" y="12"/>
                  </a:cxn>
                  <a:cxn ang="0">
                    <a:pos x="1" y="14"/>
                  </a:cxn>
                  <a:cxn ang="0">
                    <a:pos x="1" y="15"/>
                  </a:cxn>
                  <a:cxn ang="0">
                    <a:pos x="0" y="17"/>
                  </a:cxn>
                  <a:cxn ang="0">
                    <a:pos x="0" y="19"/>
                  </a:cxn>
                  <a:cxn ang="0">
                    <a:pos x="0" y="21"/>
                  </a:cxn>
                  <a:cxn ang="0">
                    <a:pos x="1" y="22"/>
                  </a:cxn>
                  <a:cxn ang="0">
                    <a:pos x="1" y="24"/>
                  </a:cxn>
                  <a:cxn ang="0">
                    <a:pos x="1" y="26"/>
                  </a:cxn>
                  <a:cxn ang="0">
                    <a:pos x="1" y="28"/>
                  </a:cxn>
                  <a:cxn ang="0">
                    <a:pos x="2" y="29"/>
                  </a:cxn>
                  <a:cxn ang="0">
                    <a:pos x="3" y="30"/>
                  </a:cxn>
                  <a:cxn ang="0">
                    <a:pos x="3" y="32"/>
                  </a:cxn>
                  <a:cxn ang="0">
                    <a:pos x="4" y="33"/>
                  </a:cxn>
                  <a:cxn ang="0">
                    <a:pos x="5" y="34"/>
                  </a:cxn>
                </a:cxnLst>
                <a:rect l="0" t="0" r="r" b="b"/>
                <a:pathLst>
                  <a:path w="14" h="34">
                    <a:moveTo>
                      <a:pt x="5" y="34"/>
                    </a:moveTo>
                    <a:lnTo>
                      <a:pt x="6" y="34"/>
                    </a:lnTo>
                    <a:lnTo>
                      <a:pt x="6" y="34"/>
                    </a:lnTo>
                    <a:lnTo>
                      <a:pt x="7" y="33"/>
                    </a:lnTo>
                    <a:lnTo>
                      <a:pt x="8" y="33"/>
                    </a:lnTo>
                    <a:lnTo>
                      <a:pt x="9" y="32"/>
                    </a:lnTo>
                    <a:lnTo>
                      <a:pt x="10" y="31"/>
                    </a:lnTo>
                    <a:lnTo>
                      <a:pt x="10" y="30"/>
                    </a:lnTo>
                    <a:lnTo>
                      <a:pt x="11" y="29"/>
                    </a:lnTo>
                    <a:lnTo>
                      <a:pt x="12" y="28"/>
                    </a:lnTo>
                    <a:lnTo>
                      <a:pt x="12" y="26"/>
                    </a:lnTo>
                    <a:lnTo>
                      <a:pt x="12" y="25"/>
                    </a:lnTo>
                    <a:lnTo>
                      <a:pt x="13" y="23"/>
                    </a:lnTo>
                    <a:lnTo>
                      <a:pt x="13" y="21"/>
                    </a:lnTo>
                    <a:lnTo>
                      <a:pt x="14" y="20"/>
                    </a:lnTo>
                    <a:lnTo>
                      <a:pt x="14" y="18"/>
                    </a:lnTo>
                    <a:lnTo>
                      <a:pt x="14" y="16"/>
                    </a:lnTo>
                    <a:lnTo>
                      <a:pt x="14" y="16"/>
                    </a:lnTo>
                    <a:lnTo>
                      <a:pt x="14" y="14"/>
                    </a:lnTo>
                    <a:lnTo>
                      <a:pt x="14" y="12"/>
                    </a:lnTo>
                    <a:lnTo>
                      <a:pt x="13" y="11"/>
                    </a:lnTo>
                    <a:lnTo>
                      <a:pt x="13" y="9"/>
                    </a:lnTo>
                    <a:lnTo>
                      <a:pt x="13" y="7"/>
                    </a:lnTo>
                    <a:lnTo>
                      <a:pt x="12" y="6"/>
                    </a:lnTo>
                    <a:lnTo>
                      <a:pt x="12" y="4"/>
                    </a:lnTo>
                    <a:lnTo>
                      <a:pt x="11" y="3"/>
                    </a:lnTo>
                    <a:lnTo>
                      <a:pt x="10" y="2"/>
                    </a:lnTo>
                    <a:lnTo>
                      <a:pt x="10" y="1"/>
                    </a:lnTo>
                    <a:lnTo>
                      <a:pt x="9" y="0"/>
                    </a:lnTo>
                    <a:lnTo>
                      <a:pt x="8" y="1"/>
                    </a:lnTo>
                    <a:lnTo>
                      <a:pt x="7" y="1"/>
                    </a:lnTo>
                    <a:lnTo>
                      <a:pt x="6" y="1"/>
                    </a:lnTo>
                    <a:lnTo>
                      <a:pt x="6" y="2"/>
                    </a:lnTo>
                    <a:lnTo>
                      <a:pt x="5" y="3"/>
                    </a:lnTo>
                    <a:lnTo>
                      <a:pt x="4" y="4"/>
                    </a:lnTo>
                    <a:lnTo>
                      <a:pt x="3" y="5"/>
                    </a:lnTo>
                    <a:lnTo>
                      <a:pt x="3" y="6"/>
                    </a:lnTo>
                    <a:lnTo>
                      <a:pt x="3" y="7"/>
                    </a:lnTo>
                    <a:lnTo>
                      <a:pt x="1" y="9"/>
                    </a:lnTo>
                    <a:lnTo>
                      <a:pt x="1" y="10"/>
                    </a:lnTo>
                    <a:lnTo>
                      <a:pt x="1" y="12"/>
                    </a:lnTo>
                    <a:lnTo>
                      <a:pt x="1" y="14"/>
                    </a:lnTo>
                    <a:lnTo>
                      <a:pt x="1" y="15"/>
                    </a:lnTo>
                    <a:lnTo>
                      <a:pt x="0" y="17"/>
                    </a:lnTo>
                    <a:lnTo>
                      <a:pt x="0" y="19"/>
                    </a:lnTo>
                    <a:lnTo>
                      <a:pt x="0" y="21"/>
                    </a:lnTo>
                    <a:lnTo>
                      <a:pt x="1" y="22"/>
                    </a:lnTo>
                    <a:lnTo>
                      <a:pt x="1" y="24"/>
                    </a:lnTo>
                    <a:lnTo>
                      <a:pt x="1" y="26"/>
                    </a:lnTo>
                    <a:lnTo>
                      <a:pt x="1" y="28"/>
                    </a:lnTo>
                    <a:lnTo>
                      <a:pt x="2" y="29"/>
                    </a:lnTo>
                    <a:lnTo>
                      <a:pt x="3" y="30"/>
                    </a:lnTo>
                    <a:lnTo>
                      <a:pt x="3" y="32"/>
                    </a:lnTo>
                    <a:lnTo>
                      <a:pt x="4" y="33"/>
                    </a:lnTo>
                    <a:lnTo>
                      <a:pt x="5" y="34"/>
                    </a:lnTo>
                    <a:close/>
                  </a:path>
                </a:pathLst>
              </a:custGeom>
              <a:solidFill>
                <a:srgbClr val="F0F0F0"/>
              </a:solidFill>
              <a:ln w="0">
                <a:solidFill>
                  <a:srgbClr val="000000"/>
                </a:solidFill>
                <a:prstDash val="solid"/>
                <a:round/>
                <a:headEnd/>
                <a:tailEnd/>
              </a:ln>
            </p:spPr>
            <p:txBody>
              <a:bodyPr/>
              <a:lstStyle/>
              <a:p>
                <a:endParaRPr lang="en-US"/>
              </a:p>
            </p:txBody>
          </p:sp>
          <p:sp>
            <p:nvSpPr>
              <p:cNvPr id="1552094" name="Freeform 734"/>
              <p:cNvSpPr>
                <a:spLocks/>
              </p:cNvSpPr>
              <p:nvPr/>
            </p:nvSpPr>
            <p:spPr bwMode="auto">
              <a:xfrm>
                <a:off x="3635" y="3340"/>
                <a:ext cx="141" cy="48"/>
              </a:xfrm>
              <a:custGeom>
                <a:avLst/>
                <a:gdLst/>
                <a:ahLst/>
                <a:cxnLst>
                  <a:cxn ang="0">
                    <a:pos x="0" y="6"/>
                  </a:cxn>
                  <a:cxn ang="0">
                    <a:pos x="4" y="8"/>
                  </a:cxn>
                  <a:cxn ang="0">
                    <a:pos x="6" y="11"/>
                  </a:cxn>
                  <a:cxn ang="0">
                    <a:pos x="6" y="14"/>
                  </a:cxn>
                  <a:cxn ang="0">
                    <a:pos x="6" y="48"/>
                  </a:cxn>
                  <a:cxn ang="0">
                    <a:pos x="141" y="36"/>
                  </a:cxn>
                  <a:cxn ang="0">
                    <a:pos x="140" y="0"/>
                  </a:cxn>
                  <a:cxn ang="0">
                    <a:pos x="0" y="6"/>
                  </a:cxn>
                </a:cxnLst>
                <a:rect l="0" t="0" r="r" b="b"/>
                <a:pathLst>
                  <a:path w="141" h="48">
                    <a:moveTo>
                      <a:pt x="0" y="6"/>
                    </a:moveTo>
                    <a:lnTo>
                      <a:pt x="4" y="8"/>
                    </a:lnTo>
                    <a:lnTo>
                      <a:pt x="6" y="11"/>
                    </a:lnTo>
                    <a:lnTo>
                      <a:pt x="6" y="14"/>
                    </a:lnTo>
                    <a:lnTo>
                      <a:pt x="6" y="48"/>
                    </a:lnTo>
                    <a:lnTo>
                      <a:pt x="141" y="36"/>
                    </a:lnTo>
                    <a:lnTo>
                      <a:pt x="140" y="0"/>
                    </a:lnTo>
                    <a:lnTo>
                      <a:pt x="0" y="6"/>
                    </a:lnTo>
                    <a:close/>
                  </a:path>
                </a:pathLst>
              </a:custGeom>
              <a:solidFill>
                <a:srgbClr val="E0E0E0"/>
              </a:solidFill>
              <a:ln w="0">
                <a:solidFill>
                  <a:srgbClr val="000000"/>
                </a:solidFill>
                <a:prstDash val="solid"/>
                <a:round/>
                <a:headEnd/>
                <a:tailEnd/>
              </a:ln>
            </p:spPr>
            <p:txBody>
              <a:bodyPr/>
              <a:lstStyle/>
              <a:p>
                <a:endParaRPr lang="en-US"/>
              </a:p>
            </p:txBody>
          </p:sp>
          <p:sp>
            <p:nvSpPr>
              <p:cNvPr id="1552095" name="Freeform 735"/>
              <p:cNvSpPr>
                <a:spLocks/>
              </p:cNvSpPr>
              <p:nvPr/>
            </p:nvSpPr>
            <p:spPr bwMode="auto">
              <a:xfrm>
                <a:off x="3610" y="3376"/>
                <a:ext cx="166" cy="64"/>
              </a:xfrm>
              <a:custGeom>
                <a:avLst/>
                <a:gdLst/>
                <a:ahLst/>
                <a:cxnLst>
                  <a:cxn ang="0">
                    <a:pos x="166" y="0"/>
                  </a:cxn>
                  <a:cxn ang="0">
                    <a:pos x="31" y="12"/>
                  </a:cxn>
                  <a:cxn ang="0">
                    <a:pos x="0" y="64"/>
                  </a:cxn>
                  <a:cxn ang="0">
                    <a:pos x="141" y="38"/>
                  </a:cxn>
                  <a:cxn ang="0">
                    <a:pos x="146" y="31"/>
                  </a:cxn>
                  <a:cxn ang="0">
                    <a:pos x="151" y="23"/>
                  </a:cxn>
                  <a:cxn ang="0">
                    <a:pos x="166" y="0"/>
                  </a:cxn>
                </a:cxnLst>
                <a:rect l="0" t="0" r="r" b="b"/>
                <a:pathLst>
                  <a:path w="166" h="64">
                    <a:moveTo>
                      <a:pt x="166" y="0"/>
                    </a:moveTo>
                    <a:lnTo>
                      <a:pt x="31" y="12"/>
                    </a:lnTo>
                    <a:lnTo>
                      <a:pt x="0" y="64"/>
                    </a:lnTo>
                    <a:lnTo>
                      <a:pt x="141" y="38"/>
                    </a:lnTo>
                    <a:lnTo>
                      <a:pt x="146" y="31"/>
                    </a:lnTo>
                    <a:lnTo>
                      <a:pt x="151" y="23"/>
                    </a:lnTo>
                    <a:lnTo>
                      <a:pt x="166" y="0"/>
                    </a:lnTo>
                    <a:close/>
                  </a:path>
                </a:pathLst>
              </a:custGeom>
              <a:solidFill>
                <a:srgbClr val="C0C0C0"/>
              </a:solidFill>
              <a:ln w="0">
                <a:solidFill>
                  <a:srgbClr val="000000"/>
                </a:solidFill>
                <a:prstDash val="solid"/>
                <a:round/>
                <a:headEnd/>
                <a:tailEnd/>
              </a:ln>
            </p:spPr>
            <p:txBody>
              <a:bodyPr/>
              <a:lstStyle/>
              <a:p>
                <a:endParaRPr lang="en-US"/>
              </a:p>
            </p:txBody>
          </p:sp>
          <p:sp>
            <p:nvSpPr>
              <p:cNvPr id="1552096" name="Freeform 736"/>
              <p:cNvSpPr>
                <a:spLocks/>
              </p:cNvSpPr>
              <p:nvPr/>
            </p:nvSpPr>
            <p:spPr bwMode="auto">
              <a:xfrm>
                <a:off x="3783" y="3341"/>
                <a:ext cx="11" cy="22"/>
              </a:xfrm>
              <a:custGeom>
                <a:avLst/>
                <a:gdLst/>
                <a:ahLst/>
                <a:cxnLst>
                  <a:cxn ang="0">
                    <a:pos x="0" y="22"/>
                  </a:cxn>
                  <a:cxn ang="0">
                    <a:pos x="11" y="22"/>
                  </a:cxn>
                  <a:cxn ang="0">
                    <a:pos x="11" y="0"/>
                  </a:cxn>
                  <a:cxn ang="0">
                    <a:pos x="7" y="0"/>
                  </a:cxn>
                  <a:cxn ang="0">
                    <a:pos x="3" y="2"/>
                  </a:cxn>
                  <a:cxn ang="0">
                    <a:pos x="0" y="5"/>
                  </a:cxn>
                  <a:cxn ang="0">
                    <a:pos x="0" y="10"/>
                  </a:cxn>
                  <a:cxn ang="0">
                    <a:pos x="0" y="22"/>
                  </a:cxn>
                </a:cxnLst>
                <a:rect l="0" t="0" r="r" b="b"/>
                <a:pathLst>
                  <a:path w="11" h="22">
                    <a:moveTo>
                      <a:pt x="0" y="22"/>
                    </a:moveTo>
                    <a:lnTo>
                      <a:pt x="11" y="22"/>
                    </a:lnTo>
                    <a:lnTo>
                      <a:pt x="11" y="0"/>
                    </a:lnTo>
                    <a:lnTo>
                      <a:pt x="7" y="0"/>
                    </a:lnTo>
                    <a:lnTo>
                      <a:pt x="3" y="2"/>
                    </a:lnTo>
                    <a:lnTo>
                      <a:pt x="0" y="5"/>
                    </a:lnTo>
                    <a:lnTo>
                      <a:pt x="0" y="10"/>
                    </a:lnTo>
                    <a:lnTo>
                      <a:pt x="0" y="22"/>
                    </a:lnTo>
                    <a:close/>
                  </a:path>
                </a:pathLst>
              </a:custGeom>
              <a:solidFill>
                <a:srgbClr val="000000"/>
              </a:solidFill>
              <a:ln w="0">
                <a:solidFill>
                  <a:srgbClr val="000000"/>
                </a:solidFill>
                <a:prstDash val="solid"/>
                <a:round/>
                <a:headEnd/>
                <a:tailEnd/>
              </a:ln>
            </p:spPr>
            <p:txBody>
              <a:bodyPr/>
              <a:lstStyle/>
              <a:p>
                <a:endParaRPr lang="en-US"/>
              </a:p>
            </p:txBody>
          </p:sp>
          <p:sp>
            <p:nvSpPr>
              <p:cNvPr id="1552097" name="Freeform 737"/>
              <p:cNvSpPr>
                <a:spLocks/>
              </p:cNvSpPr>
              <p:nvPr/>
            </p:nvSpPr>
            <p:spPr bwMode="auto">
              <a:xfrm>
                <a:off x="3794" y="3339"/>
                <a:ext cx="51" cy="58"/>
              </a:xfrm>
              <a:custGeom>
                <a:avLst/>
                <a:gdLst/>
                <a:ahLst/>
                <a:cxnLst>
                  <a:cxn ang="0">
                    <a:pos x="0" y="24"/>
                  </a:cxn>
                  <a:cxn ang="0">
                    <a:pos x="6" y="24"/>
                  </a:cxn>
                  <a:cxn ang="0">
                    <a:pos x="15" y="58"/>
                  </a:cxn>
                  <a:cxn ang="0">
                    <a:pos x="29" y="56"/>
                  </a:cxn>
                  <a:cxn ang="0">
                    <a:pos x="33" y="56"/>
                  </a:cxn>
                  <a:cxn ang="0">
                    <a:pos x="36" y="22"/>
                  </a:cxn>
                  <a:cxn ang="0">
                    <a:pos x="51" y="22"/>
                  </a:cxn>
                  <a:cxn ang="0">
                    <a:pos x="51" y="0"/>
                  </a:cxn>
                  <a:cxn ang="0">
                    <a:pos x="40" y="0"/>
                  </a:cxn>
                  <a:cxn ang="0">
                    <a:pos x="36" y="1"/>
                  </a:cxn>
                  <a:cxn ang="0">
                    <a:pos x="32" y="4"/>
                  </a:cxn>
                  <a:cxn ang="0">
                    <a:pos x="30" y="9"/>
                  </a:cxn>
                  <a:cxn ang="0">
                    <a:pos x="25" y="26"/>
                  </a:cxn>
                  <a:cxn ang="0">
                    <a:pos x="24" y="9"/>
                  </a:cxn>
                  <a:cxn ang="0">
                    <a:pos x="21" y="4"/>
                  </a:cxn>
                  <a:cxn ang="0">
                    <a:pos x="17" y="1"/>
                  </a:cxn>
                  <a:cxn ang="0">
                    <a:pos x="0" y="2"/>
                  </a:cxn>
                  <a:cxn ang="0">
                    <a:pos x="0" y="24"/>
                  </a:cxn>
                </a:cxnLst>
                <a:rect l="0" t="0" r="r" b="b"/>
                <a:pathLst>
                  <a:path w="51" h="58">
                    <a:moveTo>
                      <a:pt x="0" y="24"/>
                    </a:moveTo>
                    <a:lnTo>
                      <a:pt x="6" y="24"/>
                    </a:lnTo>
                    <a:lnTo>
                      <a:pt x="15" y="58"/>
                    </a:lnTo>
                    <a:lnTo>
                      <a:pt x="29" y="56"/>
                    </a:lnTo>
                    <a:lnTo>
                      <a:pt x="33" y="56"/>
                    </a:lnTo>
                    <a:lnTo>
                      <a:pt x="36" y="22"/>
                    </a:lnTo>
                    <a:lnTo>
                      <a:pt x="51" y="22"/>
                    </a:lnTo>
                    <a:lnTo>
                      <a:pt x="51" y="0"/>
                    </a:lnTo>
                    <a:lnTo>
                      <a:pt x="40" y="0"/>
                    </a:lnTo>
                    <a:lnTo>
                      <a:pt x="36" y="1"/>
                    </a:lnTo>
                    <a:lnTo>
                      <a:pt x="32" y="4"/>
                    </a:lnTo>
                    <a:lnTo>
                      <a:pt x="30" y="9"/>
                    </a:lnTo>
                    <a:lnTo>
                      <a:pt x="25" y="26"/>
                    </a:lnTo>
                    <a:lnTo>
                      <a:pt x="24" y="9"/>
                    </a:lnTo>
                    <a:lnTo>
                      <a:pt x="21" y="4"/>
                    </a:lnTo>
                    <a:lnTo>
                      <a:pt x="17" y="1"/>
                    </a:lnTo>
                    <a:lnTo>
                      <a:pt x="0" y="2"/>
                    </a:lnTo>
                    <a:lnTo>
                      <a:pt x="0" y="24"/>
                    </a:lnTo>
                    <a:close/>
                  </a:path>
                </a:pathLst>
              </a:custGeom>
              <a:solidFill>
                <a:srgbClr val="000000"/>
              </a:solidFill>
              <a:ln w="0">
                <a:solidFill>
                  <a:srgbClr val="000000"/>
                </a:solidFill>
                <a:prstDash val="solid"/>
                <a:round/>
                <a:headEnd/>
                <a:tailEnd/>
              </a:ln>
            </p:spPr>
            <p:txBody>
              <a:bodyPr/>
              <a:lstStyle/>
              <a:p>
                <a:endParaRPr lang="en-US"/>
              </a:p>
            </p:txBody>
          </p:sp>
          <p:sp>
            <p:nvSpPr>
              <p:cNvPr id="1552098" name="Freeform 738"/>
              <p:cNvSpPr>
                <a:spLocks/>
              </p:cNvSpPr>
              <p:nvPr/>
            </p:nvSpPr>
            <p:spPr bwMode="auto">
              <a:xfrm>
                <a:off x="3783" y="3363"/>
                <a:ext cx="40" cy="47"/>
              </a:xfrm>
              <a:custGeom>
                <a:avLst/>
                <a:gdLst/>
                <a:ahLst/>
                <a:cxnLst>
                  <a:cxn ang="0">
                    <a:pos x="40" y="32"/>
                  </a:cxn>
                  <a:cxn ang="0">
                    <a:pos x="26" y="34"/>
                  </a:cxn>
                  <a:cxn ang="0">
                    <a:pos x="17" y="0"/>
                  </a:cxn>
                  <a:cxn ang="0">
                    <a:pos x="11" y="0"/>
                  </a:cxn>
                  <a:cxn ang="0">
                    <a:pos x="0" y="0"/>
                  </a:cxn>
                  <a:cxn ang="0">
                    <a:pos x="0" y="39"/>
                  </a:cxn>
                  <a:cxn ang="0">
                    <a:pos x="3" y="39"/>
                  </a:cxn>
                  <a:cxn ang="0">
                    <a:pos x="12" y="37"/>
                  </a:cxn>
                  <a:cxn ang="0">
                    <a:pos x="17" y="37"/>
                  </a:cxn>
                  <a:cxn ang="0">
                    <a:pos x="19" y="42"/>
                  </a:cxn>
                  <a:cxn ang="0">
                    <a:pos x="22" y="46"/>
                  </a:cxn>
                  <a:cxn ang="0">
                    <a:pos x="27" y="47"/>
                  </a:cxn>
                  <a:cxn ang="0">
                    <a:pos x="31" y="47"/>
                  </a:cxn>
                  <a:cxn ang="0">
                    <a:pos x="35" y="44"/>
                  </a:cxn>
                  <a:cxn ang="0">
                    <a:pos x="38" y="40"/>
                  </a:cxn>
                  <a:cxn ang="0">
                    <a:pos x="39" y="34"/>
                  </a:cxn>
                  <a:cxn ang="0">
                    <a:pos x="40" y="32"/>
                  </a:cxn>
                </a:cxnLst>
                <a:rect l="0" t="0" r="r" b="b"/>
                <a:pathLst>
                  <a:path w="40" h="47">
                    <a:moveTo>
                      <a:pt x="40" y="32"/>
                    </a:moveTo>
                    <a:lnTo>
                      <a:pt x="26" y="34"/>
                    </a:lnTo>
                    <a:lnTo>
                      <a:pt x="17" y="0"/>
                    </a:lnTo>
                    <a:lnTo>
                      <a:pt x="11" y="0"/>
                    </a:lnTo>
                    <a:lnTo>
                      <a:pt x="0" y="0"/>
                    </a:lnTo>
                    <a:lnTo>
                      <a:pt x="0" y="39"/>
                    </a:lnTo>
                    <a:lnTo>
                      <a:pt x="3" y="39"/>
                    </a:lnTo>
                    <a:lnTo>
                      <a:pt x="12" y="37"/>
                    </a:lnTo>
                    <a:lnTo>
                      <a:pt x="17" y="37"/>
                    </a:lnTo>
                    <a:lnTo>
                      <a:pt x="19" y="42"/>
                    </a:lnTo>
                    <a:lnTo>
                      <a:pt x="22" y="46"/>
                    </a:lnTo>
                    <a:lnTo>
                      <a:pt x="27" y="47"/>
                    </a:lnTo>
                    <a:lnTo>
                      <a:pt x="31" y="47"/>
                    </a:lnTo>
                    <a:lnTo>
                      <a:pt x="35" y="44"/>
                    </a:lnTo>
                    <a:lnTo>
                      <a:pt x="38" y="40"/>
                    </a:lnTo>
                    <a:lnTo>
                      <a:pt x="39" y="34"/>
                    </a:lnTo>
                    <a:lnTo>
                      <a:pt x="40" y="32"/>
                    </a:lnTo>
                    <a:close/>
                  </a:path>
                </a:pathLst>
              </a:custGeom>
              <a:solidFill>
                <a:srgbClr val="000000"/>
              </a:solidFill>
              <a:ln w="0">
                <a:solidFill>
                  <a:srgbClr val="000000"/>
                </a:solidFill>
                <a:prstDash val="solid"/>
                <a:round/>
                <a:headEnd/>
                <a:tailEnd/>
              </a:ln>
            </p:spPr>
            <p:txBody>
              <a:bodyPr/>
              <a:lstStyle/>
              <a:p>
                <a:endParaRPr lang="en-US"/>
              </a:p>
            </p:txBody>
          </p:sp>
          <p:sp>
            <p:nvSpPr>
              <p:cNvPr id="1552099" name="Freeform 739"/>
              <p:cNvSpPr>
                <a:spLocks/>
              </p:cNvSpPr>
              <p:nvPr/>
            </p:nvSpPr>
            <p:spPr bwMode="auto">
              <a:xfrm>
                <a:off x="3756" y="3400"/>
                <a:ext cx="14" cy="18"/>
              </a:xfrm>
              <a:custGeom>
                <a:avLst/>
                <a:gdLst/>
                <a:ahLst/>
                <a:cxnLst>
                  <a:cxn ang="0">
                    <a:pos x="5" y="0"/>
                  </a:cxn>
                  <a:cxn ang="0">
                    <a:pos x="5" y="6"/>
                  </a:cxn>
                  <a:cxn ang="0">
                    <a:pos x="7" y="11"/>
                  </a:cxn>
                  <a:cxn ang="0">
                    <a:pos x="10" y="16"/>
                  </a:cxn>
                  <a:cxn ang="0">
                    <a:pos x="14" y="18"/>
                  </a:cxn>
                  <a:cxn ang="0">
                    <a:pos x="9" y="17"/>
                  </a:cxn>
                  <a:cxn ang="0">
                    <a:pos x="4" y="16"/>
                  </a:cxn>
                  <a:cxn ang="0">
                    <a:pos x="1" y="12"/>
                  </a:cxn>
                  <a:cxn ang="0">
                    <a:pos x="0" y="7"/>
                  </a:cxn>
                  <a:cxn ang="0">
                    <a:pos x="5" y="0"/>
                  </a:cxn>
                </a:cxnLst>
                <a:rect l="0" t="0" r="r" b="b"/>
                <a:pathLst>
                  <a:path w="14" h="18">
                    <a:moveTo>
                      <a:pt x="5" y="0"/>
                    </a:moveTo>
                    <a:lnTo>
                      <a:pt x="5" y="6"/>
                    </a:lnTo>
                    <a:lnTo>
                      <a:pt x="7" y="11"/>
                    </a:lnTo>
                    <a:lnTo>
                      <a:pt x="10" y="16"/>
                    </a:lnTo>
                    <a:lnTo>
                      <a:pt x="14" y="18"/>
                    </a:lnTo>
                    <a:lnTo>
                      <a:pt x="9" y="17"/>
                    </a:lnTo>
                    <a:lnTo>
                      <a:pt x="4" y="16"/>
                    </a:lnTo>
                    <a:lnTo>
                      <a:pt x="1" y="12"/>
                    </a:lnTo>
                    <a:lnTo>
                      <a:pt x="0" y="7"/>
                    </a:lnTo>
                    <a:lnTo>
                      <a:pt x="5" y="0"/>
                    </a:lnTo>
                    <a:close/>
                  </a:path>
                </a:pathLst>
              </a:custGeom>
              <a:solidFill>
                <a:srgbClr val="F0F0F0"/>
              </a:solidFill>
              <a:ln w="0">
                <a:solidFill>
                  <a:srgbClr val="000000"/>
                </a:solidFill>
                <a:prstDash val="solid"/>
                <a:round/>
                <a:headEnd/>
                <a:tailEnd/>
              </a:ln>
            </p:spPr>
            <p:txBody>
              <a:bodyPr/>
              <a:lstStyle/>
              <a:p>
                <a:endParaRPr lang="en-US"/>
              </a:p>
            </p:txBody>
          </p:sp>
          <p:sp>
            <p:nvSpPr>
              <p:cNvPr id="1552100" name="Freeform 740"/>
              <p:cNvSpPr>
                <a:spLocks/>
              </p:cNvSpPr>
              <p:nvPr/>
            </p:nvSpPr>
            <p:spPr bwMode="auto">
              <a:xfrm>
                <a:off x="3795" y="3400"/>
                <a:ext cx="15" cy="10"/>
              </a:xfrm>
              <a:custGeom>
                <a:avLst/>
                <a:gdLst/>
                <a:ahLst/>
                <a:cxnLst>
                  <a:cxn ang="0">
                    <a:pos x="5" y="0"/>
                  </a:cxn>
                  <a:cxn ang="0">
                    <a:pos x="7" y="5"/>
                  </a:cxn>
                  <a:cxn ang="0">
                    <a:pos x="10" y="9"/>
                  </a:cxn>
                  <a:cxn ang="0">
                    <a:pos x="15" y="10"/>
                  </a:cxn>
                  <a:cxn ang="0">
                    <a:pos x="10" y="10"/>
                  </a:cxn>
                  <a:cxn ang="0">
                    <a:pos x="6" y="9"/>
                  </a:cxn>
                  <a:cxn ang="0">
                    <a:pos x="2" y="6"/>
                  </a:cxn>
                  <a:cxn ang="0">
                    <a:pos x="0" y="0"/>
                  </a:cxn>
                  <a:cxn ang="0">
                    <a:pos x="5" y="0"/>
                  </a:cxn>
                </a:cxnLst>
                <a:rect l="0" t="0" r="r" b="b"/>
                <a:pathLst>
                  <a:path w="15" h="10">
                    <a:moveTo>
                      <a:pt x="5" y="0"/>
                    </a:moveTo>
                    <a:lnTo>
                      <a:pt x="7" y="5"/>
                    </a:lnTo>
                    <a:lnTo>
                      <a:pt x="10" y="9"/>
                    </a:lnTo>
                    <a:lnTo>
                      <a:pt x="15" y="10"/>
                    </a:lnTo>
                    <a:lnTo>
                      <a:pt x="10" y="10"/>
                    </a:lnTo>
                    <a:lnTo>
                      <a:pt x="6" y="9"/>
                    </a:lnTo>
                    <a:lnTo>
                      <a:pt x="2" y="6"/>
                    </a:lnTo>
                    <a:lnTo>
                      <a:pt x="0" y="0"/>
                    </a:lnTo>
                    <a:lnTo>
                      <a:pt x="5" y="0"/>
                    </a:lnTo>
                    <a:close/>
                  </a:path>
                </a:pathLst>
              </a:custGeom>
              <a:solidFill>
                <a:srgbClr val="F0F0F0"/>
              </a:solidFill>
              <a:ln w="0">
                <a:solidFill>
                  <a:srgbClr val="000000"/>
                </a:solidFill>
                <a:prstDash val="solid"/>
                <a:round/>
                <a:headEnd/>
                <a:tailEnd/>
              </a:ln>
            </p:spPr>
            <p:txBody>
              <a:bodyPr/>
              <a:lstStyle/>
              <a:p>
                <a:endParaRPr lang="en-US"/>
              </a:p>
            </p:txBody>
          </p:sp>
          <p:sp>
            <p:nvSpPr>
              <p:cNvPr id="1552101" name="Freeform 741"/>
              <p:cNvSpPr>
                <a:spLocks/>
              </p:cNvSpPr>
              <p:nvPr/>
            </p:nvSpPr>
            <p:spPr bwMode="auto">
              <a:xfrm>
                <a:off x="3356" y="3464"/>
                <a:ext cx="43" cy="31"/>
              </a:xfrm>
              <a:custGeom>
                <a:avLst/>
                <a:gdLst/>
                <a:ahLst/>
                <a:cxnLst>
                  <a:cxn ang="0">
                    <a:pos x="25" y="7"/>
                  </a:cxn>
                  <a:cxn ang="0">
                    <a:pos x="25" y="0"/>
                  </a:cxn>
                  <a:cxn ang="0">
                    <a:pos x="0" y="3"/>
                  </a:cxn>
                  <a:cxn ang="0">
                    <a:pos x="1" y="7"/>
                  </a:cxn>
                  <a:cxn ang="0">
                    <a:pos x="1" y="11"/>
                  </a:cxn>
                  <a:cxn ang="0">
                    <a:pos x="2" y="15"/>
                  </a:cxn>
                  <a:cxn ang="0">
                    <a:pos x="4" y="18"/>
                  </a:cxn>
                  <a:cxn ang="0">
                    <a:pos x="6" y="22"/>
                  </a:cxn>
                  <a:cxn ang="0">
                    <a:pos x="8" y="24"/>
                  </a:cxn>
                  <a:cxn ang="0">
                    <a:pos x="10" y="27"/>
                  </a:cxn>
                  <a:cxn ang="0">
                    <a:pos x="13" y="29"/>
                  </a:cxn>
                  <a:cxn ang="0">
                    <a:pos x="15" y="30"/>
                  </a:cxn>
                  <a:cxn ang="0">
                    <a:pos x="18" y="31"/>
                  </a:cxn>
                  <a:cxn ang="0">
                    <a:pos x="21" y="31"/>
                  </a:cxn>
                  <a:cxn ang="0">
                    <a:pos x="24" y="31"/>
                  </a:cxn>
                  <a:cxn ang="0">
                    <a:pos x="27" y="31"/>
                  </a:cxn>
                  <a:cxn ang="0">
                    <a:pos x="30" y="29"/>
                  </a:cxn>
                  <a:cxn ang="0">
                    <a:pos x="32" y="28"/>
                  </a:cxn>
                  <a:cxn ang="0">
                    <a:pos x="35" y="25"/>
                  </a:cxn>
                  <a:cxn ang="0">
                    <a:pos x="37" y="22"/>
                  </a:cxn>
                  <a:cxn ang="0">
                    <a:pos x="39" y="19"/>
                  </a:cxn>
                  <a:cxn ang="0">
                    <a:pos x="40" y="16"/>
                  </a:cxn>
                  <a:cxn ang="0">
                    <a:pos x="41" y="12"/>
                  </a:cxn>
                  <a:cxn ang="0">
                    <a:pos x="42" y="8"/>
                  </a:cxn>
                  <a:cxn ang="0">
                    <a:pos x="43" y="5"/>
                  </a:cxn>
                  <a:cxn ang="0">
                    <a:pos x="25" y="7"/>
                  </a:cxn>
                </a:cxnLst>
                <a:rect l="0" t="0" r="r" b="b"/>
                <a:pathLst>
                  <a:path w="43" h="31">
                    <a:moveTo>
                      <a:pt x="25" y="7"/>
                    </a:moveTo>
                    <a:lnTo>
                      <a:pt x="25" y="0"/>
                    </a:lnTo>
                    <a:lnTo>
                      <a:pt x="0" y="3"/>
                    </a:lnTo>
                    <a:lnTo>
                      <a:pt x="1" y="7"/>
                    </a:lnTo>
                    <a:lnTo>
                      <a:pt x="1" y="11"/>
                    </a:lnTo>
                    <a:lnTo>
                      <a:pt x="2" y="15"/>
                    </a:lnTo>
                    <a:lnTo>
                      <a:pt x="4" y="18"/>
                    </a:lnTo>
                    <a:lnTo>
                      <a:pt x="6" y="22"/>
                    </a:lnTo>
                    <a:lnTo>
                      <a:pt x="8" y="24"/>
                    </a:lnTo>
                    <a:lnTo>
                      <a:pt x="10" y="27"/>
                    </a:lnTo>
                    <a:lnTo>
                      <a:pt x="13" y="29"/>
                    </a:lnTo>
                    <a:lnTo>
                      <a:pt x="15" y="30"/>
                    </a:lnTo>
                    <a:lnTo>
                      <a:pt x="18" y="31"/>
                    </a:lnTo>
                    <a:lnTo>
                      <a:pt x="21" y="31"/>
                    </a:lnTo>
                    <a:lnTo>
                      <a:pt x="24" y="31"/>
                    </a:lnTo>
                    <a:lnTo>
                      <a:pt x="27" y="31"/>
                    </a:lnTo>
                    <a:lnTo>
                      <a:pt x="30" y="29"/>
                    </a:lnTo>
                    <a:lnTo>
                      <a:pt x="32" y="28"/>
                    </a:lnTo>
                    <a:lnTo>
                      <a:pt x="35" y="25"/>
                    </a:lnTo>
                    <a:lnTo>
                      <a:pt x="37" y="22"/>
                    </a:lnTo>
                    <a:lnTo>
                      <a:pt x="39" y="19"/>
                    </a:lnTo>
                    <a:lnTo>
                      <a:pt x="40" y="16"/>
                    </a:lnTo>
                    <a:lnTo>
                      <a:pt x="41" y="12"/>
                    </a:lnTo>
                    <a:lnTo>
                      <a:pt x="42" y="8"/>
                    </a:lnTo>
                    <a:lnTo>
                      <a:pt x="43" y="5"/>
                    </a:lnTo>
                    <a:lnTo>
                      <a:pt x="25" y="7"/>
                    </a:lnTo>
                    <a:close/>
                  </a:path>
                </a:pathLst>
              </a:custGeom>
              <a:solidFill>
                <a:srgbClr val="000000"/>
              </a:solidFill>
              <a:ln w="0">
                <a:solidFill>
                  <a:srgbClr val="000000"/>
                </a:solidFill>
                <a:prstDash val="solid"/>
                <a:round/>
                <a:headEnd/>
                <a:tailEnd/>
              </a:ln>
            </p:spPr>
            <p:txBody>
              <a:bodyPr/>
              <a:lstStyle/>
              <a:p>
                <a:endParaRPr lang="en-US"/>
              </a:p>
            </p:txBody>
          </p:sp>
          <p:sp>
            <p:nvSpPr>
              <p:cNvPr id="1552102" name="Freeform 742"/>
              <p:cNvSpPr>
                <a:spLocks/>
              </p:cNvSpPr>
              <p:nvPr/>
            </p:nvSpPr>
            <p:spPr bwMode="auto">
              <a:xfrm>
                <a:off x="3347" y="3468"/>
                <a:ext cx="30" cy="27"/>
              </a:xfrm>
              <a:custGeom>
                <a:avLst/>
                <a:gdLst/>
                <a:ahLst/>
                <a:cxnLst>
                  <a:cxn ang="0">
                    <a:pos x="0" y="1"/>
                  </a:cxn>
                  <a:cxn ang="0">
                    <a:pos x="0" y="3"/>
                  </a:cxn>
                  <a:cxn ang="0">
                    <a:pos x="0" y="7"/>
                  </a:cxn>
                  <a:cxn ang="0">
                    <a:pos x="1" y="11"/>
                  </a:cxn>
                  <a:cxn ang="0">
                    <a:pos x="3" y="14"/>
                  </a:cxn>
                  <a:cxn ang="0">
                    <a:pos x="5" y="18"/>
                  </a:cxn>
                  <a:cxn ang="0">
                    <a:pos x="7" y="20"/>
                  </a:cxn>
                  <a:cxn ang="0">
                    <a:pos x="9" y="23"/>
                  </a:cxn>
                  <a:cxn ang="0">
                    <a:pos x="11" y="25"/>
                  </a:cxn>
                  <a:cxn ang="0">
                    <a:pos x="14" y="26"/>
                  </a:cxn>
                  <a:cxn ang="0">
                    <a:pos x="17" y="27"/>
                  </a:cxn>
                  <a:cxn ang="0">
                    <a:pos x="20" y="27"/>
                  </a:cxn>
                  <a:cxn ang="0">
                    <a:pos x="30" y="27"/>
                  </a:cxn>
                  <a:cxn ang="0">
                    <a:pos x="27" y="27"/>
                  </a:cxn>
                  <a:cxn ang="0">
                    <a:pos x="24" y="26"/>
                  </a:cxn>
                  <a:cxn ang="0">
                    <a:pos x="22" y="25"/>
                  </a:cxn>
                  <a:cxn ang="0">
                    <a:pos x="19" y="23"/>
                  </a:cxn>
                  <a:cxn ang="0">
                    <a:pos x="17" y="20"/>
                  </a:cxn>
                  <a:cxn ang="0">
                    <a:pos x="15" y="18"/>
                  </a:cxn>
                  <a:cxn ang="0">
                    <a:pos x="13" y="14"/>
                  </a:cxn>
                  <a:cxn ang="0">
                    <a:pos x="11" y="11"/>
                  </a:cxn>
                  <a:cxn ang="0">
                    <a:pos x="10" y="7"/>
                  </a:cxn>
                  <a:cxn ang="0">
                    <a:pos x="10" y="3"/>
                  </a:cxn>
                  <a:cxn ang="0">
                    <a:pos x="9" y="0"/>
                  </a:cxn>
                  <a:cxn ang="0">
                    <a:pos x="0" y="1"/>
                  </a:cxn>
                </a:cxnLst>
                <a:rect l="0" t="0" r="r" b="b"/>
                <a:pathLst>
                  <a:path w="30" h="27">
                    <a:moveTo>
                      <a:pt x="0" y="1"/>
                    </a:moveTo>
                    <a:lnTo>
                      <a:pt x="0" y="3"/>
                    </a:lnTo>
                    <a:lnTo>
                      <a:pt x="0" y="7"/>
                    </a:lnTo>
                    <a:lnTo>
                      <a:pt x="1" y="11"/>
                    </a:lnTo>
                    <a:lnTo>
                      <a:pt x="3" y="14"/>
                    </a:lnTo>
                    <a:lnTo>
                      <a:pt x="5" y="18"/>
                    </a:lnTo>
                    <a:lnTo>
                      <a:pt x="7" y="20"/>
                    </a:lnTo>
                    <a:lnTo>
                      <a:pt x="9" y="23"/>
                    </a:lnTo>
                    <a:lnTo>
                      <a:pt x="11" y="25"/>
                    </a:lnTo>
                    <a:lnTo>
                      <a:pt x="14" y="26"/>
                    </a:lnTo>
                    <a:lnTo>
                      <a:pt x="17" y="27"/>
                    </a:lnTo>
                    <a:lnTo>
                      <a:pt x="20" y="27"/>
                    </a:lnTo>
                    <a:lnTo>
                      <a:pt x="30" y="27"/>
                    </a:lnTo>
                    <a:lnTo>
                      <a:pt x="27" y="27"/>
                    </a:lnTo>
                    <a:lnTo>
                      <a:pt x="24" y="26"/>
                    </a:lnTo>
                    <a:lnTo>
                      <a:pt x="22" y="25"/>
                    </a:lnTo>
                    <a:lnTo>
                      <a:pt x="19" y="23"/>
                    </a:lnTo>
                    <a:lnTo>
                      <a:pt x="17" y="20"/>
                    </a:lnTo>
                    <a:lnTo>
                      <a:pt x="15" y="18"/>
                    </a:lnTo>
                    <a:lnTo>
                      <a:pt x="13" y="14"/>
                    </a:lnTo>
                    <a:lnTo>
                      <a:pt x="11" y="11"/>
                    </a:lnTo>
                    <a:lnTo>
                      <a:pt x="10" y="7"/>
                    </a:lnTo>
                    <a:lnTo>
                      <a:pt x="10" y="3"/>
                    </a:lnTo>
                    <a:lnTo>
                      <a:pt x="9" y="0"/>
                    </a:lnTo>
                    <a:lnTo>
                      <a:pt x="0" y="1"/>
                    </a:lnTo>
                    <a:close/>
                  </a:path>
                </a:pathLst>
              </a:custGeom>
              <a:solidFill>
                <a:srgbClr val="FFFFFF"/>
              </a:solidFill>
              <a:ln w="0">
                <a:solidFill>
                  <a:srgbClr val="000000"/>
                </a:solidFill>
                <a:prstDash val="solid"/>
                <a:round/>
                <a:headEnd/>
                <a:tailEnd/>
              </a:ln>
            </p:spPr>
            <p:txBody>
              <a:bodyPr/>
              <a:lstStyle/>
              <a:p>
                <a:endParaRPr lang="en-US"/>
              </a:p>
            </p:txBody>
          </p:sp>
          <p:sp>
            <p:nvSpPr>
              <p:cNvPr id="1552103" name="Freeform 743"/>
              <p:cNvSpPr>
                <a:spLocks/>
              </p:cNvSpPr>
              <p:nvPr/>
            </p:nvSpPr>
            <p:spPr bwMode="auto">
              <a:xfrm>
                <a:off x="3501" y="3444"/>
                <a:ext cx="26" cy="25"/>
              </a:xfrm>
              <a:custGeom>
                <a:avLst/>
                <a:gdLst/>
                <a:ahLst/>
                <a:cxnLst>
                  <a:cxn ang="0">
                    <a:pos x="0" y="1"/>
                  </a:cxn>
                  <a:cxn ang="0">
                    <a:pos x="1" y="5"/>
                  </a:cxn>
                  <a:cxn ang="0">
                    <a:pos x="2" y="9"/>
                  </a:cxn>
                  <a:cxn ang="0">
                    <a:pos x="3" y="13"/>
                  </a:cxn>
                  <a:cxn ang="0">
                    <a:pos x="5" y="16"/>
                  </a:cxn>
                  <a:cxn ang="0">
                    <a:pos x="7" y="19"/>
                  </a:cxn>
                  <a:cxn ang="0">
                    <a:pos x="9" y="22"/>
                  </a:cxn>
                  <a:cxn ang="0">
                    <a:pos x="12" y="23"/>
                  </a:cxn>
                  <a:cxn ang="0">
                    <a:pos x="15" y="25"/>
                  </a:cxn>
                  <a:cxn ang="0">
                    <a:pos x="17" y="25"/>
                  </a:cxn>
                  <a:cxn ang="0">
                    <a:pos x="20" y="25"/>
                  </a:cxn>
                  <a:cxn ang="0">
                    <a:pos x="26" y="25"/>
                  </a:cxn>
                  <a:cxn ang="0">
                    <a:pos x="24" y="25"/>
                  </a:cxn>
                  <a:cxn ang="0">
                    <a:pos x="21" y="23"/>
                  </a:cxn>
                  <a:cxn ang="0">
                    <a:pos x="18" y="22"/>
                  </a:cxn>
                  <a:cxn ang="0">
                    <a:pos x="16" y="19"/>
                  </a:cxn>
                  <a:cxn ang="0">
                    <a:pos x="14" y="16"/>
                  </a:cxn>
                  <a:cxn ang="0">
                    <a:pos x="13" y="13"/>
                  </a:cxn>
                  <a:cxn ang="0">
                    <a:pos x="11" y="9"/>
                  </a:cxn>
                  <a:cxn ang="0">
                    <a:pos x="10" y="5"/>
                  </a:cxn>
                  <a:cxn ang="0">
                    <a:pos x="9" y="0"/>
                  </a:cxn>
                  <a:cxn ang="0">
                    <a:pos x="0" y="1"/>
                  </a:cxn>
                </a:cxnLst>
                <a:rect l="0" t="0" r="r" b="b"/>
                <a:pathLst>
                  <a:path w="26" h="25">
                    <a:moveTo>
                      <a:pt x="0" y="1"/>
                    </a:moveTo>
                    <a:lnTo>
                      <a:pt x="1" y="5"/>
                    </a:lnTo>
                    <a:lnTo>
                      <a:pt x="2" y="9"/>
                    </a:lnTo>
                    <a:lnTo>
                      <a:pt x="3" y="13"/>
                    </a:lnTo>
                    <a:lnTo>
                      <a:pt x="5" y="16"/>
                    </a:lnTo>
                    <a:lnTo>
                      <a:pt x="7" y="19"/>
                    </a:lnTo>
                    <a:lnTo>
                      <a:pt x="9" y="22"/>
                    </a:lnTo>
                    <a:lnTo>
                      <a:pt x="12" y="23"/>
                    </a:lnTo>
                    <a:lnTo>
                      <a:pt x="15" y="25"/>
                    </a:lnTo>
                    <a:lnTo>
                      <a:pt x="17" y="25"/>
                    </a:lnTo>
                    <a:lnTo>
                      <a:pt x="20" y="25"/>
                    </a:lnTo>
                    <a:lnTo>
                      <a:pt x="26" y="25"/>
                    </a:lnTo>
                    <a:lnTo>
                      <a:pt x="24" y="25"/>
                    </a:lnTo>
                    <a:lnTo>
                      <a:pt x="21" y="23"/>
                    </a:lnTo>
                    <a:lnTo>
                      <a:pt x="18" y="22"/>
                    </a:lnTo>
                    <a:lnTo>
                      <a:pt x="16" y="19"/>
                    </a:lnTo>
                    <a:lnTo>
                      <a:pt x="14" y="16"/>
                    </a:lnTo>
                    <a:lnTo>
                      <a:pt x="13" y="13"/>
                    </a:lnTo>
                    <a:lnTo>
                      <a:pt x="11" y="9"/>
                    </a:lnTo>
                    <a:lnTo>
                      <a:pt x="10" y="5"/>
                    </a:lnTo>
                    <a:lnTo>
                      <a:pt x="9" y="0"/>
                    </a:lnTo>
                    <a:lnTo>
                      <a:pt x="0" y="1"/>
                    </a:lnTo>
                    <a:close/>
                  </a:path>
                </a:pathLst>
              </a:custGeom>
              <a:solidFill>
                <a:srgbClr val="F0F0F0"/>
              </a:solidFill>
              <a:ln w="0">
                <a:solidFill>
                  <a:srgbClr val="000000"/>
                </a:solidFill>
                <a:prstDash val="solid"/>
                <a:round/>
                <a:headEnd/>
                <a:tailEnd/>
              </a:ln>
            </p:spPr>
            <p:txBody>
              <a:bodyPr/>
              <a:lstStyle/>
              <a:p>
                <a:endParaRPr lang="en-US"/>
              </a:p>
            </p:txBody>
          </p:sp>
          <p:sp>
            <p:nvSpPr>
              <p:cNvPr id="1552104" name="Freeform 744"/>
              <p:cNvSpPr>
                <a:spLocks/>
              </p:cNvSpPr>
              <p:nvPr/>
            </p:nvSpPr>
            <p:spPr bwMode="auto">
              <a:xfrm>
                <a:off x="3510" y="3415"/>
                <a:ext cx="37" cy="54"/>
              </a:xfrm>
              <a:custGeom>
                <a:avLst/>
                <a:gdLst/>
                <a:ahLst/>
                <a:cxnLst>
                  <a:cxn ang="0">
                    <a:pos x="26" y="30"/>
                  </a:cxn>
                  <a:cxn ang="0">
                    <a:pos x="25" y="21"/>
                  </a:cxn>
                  <a:cxn ang="0">
                    <a:pos x="21" y="12"/>
                  </a:cxn>
                  <a:cxn ang="0">
                    <a:pos x="18" y="5"/>
                  </a:cxn>
                  <a:cxn ang="0">
                    <a:pos x="14" y="0"/>
                  </a:cxn>
                  <a:cxn ang="0">
                    <a:pos x="2" y="28"/>
                  </a:cxn>
                  <a:cxn ang="0">
                    <a:pos x="0" y="29"/>
                  </a:cxn>
                  <a:cxn ang="0">
                    <a:pos x="1" y="34"/>
                  </a:cxn>
                  <a:cxn ang="0">
                    <a:pos x="2" y="38"/>
                  </a:cxn>
                  <a:cxn ang="0">
                    <a:pos x="4" y="42"/>
                  </a:cxn>
                  <a:cxn ang="0">
                    <a:pos x="5" y="45"/>
                  </a:cxn>
                  <a:cxn ang="0">
                    <a:pos x="7" y="48"/>
                  </a:cxn>
                  <a:cxn ang="0">
                    <a:pos x="9" y="51"/>
                  </a:cxn>
                  <a:cxn ang="0">
                    <a:pos x="12" y="52"/>
                  </a:cxn>
                  <a:cxn ang="0">
                    <a:pos x="15" y="54"/>
                  </a:cxn>
                  <a:cxn ang="0">
                    <a:pos x="17" y="54"/>
                  </a:cxn>
                  <a:cxn ang="0">
                    <a:pos x="20" y="54"/>
                  </a:cxn>
                  <a:cxn ang="0">
                    <a:pos x="23" y="54"/>
                  </a:cxn>
                  <a:cxn ang="0">
                    <a:pos x="25" y="52"/>
                  </a:cxn>
                  <a:cxn ang="0">
                    <a:pos x="28" y="50"/>
                  </a:cxn>
                  <a:cxn ang="0">
                    <a:pos x="30" y="48"/>
                  </a:cxn>
                  <a:cxn ang="0">
                    <a:pos x="32" y="45"/>
                  </a:cxn>
                  <a:cxn ang="0">
                    <a:pos x="34" y="41"/>
                  </a:cxn>
                  <a:cxn ang="0">
                    <a:pos x="35" y="37"/>
                  </a:cxn>
                  <a:cxn ang="0">
                    <a:pos x="36" y="33"/>
                  </a:cxn>
                  <a:cxn ang="0">
                    <a:pos x="37" y="29"/>
                  </a:cxn>
                  <a:cxn ang="0">
                    <a:pos x="26" y="30"/>
                  </a:cxn>
                </a:cxnLst>
                <a:rect l="0" t="0" r="r" b="b"/>
                <a:pathLst>
                  <a:path w="37" h="54">
                    <a:moveTo>
                      <a:pt x="26" y="30"/>
                    </a:moveTo>
                    <a:lnTo>
                      <a:pt x="25" y="21"/>
                    </a:lnTo>
                    <a:lnTo>
                      <a:pt x="21" y="12"/>
                    </a:lnTo>
                    <a:lnTo>
                      <a:pt x="18" y="5"/>
                    </a:lnTo>
                    <a:lnTo>
                      <a:pt x="14" y="0"/>
                    </a:lnTo>
                    <a:lnTo>
                      <a:pt x="2" y="28"/>
                    </a:lnTo>
                    <a:lnTo>
                      <a:pt x="0" y="29"/>
                    </a:lnTo>
                    <a:lnTo>
                      <a:pt x="1" y="34"/>
                    </a:lnTo>
                    <a:lnTo>
                      <a:pt x="2" y="38"/>
                    </a:lnTo>
                    <a:lnTo>
                      <a:pt x="4" y="42"/>
                    </a:lnTo>
                    <a:lnTo>
                      <a:pt x="5" y="45"/>
                    </a:lnTo>
                    <a:lnTo>
                      <a:pt x="7" y="48"/>
                    </a:lnTo>
                    <a:lnTo>
                      <a:pt x="9" y="51"/>
                    </a:lnTo>
                    <a:lnTo>
                      <a:pt x="12" y="52"/>
                    </a:lnTo>
                    <a:lnTo>
                      <a:pt x="15" y="54"/>
                    </a:lnTo>
                    <a:lnTo>
                      <a:pt x="17" y="54"/>
                    </a:lnTo>
                    <a:lnTo>
                      <a:pt x="20" y="54"/>
                    </a:lnTo>
                    <a:lnTo>
                      <a:pt x="23" y="54"/>
                    </a:lnTo>
                    <a:lnTo>
                      <a:pt x="25" y="52"/>
                    </a:lnTo>
                    <a:lnTo>
                      <a:pt x="28" y="50"/>
                    </a:lnTo>
                    <a:lnTo>
                      <a:pt x="30" y="48"/>
                    </a:lnTo>
                    <a:lnTo>
                      <a:pt x="32" y="45"/>
                    </a:lnTo>
                    <a:lnTo>
                      <a:pt x="34" y="41"/>
                    </a:lnTo>
                    <a:lnTo>
                      <a:pt x="35" y="37"/>
                    </a:lnTo>
                    <a:lnTo>
                      <a:pt x="36" y="33"/>
                    </a:lnTo>
                    <a:lnTo>
                      <a:pt x="37" y="29"/>
                    </a:lnTo>
                    <a:lnTo>
                      <a:pt x="26" y="30"/>
                    </a:lnTo>
                    <a:close/>
                  </a:path>
                </a:pathLst>
              </a:custGeom>
              <a:solidFill>
                <a:srgbClr val="000000"/>
              </a:solidFill>
              <a:ln w="0">
                <a:solidFill>
                  <a:srgbClr val="000000"/>
                </a:solidFill>
                <a:prstDash val="solid"/>
                <a:round/>
                <a:headEnd/>
                <a:tailEnd/>
              </a:ln>
            </p:spPr>
            <p:txBody>
              <a:bodyPr/>
              <a:lstStyle/>
              <a:p>
                <a:endParaRPr lang="en-US"/>
              </a:p>
            </p:txBody>
          </p:sp>
          <p:sp>
            <p:nvSpPr>
              <p:cNvPr id="1552105" name="Freeform 745"/>
              <p:cNvSpPr>
                <a:spLocks/>
              </p:cNvSpPr>
              <p:nvPr/>
            </p:nvSpPr>
            <p:spPr bwMode="auto">
              <a:xfrm>
                <a:off x="3533" y="3043"/>
                <a:ext cx="310" cy="153"/>
              </a:xfrm>
              <a:custGeom>
                <a:avLst/>
                <a:gdLst/>
                <a:ahLst/>
                <a:cxnLst>
                  <a:cxn ang="0">
                    <a:pos x="13" y="11"/>
                  </a:cxn>
                  <a:cxn ang="0">
                    <a:pos x="13" y="67"/>
                  </a:cxn>
                  <a:cxn ang="0">
                    <a:pos x="310" y="153"/>
                  </a:cxn>
                  <a:cxn ang="0">
                    <a:pos x="310" y="128"/>
                  </a:cxn>
                  <a:cxn ang="0">
                    <a:pos x="237" y="101"/>
                  </a:cxn>
                  <a:cxn ang="0">
                    <a:pos x="256" y="96"/>
                  </a:cxn>
                  <a:cxn ang="0">
                    <a:pos x="256" y="80"/>
                  </a:cxn>
                  <a:cxn ang="0">
                    <a:pos x="255" y="75"/>
                  </a:cxn>
                  <a:cxn ang="0">
                    <a:pos x="253" y="70"/>
                  </a:cxn>
                  <a:cxn ang="0">
                    <a:pos x="246" y="66"/>
                  </a:cxn>
                  <a:cxn ang="0">
                    <a:pos x="239" y="64"/>
                  </a:cxn>
                  <a:cxn ang="0">
                    <a:pos x="235" y="64"/>
                  </a:cxn>
                  <a:cxn ang="0">
                    <a:pos x="196" y="62"/>
                  </a:cxn>
                  <a:cxn ang="0">
                    <a:pos x="0" y="0"/>
                  </a:cxn>
                  <a:cxn ang="0">
                    <a:pos x="13" y="11"/>
                  </a:cxn>
                </a:cxnLst>
                <a:rect l="0" t="0" r="r" b="b"/>
                <a:pathLst>
                  <a:path w="310" h="153">
                    <a:moveTo>
                      <a:pt x="13" y="11"/>
                    </a:moveTo>
                    <a:lnTo>
                      <a:pt x="13" y="67"/>
                    </a:lnTo>
                    <a:lnTo>
                      <a:pt x="310" y="153"/>
                    </a:lnTo>
                    <a:lnTo>
                      <a:pt x="310" y="128"/>
                    </a:lnTo>
                    <a:lnTo>
                      <a:pt x="237" y="101"/>
                    </a:lnTo>
                    <a:lnTo>
                      <a:pt x="256" y="96"/>
                    </a:lnTo>
                    <a:lnTo>
                      <a:pt x="256" y="80"/>
                    </a:lnTo>
                    <a:lnTo>
                      <a:pt x="255" y="75"/>
                    </a:lnTo>
                    <a:lnTo>
                      <a:pt x="253" y="70"/>
                    </a:lnTo>
                    <a:lnTo>
                      <a:pt x="246" y="66"/>
                    </a:lnTo>
                    <a:lnTo>
                      <a:pt x="239" y="64"/>
                    </a:lnTo>
                    <a:lnTo>
                      <a:pt x="235" y="64"/>
                    </a:lnTo>
                    <a:lnTo>
                      <a:pt x="196" y="62"/>
                    </a:lnTo>
                    <a:lnTo>
                      <a:pt x="0" y="0"/>
                    </a:lnTo>
                    <a:lnTo>
                      <a:pt x="13" y="11"/>
                    </a:lnTo>
                    <a:close/>
                  </a:path>
                </a:pathLst>
              </a:custGeom>
              <a:solidFill>
                <a:srgbClr val="C0C0C0"/>
              </a:solidFill>
              <a:ln w="0">
                <a:solidFill>
                  <a:srgbClr val="000000"/>
                </a:solidFill>
                <a:prstDash val="solid"/>
                <a:round/>
                <a:headEnd/>
                <a:tailEnd/>
              </a:ln>
            </p:spPr>
            <p:txBody>
              <a:bodyPr/>
              <a:lstStyle/>
              <a:p>
                <a:endParaRPr lang="en-US"/>
              </a:p>
            </p:txBody>
          </p:sp>
          <p:sp>
            <p:nvSpPr>
              <p:cNvPr id="1552106" name="Freeform 746"/>
              <p:cNvSpPr>
                <a:spLocks/>
              </p:cNvSpPr>
              <p:nvPr/>
            </p:nvSpPr>
            <p:spPr bwMode="auto">
              <a:xfrm>
                <a:off x="3770" y="3113"/>
                <a:ext cx="91" cy="58"/>
              </a:xfrm>
              <a:custGeom>
                <a:avLst/>
                <a:gdLst/>
                <a:ahLst/>
                <a:cxnLst>
                  <a:cxn ang="0">
                    <a:pos x="73" y="58"/>
                  </a:cxn>
                  <a:cxn ang="0">
                    <a:pos x="0" y="31"/>
                  </a:cxn>
                  <a:cxn ang="0">
                    <a:pos x="19" y="26"/>
                  </a:cxn>
                  <a:cxn ang="0">
                    <a:pos x="19" y="10"/>
                  </a:cxn>
                  <a:cxn ang="0">
                    <a:pos x="18" y="5"/>
                  </a:cxn>
                  <a:cxn ang="0">
                    <a:pos x="16" y="0"/>
                  </a:cxn>
                  <a:cxn ang="0">
                    <a:pos x="91" y="27"/>
                  </a:cxn>
                  <a:cxn ang="0">
                    <a:pos x="91" y="53"/>
                  </a:cxn>
                  <a:cxn ang="0">
                    <a:pos x="73" y="58"/>
                  </a:cxn>
                </a:cxnLst>
                <a:rect l="0" t="0" r="r" b="b"/>
                <a:pathLst>
                  <a:path w="91" h="58">
                    <a:moveTo>
                      <a:pt x="73" y="58"/>
                    </a:moveTo>
                    <a:lnTo>
                      <a:pt x="0" y="31"/>
                    </a:lnTo>
                    <a:lnTo>
                      <a:pt x="19" y="26"/>
                    </a:lnTo>
                    <a:lnTo>
                      <a:pt x="19" y="10"/>
                    </a:lnTo>
                    <a:lnTo>
                      <a:pt x="18" y="5"/>
                    </a:lnTo>
                    <a:lnTo>
                      <a:pt x="16" y="0"/>
                    </a:lnTo>
                    <a:lnTo>
                      <a:pt x="91" y="27"/>
                    </a:lnTo>
                    <a:lnTo>
                      <a:pt x="91" y="53"/>
                    </a:lnTo>
                    <a:lnTo>
                      <a:pt x="73" y="58"/>
                    </a:lnTo>
                    <a:close/>
                  </a:path>
                </a:pathLst>
              </a:custGeom>
              <a:solidFill>
                <a:srgbClr val="E0E0E0"/>
              </a:solidFill>
              <a:ln w="0">
                <a:solidFill>
                  <a:srgbClr val="000000"/>
                </a:solidFill>
                <a:prstDash val="solid"/>
                <a:round/>
                <a:headEnd/>
                <a:tailEnd/>
              </a:ln>
            </p:spPr>
            <p:txBody>
              <a:bodyPr/>
              <a:lstStyle/>
              <a:p>
                <a:endParaRPr lang="en-US"/>
              </a:p>
            </p:txBody>
          </p:sp>
          <p:sp>
            <p:nvSpPr>
              <p:cNvPr id="1552107" name="Freeform 747"/>
              <p:cNvSpPr>
                <a:spLocks/>
              </p:cNvSpPr>
              <p:nvPr/>
            </p:nvSpPr>
            <p:spPr bwMode="auto">
              <a:xfrm>
                <a:off x="3546" y="3110"/>
                <a:ext cx="297" cy="120"/>
              </a:xfrm>
              <a:custGeom>
                <a:avLst/>
                <a:gdLst/>
                <a:ahLst/>
                <a:cxnLst>
                  <a:cxn ang="0">
                    <a:pos x="297" y="120"/>
                  </a:cxn>
                  <a:cxn ang="0">
                    <a:pos x="118" y="89"/>
                  </a:cxn>
                  <a:cxn ang="0">
                    <a:pos x="104" y="41"/>
                  </a:cxn>
                  <a:cxn ang="0">
                    <a:pos x="0" y="14"/>
                  </a:cxn>
                  <a:cxn ang="0">
                    <a:pos x="0" y="0"/>
                  </a:cxn>
                  <a:cxn ang="0">
                    <a:pos x="297" y="86"/>
                  </a:cxn>
                  <a:cxn ang="0">
                    <a:pos x="297" y="120"/>
                  </a:cxn>
                </a:cxnLst>
                <a:rect l="0" t="0" r="r" b="b"/>
                <a:pathLst>
                  <a:path w="297" h="120">
                    <a:moveTo>
                      <a:pt x="297" y="120"/>
                    </a:moveTo>
                    <a:lnTo>
                      <a:pt x="118" y="89"/>
                    </a:lnTo>
                    <a:lnTo>
                      <a:pt x="104" y="41"/>
                    </a:lnTo>
                    <a:lnTo>
                      <a:pt x="0" y="14"/>
                    </a:lnTo>
                    <a:lnTo>
                      <a:pt x="0" y="0"/>
                    </a:lnTo>
                    <a:lnTo>
                      <a:pt x="297" y="86"/>
                    </a:lnTo>
                    <a:lnTo>
                      <a:pt x="297" y="120"/>
                    </a:lnTo>
                    <a:close/>
                  </a:path>
                </a:pathLst>
              </a:custGeom>
              <a:solidFill>
                <a:srgbClr val="C0C0C0"/>
              </a:solidFill>
              <a:ln w="0">
                <a:solidFill>
                  <a:srgbClr val="000000"/>
                </a:solidFill>
                <a:prstDash val="solid"/>
                <a:round/>
                <a:headEnd/>
                <a:tailEnd/>
              </a:ln>
            </p:spPr>
            <p:txBody>
              <a:bodyPr/>
              <a:lstStyle/>
              <a:p>
                <a:endParaRPr lang="en-US"/>
              </a:p>
            </p:txBody>
          </p:sp>
          <p:sp>
            <p:nvSpPr>
              <p:cNvPr id="1552108" name="Freeform 748"/>
              <p:cNvSpPr>
                <a:spLocks/>
              </p:cNvSpPr>
              <p:nvPr/>
            </p:nvSpPr>
            <p:spPr bwMode="auto">
              <a:xfrm>
                <a:off x="3539" y="3122"/>
                <a:ext cx="330" cy="191"/>
              </a:xfrm>
              <a:custGeom>
                <a:avLst/>
                <a:gdLst/>
                <a:ahLst/>
                <a:cxnLst>
                  <a:cxn ang="0">
                    <a:pos x="327" y="116"/>
                  </a:cxn>
                  <a:cxn ang="0">
                    <a:pos x="327" y="172"/>
                  </a:cxn>
                  <a:cxn ang="0">
                    <a:pos x="327" y="191"/>
                  </a:cxn>
                  <a:cxn ang="0">
                    <a:pos x="330" y="191"/>
                  </a:cxn>
                  <a:cxn ang="0">
                    <a:pos x="330" y="149"/>
                  </a:cxn>
                  <a:cxn ang="0">
                    <a:pos x="330" y="132"/>
                  </a:cxn>
                  <a:cxn ang="0">
                    <a:pos x="330" y="112"/>
                  </a:cxn>
                  <a:cxn ang="0">
                    <a:pos x="304" y="108"/>
                  </a:cxn>
                  <a:cxn ang="0">
                    <a:pos x="125" y="77"/>
                  </a:cxn>
                  <a:cxn ang="0">
                    <a:pos x="111" y="29"/>
                  </a:cxn>
                  <a:cxn ang="0">
                    <a:pos x="7" y="2"/>
                  </a:cxn>
                  <a:cxn ang="0">
                    <a:pos x="0" y="0"/>
                  </a:cxn>
                  <a:cxn ang="0">
                    <a:pos x="0" y="5"/>
                  </a:cxn>
                  <a:cxn ang="0">
                    <a:pos x="7" y="6"/>
                  </a:cxn>
                  <a:cxn ang="0">
                    <a:pos x="58" y="20"/>
                  </a:cxn>
                  <a:cxn ang="0">
                    <a:pos x="61" y="20"/>
                  </a:cxn>
                  <a:cxn ang="0">
                    <a:pos x="98" y="30"/>
                  </a:cxn>
                  <a:cxn ang="0">
                    <a:pos x="101" y="31"/>
                  </a:cxn>
                  <a:cxn ang="0">
                    <a:pos x="109" y="33"/>
                  </a:cxn>
                  <a:cxn ang="0">
                    <a:pos x="122" y="80"/>
                  </a:cxn>
                  <a:cxn ang="0">
                    <a:pos x="136" y="83"/>
                  </a:cxn>
                  <a:cxn ang="0">
                    <a:pos x="175" y="90"/>
                  </a:cxn>
                  <a:cxn ang="0">
                    <a:pos x="210" y="95"/>
                  </a:cxn>
                  <a:cxn ang="0">
                    <a:pos x="239" y="101"/>
                  </a:cxn>
                  <a:cxn ang="0">
                    <a:pos x="269" y="106"/>
                  </a:cxn>
                  <a:cxn ang="0">
                    <a:pos x="301" y="111"/>
                  </a:cxn>
                  <a:cxn ang="0">
                    <a:pos x="304" y="112"/>
                  </a:cxn>
                  <a:cxn ang="0">
                    <a:pos x="327" y="116"/>
                  </a:cxn>
                </a:cxnLst>
                <a:rect l="0" t="0" r="r" b="b"/>
                <a:pathLst>
                  <a:path w="330" h="191">
                    <a:moveTo>
                      <a:pt x="327" y="116"/>
                    </a:moveTo>
                    <a:lnTo>
                      <a:pt x="327" y="172"/>
                    </a:lnTo>
                    <a:lnTo>
                      <a:pt x="327" y="191"/>
                    </a:lnTo>
                    <a:lnTo>
                      <a:pt x="330" y="191"/>
                    </a:lnTo>
                    <a:lnTo>
                      <a:pt x="330" y="149"/>
                    </a:lnTo>
                    <a:lnTo>
                      <a:pt x="330" y="132"/>
                    </a:lnTo>
                    <a:lnTo>
                      <a:pt x="330" y="112"/>
                    </a:lnTo>
                    <a:lnTo>
                      <a:pt x="304" y="108"/>
                    </a:lnTo>
                    <a:lnTo>
                      <a:pt x="125" y="77"/>
                    </a:lnTo>
                    <a:lnTo>
                      <a:pt x="111" y="29"/>
                    </a:lnTo>
                    <a:lnTo>
                      <a:pt x="7" y="2"/>
                    </a:lnTo>
                    <a:lnTo>
                      <a:pt x="0" y="0"/>
                    </a:lnTo>
                    <a:lnTo>
                      <a:pt x="0" y="5"/>
                    </a:lnTo>
                    <a:lnTo>
                      <a:pt x="7" y="6"/>
                    </a:lnTo>
                    <a:lnTo>
                      <a:pt x="58" y="20"/>
                    </a:lnTo>
                    <a:lnTo>
                      <a:pt x="61" y="20"/>
                    </a:lnTo>
                    <a:lnTo>
                      <a:pt x="98" y="30"/>
                    </a:lnTo>
                    <a:lnTo>
                      <a:pt x="101" y="31"/>
                    </a:lnTo>
                    <a:lnTo>
                      <a:pt x="109" y="33"/>
                    </a:lnTo>
                    <a:lnTo>
                      <a:pt x="122" y="80"/>
                    </a:lnTo>
                    <a:lnTo>
                      <a:pt x="136" y="83"/>
                    </a:lnTo>
                    <a:lnTo>
                      <a:pt x="175" y="90"/>
                    </a:lnTo>
                    <a:lnTo>
                      <a:pt x="210" y="95"/>
                    </a:lnTo>
                    <a:lnTo>
                      <a:pt x="239" y="101"/>
                    </a:lnTo>
                    <a:lnTo>
                      <a:pt x="269" y="106"/>
                    </a:lnTo>
                    <a:lnTo>
                      <a:pt x="301" y="111"/>
                    </a:lnTo>
                    <a:lnTo>
                      <a:pt x="304" y="112"/>
                    </a:lnTo>
                    <a:lnTo>
                      <a:pt x="327" y="116"/>
                    </a:lnTo>
                    <a:close/>
                  </a:path>
                </a:pathLst>
              </a:custGeom>
              <a:solidFill>
                <a:srgbClr val="FFFF80"/>
              </a:solidFill>
              <a:ln w="0">
                <a:solidFill>
                  <a:srgbClr val="000000"/>
                </a:solidFill>
                <a:prstDash val="solid"/>
                <a:round/>
                <a:headEnd/>
                <a:tailEnd/>
              </a:ln>
            </p:spPr>
            <p:txBody>
              <a:bodyPr/>
              <a:lstStyle/>
              <a:p>
                <a:endParaRPr lang="en-US"/>
              </a:p>
            </p:txBody>
          </p:sp>
          <p:sp>
            <p:nvSpPr>
              <p:cNvPr id="1552109" name="Freeform 749"/>
              <p:cNvSpPr>
                <a:spLocks/>
              </p:cNvSpPr>
              <p:nvPr/>
            </p:nvSpPr>
            <p:spPr bwMode="auto">
              <a:xfrm>
                <a:off x="3546" y="3128"/>
                <a:ext cx="51" cy="109"/>
              </a:xfrm>
              <a:custGeom>
                <a:avLst/>
                <a:gdLst/>
                <a:ahLst/>
                <a:cxnLst>
                  <a:cxn ang="0">
                    <a:pos x="51" y="14"/>
                  </a:cxn>
                  <a:cxn ang="0">
                    <a:pos x="51" y="109"/>
                  </a:cxn>
                  <a:cxn ang="0">
                    <a:pos x="49" y="109"/>
                  </a:cxn>
                  <a:cxn ang="0">
                    <a:pos x="42" y="108"/>
                  </a:cxn>
                  <a:cxn ang="0">
                    <a:pos x="35" y="108"/>
                  </a:cxn>
                  <a:cxn ang="0">
                    <a:pos x="35" y="42"/>
                  </a:cxn>
                  <a:cxn ang="0">
                    <a:pos x="0" y="34"/>
                  </a:cxn>
                  <a:cxn ang="0">
                    <a:pos x="0" y="0"/>
                  </a:cxn>
                  <a:cxn ang="0">
                    <a:pos x="51" y="14"/>
                  </a:cxn>
                </a:cxnLst>
                <a:rect l="0" t="0" r="r" b="b"/>
                <a:pathLst>
                  <a:path w="51" h="109">
                    <a:moveTo>
                      <a:pt x="51" y="14"/>
                    </a:moveTo>
                    <a:lnTo>
                      <a:pt x="51" y="109"/>
                    </a:lnTo>
                    <a:lnTo>
                      <a:pt x="49" y="109"/>
                    </a:lnTo>
                    <a:lnTo>
                      <a:pt x="42" y="108"/>
                    </a:lnTo>
                    <a:lnTo>
                      <a:pt x="35" y="108"/>
                    </a:lnTo>
                    <a:lnTo>
                      <a:pt x="35" y="42"/>
                    </a:lnTo>
                    <a:lnTo>
                      <a:pt x="0" y="34"/>
                    </a:lnTo>
                    <a:lnTo>
                      <a:pt x="0" y="0"/>
                    </a:lnTo>
                    <a:lnTo>
                      <a:pt x="51" y="14"/>
                    </a:lnTo>
                    <a:close/>
                  </a:path>
                </a:pathLst>
              </a:custGeom>
              <a:solidFill>
                <a:srgbClr val="C0C0C0"/>
              </a:solidFill>
              <a:ln w="0">
                <a:solidFill>
                  <a:srgbClr val="000000"/>
                </a:solidFill>
                <a:prstDash val="solid"/>
                <a:round/>
                <a:headEnd/>
                <a:tailEnd/>
              </a:ln>
            </p:spPr>
            <p:txBody>
              <a:bodyPr/>
              <a:lstStyle/>
              <a:p>
                <a:endParaRPr lang="en-US"/>
              </a:p>
            </p:txBody>
          </p:sp>
          <p:sp>
            <p:nvSpPr>
              <p:cNvPr id="1552110" name="Freeform 750"/>
              <p:cNvSpPr>
                <a:spLocks/>
              </p:cNvSpPr>
              <p:nvPr/>
            </p:nvSpPr>
            <p:spPr bwMode="auto">
              <a:xfrm>
                <a:off x="3546" y="3162"/>
                <a:ext cx="35" cy="74"/>
              </a:xfrm>
              <a:custGeom>
                <a:avLst/>
                <a:gdLst/>
                <a:ahLst/>
                <a:cxnLst>
                  <a:cxn ang="0">
                    <a:pos x="35" y="74"/>
                  </a:cxn>
                  <a:cxn ang="0">
                    <a:pos x="35" y="8"/>
                  </a:cxn>
                  <a:cxn ang="0">
                    <a:pos x="0" y="0"/>
                  </a:cxn>
                  <a:cxn ang="0">
                    <a:pos x="0" y="71"/>
                  </a:cxn>
                  <a:cxn ang="0">
                    <a:pos x="35" y="74"/>
                  </a:cxn>
                </a:cxnLst>
                <a:rect l="0" t="0" r="r" b="b"/>
                <a:pathLst>
                  <a:path w="35" h="74">
                    <a:moveTo>
                      <a:pt x="35" y="74"/>
                    </a:moveTo>
                    <a:lnTo>
                      <a:pt x="35" y="8"/>
                    </a:lnTo>
                    <a:lnTo>
                      <a:pt x="0" y="0"/>
                    </a:lnTo>
                    <a:lnTo>
                      <a:pt x="0" y="71"/>
                    </a:lnTo>
                    <a:lnTo>
                      <a:pt x="35" y="74"/>
                    </a:lnTo>
                    <a:close/>
                  </a:path>
                </a:pathLst>
              </a:custGeom>
              <a:solidFill>
                <a:srgbClr val="000000"/>
              </a:solidFill>
              <a:ln w="0">
                <a:solidFill>
                  <a:srgbClr val="000000"/>
                </a:solidFill>
                <a:prstDash val="solid"/>
                <a:round/>
                <a:headEnd/>
                <a:tailEnd/>
              </a:ln>
            </p:spPr>
            <p:txBody>
              <a:bodyPr/>
              <a:lstStyle/>
              <a:p>
                <a:endParaRPr lang="en-US"/>
              </a:p>
            </p:txBody>
          </p:sp>
          <p:sp>
            <p:nvSpPr>
              <p:cNvPr id="1552111" name="Freeform 751"/>
              <p:cNvSpPr>
                <a:spLocks/>
              </p:cNvSpPr>
              <p:nvPr/>
            </p:nvSpPr>
            <p:spPr bwMode="auto">
              <a:xfrm>
                <a:off x="3600" y="3142"/>
                <a:ext cx="37" cy="98"/>
              </a:xfrm>
              <a:custGeom>
                <a:avLst/>
                <a:gdLst/>
                <a:ahLst/>
                <a:cxnLst>
                  <a:cxn ang="0">
                    <a:pos x="0" y="96"/>
                  </a:cxn>
                  <a:cxn ang="0">
                    <a:pos x="0" y="0"/>
                  </a:cxn>
                  <a:cxn ang="0">
                    <a:pos x="37" y="10"/>
                  </a:cxn>
                  <a:cxn ang="0">
                    <a:pos x="37" y="98"/>
                  </a:cxn>
                  <a:cxn ang="0">
                    <a:pos x="36" y="98"/>
                  </a:cxn>
                  <a:cxn ang="0">
                    <a:pos x="0" y="96"/>
                  </a:cxn>
                </a:cxnLst>
                <a:rect l="0" t="0" r="r" b="b"/>
                <a:pathLst>
                  <a:path w="37" h="98">
                    <a:moveTo>
                      <a:pt x="0" y="96"/>
                    </a:moveTo>
                    <a:lnTo>
                      <a:pt x="0" y="0"/>
                    </a:lnTo>
                    <a:lnTo>
                      <a:pt x="37" y="10"/>
                    </a:lnTo>
                    <a:lnTo>
                      <a:pt x="37" y="98"/>
                    </a:lnTo>
                    <a:lnTo>
                      <a:pt x="36" y="98"/>
                    </a:lnTo>
                    <a:lnTo>
                      <a:pt x="0" y="96"/>
                    </a:lnTo>
                    <a:close/>
                  </a:path>
                </a:pathLst>
              </a:custGeom>
              <a:solidFill>
                <a:srgbClr val="C0C0C0"/>
              </a:solidFill>
              <a:ln w="0">
                <a:solidFill>
                  <a:srgbClr val="000000"/>
                </a:solidFill>
                <a:prstDash val="solid"/>
                <a:round/>
                <a:headEnd/>
                <a:tailEnd/>
              </a:ln>
            </p:spPr>
            <p:txBody>
              <a:bodyPr/>
              <a:lstStyle/>
              <a:p>
                <a:endParaRPr lang="en-US"/>
              </a:p>
            </p:txBody>
          </p:sp>
          <p:sp>
            <p:nvSpPr>
              <p:cNvPr id="1552112" name="Freeform 752"/>
              <p:cNvSpPr>
                <a:spLocks/>
              </p:cNvSpPr>
              <p:nvPr/>
            </p:nvSpPr>
            <p:spPr bwMode="auto">
              <a:xfrm>
                <a:off x="3639" y="3153"/>
                <a:ext cx="204" cy="141"/>
              </a:xfrm>
              <a:custGeom>
                <a:avLst/>
                <a:gdLst/>
                <a:ahLst/>
                <a:cxnLst>
                  <a:cxn ang="0">
                    <a:pos x="1" y="0"/>
                  </a:cxn>
                  <a:cxn ang="0">
                    <a:pos x="1" y="109"/>
                  </a:cxn>
                  <a:cxn ang="0">
                    <a:pos x="1" y="116"/>
                  </a:cxn>
                  <a:cxn ang="0">
                    <a:pos x="0" y="116"/>
                  </a:cxn>
                  <a:cxn ang="0">
                    <a:pos x="0" y="135"/>
                  </a:cxn>
                  <a:cxn ang="0">
                    <a:pos x="31" y="136"/>
                  </a:cxn>
                  <a:cxn ang="0">
                    <a:pos x="36" y="136"/>
                  </a:cxn>
                  <a:cxn ang="0">
                    <a:pos x="71" y="137"/>
                  </a:cxn>
                  <a:cxn ang="0">
                    <a:pos x="75" y="137"/>
                  </a:cxn>
                  <a:cxn ang="0">
                    <a:pos x="107" y="138"/>
                  </a:cxn>
                  <a:cxn ang="0">
                    <a:pos x="110" y="138"/>
                  </a:cxn>
                  <a:cxn ang="0">
                    <a:pos x="136" y="139"/>
                  </a:cxn>
                  <a:cxn ang="0">
                    <a:pos x="139" y="139"/>
                  </a:cxn>
                  <a:cxn ang="0">
                    <a:pos x="166" y="140"/>
                  </a:cxn>
                  <a:cxn ang="0">
                    <a:pos x="169" y="140"/>
                  </a:cxn>
                  <a:cxn ang="0">
                    <a:pos x="198" y="140"/>
                  </a:cxn>
                  <a:cxn ang="0">
                    <a:pos x="201" y="140"/>
                  </a:cxn>
                  <a:cxn ang="0">
                    <a:pos x="204" y="141"/>
                  </a:cxn>
                  <a:cxn ang="0">
                    <a:pos x="204" y="81"/>
                  </a:cxn>
                  <a:cxn ang="0">
                    <a:pos x="201" y="80"/>
                  </a:cxn>
                  <a:cxn ang="0">
                    <a:pos x="169" y="75"/>
                  </a:cxn>
                  <a:cxn ang="0">
                    <a:pos x="139" y="70"/>
                  </a:cxn>
                  <a:cxn ang="0">
                    <a:pos x="110" y="64"/>
                  </a:cxn>
                  <a:cxn ang="0">
                    <a:pos x="75" y="59"/>
                  </a:cxn>
                  <a:cxn ang="0">
                    <a:pos x="36" y="52"/>
                  </a:cxn>
                  <a:cxn ang="0">
                    <a:pos x="22" y="49"/>
                  </a:cxn>
                  <a:cxn ang="0">
                    <a:pos x="9" y="2"/>
                  </a:cxn>
                  <a:cxn ang="0">
                    <a:pos x="1" y="0"/>
                  </a:cxn>
                </a:cxnLst>
                <a:rect l="0" t="0" r="r" b="b"/>
                <a:pathLst>
                  <a:path w="204" h="141">
                    <a:moveTo>
                      <a:pt x="1" y="0"/>
                    </a:moveTo>
                    <a:lnTo>
                      <a:pt x="1" y="109"/>
                    </a:lnTo>
                    <a:lnTo>
                      <a:pt x="1" y="116"/>
                    </a:lnTo>
                    <a:lnTo>
                      <a:pt x="0" y="116"/>
                    </a:lnTo>
                    <a:lnTo>
                      <a:pt x="0" y="135"/>
                    </a:lnTo>
                    <a:lnTo>
                      <a:pt x="31" y="136"/>
                    </a:lnTo>
                    <a:lnTo>
                      <a:pt x="36" y="136"/>
                    </a:lnTo>
                    <a:lnTo>
                      <a:pt x="71" y="137"/>
                    </a:lnTo>
                    <a:lnTo>
                      <a:pt x="75" y="137"/>
                    </a:lnTo>
                    <a:lnTo>
                      <a:pt x="107" y="138"/>
                    </a:lnTo>
                    <a:lnTo>
                      <a:pt x="110" y="138"/>
                    </a:lnTo>
                    <a:lnTo>
                      <a:pt x="136" y="139"/>
                    </a:lnTo>
                    <a:lnTo>
                      <a:pt x="139" y="139"/>
                    </a:lnTo>
                    <a:lnTo>
                      <a:pt x="166" y="140"/>
                    </a:lnTo>
                    <a:lnTo>
                      <a:pt x="169" y="140"/>
                    </a:lnTo>
                    <a:lnTo>
                      <a:pt x="198" y="140"/>
                    </a:lnTo>
                    <a:lnTo>
                      <a:pt x="201" y="140"/>
                    </a:lnTo>
                    <a:lnTo>
                      <a:pt x="204" y="141"/>
                    </a:lnTo>
                    <a:lnTo>
                      <a:pt x="204" y="81"/>
                    </a:lnTo>
                    <a:lnTo>
                      <a:pt x="201" y="80"/>
                    </a:lnTo>
                    <a:lnTo>
                      <a:pt x="169" y="75"/>
                    </a:lnTo>
                    <a:lnTo>
                      <a:pt x="139" y="70"/>
                    </a:lnTo>
                    <a:lnTo>
                      <a:pt x="110" y="64"/>
                    </a:lnTo>
                    <a:lnTo>
                      <a:pt x="75" y="59"/>
                    </a:lnTo>
                    <a:lnTo>
                      <a:pt x="36" y="52"/>
                    </a:lnTo>
                    <a:lnTo>
                      <a:pt x="22" y="49"/>
                    </a:lnTo>
                    <a:lnTo>
                      <a:pt x="9" y="2"/>
                    </a:lnTo>
                    <a:lnTo>
                      <a:pt x="1" y="0"/>
                    </a:lnTo>
                    <a:close/>
                  </a:path>
                </a:pathLst>
              </a:custGeom>
              <a:solidFill>
                <a:srgbClr val="C0C0C0"/>
              </a:solidFill>
              <a:ln w="0">
                <a:solidFill>
                  <a:srgbClr val="000000"/>
                </a:solidFill>
                <a:prstDash val="solid"/>
                <a:round/>
                <a:headEnd/>
                <a:tailEnd/>
              </a:ln>
            </p:spPr>
            <p:txBody>
              <a:bodyPr/>
              <a:lstStyle/>
              <a:p>
                <a:endParaRPr lang="en-US"/>
              </a:p>
            </p:txBody>
          </p:sp>
          <p:sp>
            <p:nvSpPr>
              <p:cNvPr id="1552113" name="Freeform 753"/>
              <p:cNvSpPr>
                <a:spLocks/>
              </p:cNvSpPr>
              <p:nvPr/>
            </p:nvSpPr>
            <p:spPr bwMode="auto">
              <a:xfrm>
                <a:off x="3639" y="3288"/>
                <a:ext cx="238" cy="93"/>
              </a:xfrm>
              <a:custGeom>
                <a:avLst/>
                <a:gdLst/>
                <a:ahLst/>
                <a:cxnLst>
                  <a:cxn ang="0">
                    <a:pos x="228" y="34"/>
                  </a:cxn>
                  <a:cxn ang="0">
                    <a:pos x="231" y="91"/>
                  </a:cxn>
                  <a:cxn ang="0">
                    <a:pos x="234" y="93"/>
                  </a:cxn>
                  <a:cxn ang="0">
                    <a:pos x="238" y="91"/>
                  </a:cxn>
                  <a:cxn ang="0">
                    <a:pos x="236" y="60"/>
                  </a:cxn>
                  <a:cxn ang="0">
                    <a:pos x="236" y="25"/>
                  </a:cxn>
                  <a:cxn ang="0">
                    <a:pos x="230" y="25"/>
                  </a:cxn>
                  <a:cxn ang="0">
                    <a:pos x="227" y="25"/>
                  </a:cxn>
                  <a:cxn ang="0">
                    <a:pos x="227" y="6"/>
                  </a:cxn>
                  <a:cxn ang="0">
                    <a:pos x="223" y="6"/>
                  </a:cxn>
                  <a:cxn ang="0">
                    <a:pos x="204" y="6"/>
                  </a:cxn>
                  <a:cxn ang="0">
                    <a:pos x="201" y="5"/>
                  </a:cxn>
                  <a:cxn ang="0">
                    <a:pos x="198" y="5"/>
                  </a:cxn>
                  <a:cxn ang="0">
                    <a:pos x="169" y="5"/>
                  </a:cxn>
                  <a:cxn ang="0">
                    <a:pos x="166" y="5"/>
                  </a:cxn>
                  <a:cxn ang="0">
                    <a:pos x="139" y="4"/>
                  </a:cxn>
                  <a:cxn ang="0">
                    <a:pos x="136" y="4"/>
                  </a:cxn>
                  <a:cxn ang="0">
                    <a:pos x="110" y="3"/>
                  </a:cxn>
                  <a:cxn ang="0">
                    <a:pos x="107" y="3"/>
                  </a:cxn>
                  <a:cxn ang="0">
                    <a:pos x="75" y="2"/>
                  </a:cxn>
                  <a:cxn ang="0">
                    <a:pos x="71" y="2"/>
                  </a:cxn>
                  <a:cxn ang="0">
                    <a:pos x="36" y="1"/>
                  </a:cxn>
                  <a:cxn ang="0">
                    <a:pos x="31" y="1"/>
                  </a:cxn>
                  <a:cxn ang="0">
                    <a:pos x="0" y="0"/>
                  </a:cxn>
                  <a:cxn ang="0">
                    <a:pos x="0" y="19"/>
                  </a:cxn>
                  <a:cxn ang="0">
                    <a:pos x="0" y="36"/>
                  </a:cxn>
                  <a:cxn ang="0">
                    <a:pos x="228" y="34"/>
                  </a:cxn>
                </a:cxnLst>
                <a:rect l="0" t="0" r="r" b="b"/>
                <a:pathLst>
                  <a:path w="238" h="93">
                    <a:moveTo>
                      <a:pt x="228" y="34"/>
                    </a:moveTo>
                    <a:lnTo>
                      <a:pt x="231" y="91"/>
                    </a:lnTo>
                    <a:lnTo>
                      <a:pt x="234" y="93"/>
                    </a:lnTo>
                    <a:lnTo>
                      <a:pt x="238" y="91"/>
                    </a:lnTo>
                    <a:lnTo>
                      <a:pt x="236" y="60"/>
                    </a:lnTo>
                    <a:lnTo>
                      <a:pt x="236" y="25"/>
                    </a:lnTo>
                    <a:lnTo>
                      <a:pt x="230" y="25"/>
                    </a:lnTo>
                    <a:lnTo>
                      <a:pt x="227" y="25"/>
                    </a:lnTo>
                    <a:lnTo>
                      <a:pt x="227" y="6"/>
                    </a:lnTo>
                    <a:lnTo>
                      <a:pt x="223" y="6"/>
                    </a:lnTo>
                    <a:lnTo>
                      <a:pt x="204" y="6"/>
                    </a:lnTo>
                    <a:lnTo>
                      <a:pt x="201" y="5"/>
                    </a:lnTo>
                    <a:lnTo>
                      <a:pt x="198" y="5"/>
                    </a:lnTo>
                    <a:lnTo>
                      <a:pt x="169" y="5"/>
                    </a:lnTo>
                    <a:lnTo>
                      <a:pt x="166" y="5"/>
                    </a:lnTo>
                    <a:lnTo>
                      <a:pt x="139" y="4"/>
                    </a:lnTo>
                    <a:lnTo>
                      <a:pt x="136" y="4"/>
                    </a:lnTo>
                    <a:lnTo>
                      <a:pt x="110" y="3"/>
                    </a:lnTo>
                    <a:lnTo>
                      <a:pt x="107" y="3"/>
                    </a:lnTo>
                    <a:lnTo>
                      <a:pt x="75" y="2"/>
                    </a:lnTo>
                    <a:lnTo>
                      <a:pt x="71" y="2"/>
                    </a:lnTo>
                    <a:lnTo>
                      <a:pt x="36" y="1"/>
                    </a:lnTo>
                    <a:lnTo>
                      <a:pt x="31" y="1"/>
                    </a:lnTo>
                    <a:lnTo>
                      <a:pt x="0" y="0"/>
                    </a:lnTo>
                    <a:lnTo>
                      <a:pt x="0" y="19"/>
                    </a:lnTo>
                    <a:lnTo>
                      <a:pt x="0" y="36"/>
                    </a:lnTo>
                    <a:lnTo>
                      <a:pt x="228" y="34"/>
                    </a:lnTo>
                    <a:close/>
                  </a:path>
                </a:pathLst>
              </a:custGeom>
              <a:solidFill>
                <a:srgbClr val="E0E0E0"/>
              </a:solidFill>
              <a:ln w="0">
                <a:solidFill>
                  <a:srgbClr val="000000"/>
                </a:solidFill>
                <a:prstDash val="solid"/>
                <a:round/>
                <a:headEnd/>
                <a:tailEnd/>
              </a:ln>
            </p:spPr>
            <p:txBody>
              <a:bodyPr/>
              <a:lstStyle/>
              <a:p>
                <a:endParaRPr lang="en-US"/>
              </a:p>
            </p:txBody>
          </p:sp>
          <p:sp>
            <p:nvSpPr>
              <p:cNvPr id="1552114" name="Freeform 754"/>
              <p:cNvSpPr>
                <a:spLocks/>
              </p:cNvSpPr>
              <p:nvPr/>
            </p:nvSpPr>
            <p:spPr bwMode="auto">
              <a:xfrm>
                <a:off x="3869" y="3254"/>
                <a:ext cx="15" cy="94"/>
              </a:xfrm>
              <a:custGeom>
                <a:avLst/>
                <a:gdLst/>
                <a:ahLst/>
                <a:cxnLst>
                  <a:cxn ang="0">
                    <a:pos x="0" y="0"/>
                  </a:cxn>
                  <a:cxn ang="0">
                    <a:pos x="15" y="27"/>
                  </a:cxn>
                  <a:cxn ang="0">
                    <a:pos x="14" y="92"/>
                  </a:cxn>
                  <a:cxn ang="0">
                    <a:pos x="6" y="94"/>
                  </a:cxn>
                  <a:cxn ang="0">
                    <a:pos x="7" y="59"/>
                  </a:cxn>
                  <a:cxn ang="0">
                    <a:pos x="7" y="29"/>
                  </a:cxn>
                  <a:cxn ang="0">
                    <a:pos x="0" y="17"/>
                  </a:cxn>
                  <a:cxn ang="0">
                    <a:pos x="0" y="0"/>
                  </a:cxn>
                </a:cxnLst>
                <a:rect l="0" t="0" r="r" b="b"/>
                <a:pathLst>
                  <a:path w="15" h="94">
                    <a:moveTo>
                      <a:pt x="0" y="0"/>
                    </a:moveTo>
                    <a:lnTo>
                      <a:pt x="15" y="27"/>
                    </a:lnTo>
                    <a:lnTo>
                      <a:pt x="14" y="92"/>
                    </a:lnTo>
                    <a:lnTo>
                      <a:pt x="6" y="94"/>
                    </a:lnTo>
                    <a:lnTo>
                      <a:pt x="7" y="59"/>
                    </a:lnTo>
                    <a:lnTo>
                      <a:pt x="7" y="29"/>
                    </a:lnTo>
                    <a:lnTo>
                      <a:pt x="0" y="17"/>
                    </a:lnTo>
                    <a:lnTo>
                      <a:pt x="0" y="0"/>
                    </a:lnTo>
                    <a:close/>
                  </a:path>
                </a:pathLst>
              </a:custGeom>
              <a:solidFill>
                <a:srgbClr val="FFFF80"/>
              </a:solidFill>
              <a:ln w="0">
                <a:solidFill>
                  <a:srgbClr val="000000"/>
                </a:solidFill>
                <a:prstDash val="solid"/>
                <a:round/>
                <a:headEnd/>
                <a:tailEnd/>
              </a:ln>
            </p:spPr>
            <p:txBody>
              <a:bodyPr/>
              <a:lstStyle/>
              <a:p>
                <a:endParaRPr lang="en-US"/>
              </a:p>
            </p:txBody>
          </p:sp>
          <p:sp>
            <p:nvSpPr>
              <p:cNvPr id="1552115" name="Freeform 755"/>
              <p:cNvSpPr>
                <a:spLocks/>
              </p:cNvSpPr>
              <p:nvPr/>
            </p:nvSpPr>
            <p:spPr bwMode="auto">
              <a:xfrm>
                <a:off x="3072" y="3389"/>
                <a:ext cx="899" cy="124"/>
              </a:xfrm>
              <a:custGeom>
                <a:avLst/>
                <a:gdLst/>
                <a:ahLst/>
                <a:cxnLst>
                  <a:cxn ang="0">
                    <a:pos x="431" y="64"/>
                  </a:cxn>
                  <a:cxn ang="0">
                    <a:pos x="434" y="71"/>
                  </a:cxn>
                  <a:cxn ang="0">
                    <a:pos x="438" y="77"/>
                  </a:cxn>
                  <a:cxn ang="0">
                    <a:pos x="444" y="80"/>
                  </a:cxn>
                  <a:cxn ang="0">
                    <a:pos x="449" y="80"/>
                  </a:cxn>
                  <a:cxn ang="0">
                    <a:pos x="458" y="80"/>
                  </a:cxn>
                  <a:cxn ang="0">
                    <a:pos x="463" y="78"/>
                  </a:cxn>
                  <a:cxn ang="0">
                    <a:pos x="468" y="74"/>
                  </a:cxn>
                  <a:cxn ang="0">
                    <a:pos x="472" y="67"/>
                  </a:cxn>
                  <a:cxn ang="0">
                    <a:pos x="474" y="59"/>
                  </a:cxn>
                  <a:cxn ang="0">
                    <a:pos x="498" y="54"/>
                  </a:cxn>
                  <a:cxn ang="0">
                    <a:pos x="538" y="51"/>
                  </a:cxn>
                  <a:cxn ang="0">
                    <a:pos x="684" y="18"/>
                  </a:cxn>
                  <a:cxn ang="0">
                    <a:pos x="688" y="27"/>
                  </a:cxn>
                  <a:cxn ang="0">
                    <a:pos x="698" y="29"/>
                  </a:cxn>
                  <a:cxn ang="0">
                    <a:pos x="707" y="27"/>
                  </a:cxn>
                  <a:cxn ang="0">
                    <a:pos x="713" y="18"/>
                  </a:cxn>
                  <a:cxn ang="0">
                    <a:pos x="723" y="11"/>
                  </a:cxn>
                  <a:cxn ang="0">
                    <a:pos x="729" y="20"/>
                  </a:cxn>
                  <a:cxn ang="0">
                    <a:pos x="738" y="21"/>
                  </a:cxn>
                  <a:cxn ang="0">
                    <a:pos x="746" y="18"/>
                  </a:cxn>
                  <a:cxn ang="0">
                    <a:pos x="750" y="8"/>
                  </a:cxn>
                  <a:cxn ang="0">
                    <a:pos x="789" y="9"/>
                  </a:cxn>
                  <a:cxn ang="0">
                    <a:pos x="899" y="0"/>
                  </a:cxn>
                  <a:cxn ang="0">
                    <a:pos x="6" y="124"/>
                  </a:cxn>
                  <a:cxn ang="0">
                    <a:pos x="50" y="106"/>
                  </a:cxn>
                  <a:cxn ang="0">
                    <a:pos x="197" y="106"/>
                  </a:cxn>
                  <a:cxn ang="0">
                    <a:pos x="249" y="84"/>
                  </a:cxn>
                  <a:cxn ang="0">
                    <a:pos x="275" y="80"/>
                  </a:cxn>
                  <a:cxn ang="0">
                    <a:pos x="275" y="86"/>
                  </a:cxn>
                  <a:cxn ang="0">
                    <a:pos x="278" y="93"/>
                  </a:cxn>
                  <a:cxn ang="0">
                    <a:pos x="282" y="99"/>
                  </a:cxn>
                  <a:cxn ang="0">
                    <a:pos x="286" y="104"/>
                  </a:cxn>
                  <a:cxn ang="0">
                    <a:pos x="292" y="106"/>
                  </a:cxn>
                  <a:cxn ang="0">
                    <a:pos x="305" y="106"/>
                  </a:cxn>
                  <a:cxn ang="0">
                    <a:pos x="311" y="106"/>
                  </a:cxn>
                  <a:cxn ang="0">
                    <a:pos x="316" y="103"/>
                  </a:cxn>
                  <a:cxn ang="0">
                    <a:pos x="321" y="97"/>
                  </a:cxn>
                  <a:cxn ang="0">
                    <a:pos x="324" y="91"/>
                  </a:cxn>
                  <a:cxn ang="0">
                    <a:pos x="326" y="83"/>
                  </a:cxn>
                  <a:cxn ang="0">
                    <a:pos x="354" y="77"/>
                  </a:cxn>
                  <a:cxn ang="0">
                    <a:pos x="430" y="60"/>
                  </a:cxn>
                </a:cxnLst>
                <a:rect l="0" t="0" r="r" b="b"/>
                <a:pathLst>
                  <a:path w="899" h="124">
                    <a:moveTo>
                      <a:pt x="430" y="60"/>
                    </a:moveTo>
                    <a:lnTo>
                      <a:pt x="431" y="64"/>
                    </a:lnTo>
                    <a:lnTo>
                      <a:pt x="432" y="68"/>
                    </a:lnTo>
                    <a:lnTo>
                      <a:pt x="434" y="71"/>
                    </a:lnTo>
                    <a:lnTo>
                      <a:pt x="436" y="74"/>
                    </a:lnTo>
                    <a:lnTo>
                      <a:pt x="438" y="77"/>
                    </a:lnTo>
                    <a:lnTo>
                      <a:pt x="441" y="78"/>
                    </a:lnTo>
                    <a:lnTo>
                      <a:pt x="444" y="80"/>
                    </a:lnTo>
                    <a:lnTo>
                      <a:pt x="446" y="80"/>
                    </a:lnTo>
                    <a:lnTo>
                      <a:pt x="449" y="80"/>
                    </a:lnTo>
                    <a:lnTo>
                      <a:pt x="455" y="80"/>
                    </a:lnTo>
                    <a:lnTo>
                      <a:pt x="458" y="80"/>
                    </a:lnTo>
                    <a:lnTo>
                      <a:pt x="461" y="80"/>
                    </a:lnTo>
                    <a:lnTo>
                      <a:pt x="463" y="78"/>
                    </a:lnTo>
                    <a:lnTo>
                      <a:pt x="466" y="76"/>
                    </a:lnTo>
                    <a:lnTo>
                      <a:pt x="468" y="74"/>
                    </a:lnTo>
                    <a:lnTo>
                      <a:pt x="470" y="71"/>
                    </a:lnTo>
                    <a:lnTo>
                      <a:pt x="472" y="67"/>
                    </a:lnTo>
                    <a:lnTo>
                      <a:pt x="473" y="63"/>
                    </a:lnTo>
                    <a:lnTo>
                      <a:pt x="474" y="59"/>
                    </a:lnTo>
                    <a:lnTo>
                      <a:pt x="475" y="55"/>
                    </a:lnTo>
                    <a:lnTo>
                      <a:pt x="498" y="54"/>
                    </a:lnTo>
                    <a:lnTo>
                      <a:pt x="498" y="52"/>
                    </a:lnTo>
                    <a:lnTo>
                      <a:pt x="538" y="51"/>
                    </a:lnTo>
                    <a:lnTo>
                      <a:pt x="679" y="25"/>
                    </a:lnTo>
                    <a:lnTo>
                      <a:pt x="684" y="18"/>
                    </a:lnTo>
                    <a:lnTo>
                      <a:pt x="685" y="23"/>
                    </a:lnTo>
                    <a:lnTo>
                      <a:pt x="688" y="27"/>
                    </a:lnTo>
                    <a:lnTo>
                      <a:pt x="693" y="28"/>
                    </a:lnTo>
                    <a:lnTo>
                      <a:pt x="698" y="29"/>
                    </a:lnTo>
                    <a:lnTo>
                      <a:pt x="703" y="29"/>
                    </a:lnTo>
                    <a:lnTo>
                      <a:pt x="707" y="27"/>
                    </a:lnTo>
                    <a:lnTo>
                      <a:pt x="711" y="24"/>
                    </a:lnTo>
                    <a:lnTo>
                      <a:pt x="713" y="18"/>
                    </a:lnTo>
                    <a:lnTo>
                      <a:pt x="714" y="13"/>
                    </a:lnTo>
                    <a:lnTo>
                      <a:pt x="723" y="11"/>
                    </a:lnTo>
                    <a:lnTo>
                      <a:pt x="725" y="17"/>
                    </a:lnTo>
                    <a:lnTo>
                      <a:pt x="729" y="20"/>
                    </a:lnTo>
                    <a:lnTo>
                      <a:pt x="733" y="21"/>
                    </a:lnTo>
                    <a:lnTo>
                      <a:pt x="738" y="21"/>
                    </a:lnTo>
                    <a:lnTo>
                      <a:pt x="742" y="21"/>
                    </a:lnTo>
                    <a:lnTo>
                      <a:pt x="746" y="18"/>
                    </a:lnTo>
                    <a:lnTo>
                      <a:pt x="749" y="14"/>
                    </a:lnTo>
                    <a:lnTo>
                      <a:pt x="750" y="8"/>
                    </a:lnTo>
                    <a:lnTo>
                      <a:pt x="751" y="6"/>
                    </a:lnTo>
                    <a:lnTo>
                      <a:pt x="789" y="9"/>
                    </a:lnTo>
                    <a:lnTo>
                      <a:pt x="793" y="0"/>
                    </a:lnTo>
                    <a:lnTo>
                      <a:pt x="899" y="0"/>
                    </a:lnTo>
                    <a:lnTo>
                      <a:pt x="402" y="124"/>
                    </a:lnTo>
                    <a:lnTo>
                      <a:pt x="6" y="124"/>
                    </a:lnTo>
                    <a:lnTo>
                      <a:pt x="0" y="116"/>
                    </a:lnTo>
                    <a:lnTo>
                      <a:pt x="50" y="106"/>
                    </a:lnTo>
                    <a:lnTo>
                      <a:pt x="195" y="112"/>
                    </a:lnTo>
                    <a:lnTo>
                      <a:pt x="197" y="106"/>
                    </a:lnTo>
                    <a:lnTo>
                      <a:pt x="199" y="99"/>
                    </a:lnTo>
                    <a:lnTo>
                      <a:pt x="249" y="84"/>
                    </a:lnTo>
                    <a:lnTo>
                      <a:pt x="270" y="81"/>
                    </a:lnTo>
                    <a:lnTo>
                      <a:pt x="275" y="80"/>
                    </a:lnTo>
                    <a:lnTo>
                      <a:pt x="275" y="82"/>
                    </a:lnTo>
                    <a:lnTo>
                      <a:pt x="275" y="86"/>
                    </a:lnTo>
                    <a:lnTo>
                      <a:pt x="276" y="90"/>
                    </a:lnTo>
                    <a:lnTo>
                      <a:pt x="278" y="93"/>
                    </a:lnTo>
                    <a:lnTo>
                      <a:pt x="280" y="97"/>
                    </a:lnTo>
                    <a:lnTo>
                      <a:pt x="282" y="99"/>
                    </a:lnTo>
                    <a:lnTo>
                      <a:pt x="284" y="102"/>
                    </a:lnTo>
                    <a:lnTo>
                      <a:pt x="286" y="104"/>
                    </a:lnTo>
                    <a:lnTo>
                      <a:pt x="289" y="105"/>
                    </a:lnTo>
                    <a:lnTo>
                      <a:pt x="292" y="106"/>
                    </a:lnTo>
                    <a:lnTo>
                      <a:pt x="295" y="106"/>
                    </a:lnTo>
                    <a:lnTo>
                      <a:pt x="305" y="106"/>
                    </a:lnTo>
                    <a:lnTo>
                      <a:pt x="308" y="106"/>
                    </a:lnTo>
                    <a:lnTo>
                      <a:pt x="311" y="106"/>
                    </a:lnTo>
                    <a:lnTo>
                      <a:pt x="314" y="104"/>
                    </a:lnTo>
                    <a:lnTo>
                      <a:pt x="316" y="103"/>
                    </a:lnTo>
                    <a:lnTo>
                      <a:pt x="319" y="100"/>
                    </a:lnTo>
                    <a:lnTo>
                      <a:pt x="321" y="97"/>
                    </a:lnTo>
                    <a:lnTo>
                      <a:pt x="323" y="94"/>
                    </a:lnTo>
                    <a:lnTo>
                      <a:pt x="324" y="91"/>
                    </a:lnTo>
                    <a:lnTo>
                      <a:pt x="325" y="87"/>
                    </a:lnTo>
                    <a:lnTo>
                      <a:pt x="326" y="83"/>
                    </a:lnTo>
                    <a:lnTo>
                      <a:pt x="327" y="80"/>
                    </a:lnTo>
                    <a:lnTo>
                      <a:pt x="354" y="77"/>
                    </a:lnTo>
                    <a:lnTo>
                      <a:pt x="354" y="72"/>
                    </a:lnTo>
                    <a:lnTo>
                      <a:pt x="430" y="60"/>
                    </a:lnTo>
                    <a:close/>
                  </a:path>
                </a:pathLst>
              </a:custGeom>
              <a:solidFill>
                <a:srgbClr val="808080"/>
              </a:solidFill>
              <a:ln w="9525">
                <a:noFill/>
                <a:round/>
                <a:headEnd/>
                <a:tailEnd/>
              </a:ln>
            </p:spPr>
            <p:txBody>
              <a:bodyPr/>
              <a:lstStyle/>
              <a:p>
                <a:endParaRPr lang="en-US"/>
              </a:p>
            </p:txBody>
          </p:sp>
          <p:sp>
            <p:nvSpPr>
              <p:cNvPr id="1552116" name="Freeform 756"/>
              <p:cNvSpPr>
                <a:spLocks/>
              </p:cNvSpPr>
              <p:nvPr/>
            </p:nvSpPr>
            <p:spPr bwMode="auto">
              <a:xfrm>
                <a:off x="3228" y="3083"/>
                <a:ext cx="42" cy="6"/>
              </a:xfrm>
              <a:custGeom>
                <a:avLst/>
                <a:gdLst/>
                <a:ahLst/>
                <a:cxnLst>
                  <a:cxn ang="0">
                    <a:pos x="0" y="2"/>
                  </a:cxn>
                  <a:cxn ang="0">
                    <a:pos x="18" y="0"/>
                  </a:cxn>
                  <a:cxn ang="0">
                    <a:pos x="42" y="6"/>
                  </a:cxn>
                </a:cxnLst>
                <a:rect l="0" t="0" r="r" b="b"/>
                <a:pathLst>
                  <a:path w="42" h="6">
                    <a:moveTo>
                      <a:pt x="0" y="2"/>
                    </a:moveTo>
                    <a:lnTo>
                      <a:pt x="18" y="0"/>
                    </a:lnTo>
                    <a:lnTo>
                      <a:pt x="42" y="6"/>
                    </a:lnTo>
                  </a:path>
                </a:pathLst>
              </a:custGeom>
              <a:noFill/>
              <a:ln w="0">
                <a:solidFill>
                  <a:srgbClr val="000000"/>
                </a:solidFill>
                <a:prstDash val="solid"/>
                <a:round/>
                <a:headEnd/>
                <a:tailEnd/>
              </a:ln>
            </p:spPr>
            <p:txBody>
              <a:bodyPr/>
              <a:lstStyle/>
              <a:p>
                <a:endParaRPr lang="en-US"/>
              </a:p>
            </p:txBody>
          </p:sp>
          <p:sp>
            <p:nvSpPr>
              <p:cNvPr id="1552117" name="Line 757"/>
              <p:cNvSpPr>
                <a:spLocks noChangeShapeType="1"/>
              </p:cNvSpPr>
              <p:nvPr/>
            </p:nvSpPr>
            <p:spPr bwMode="auto">
              <a:xfrm>
                <a:off x="3248" y="3084"/>
                <a:ext cx="1" cy="44"/>
              </a:xfrm>
              <a:prstGeom prst="line">
                <a:avLst/>
              </a:prstGeom>
              <a:noFill/>
              <a:ln w="0">
                <a:solidFill>
                  <a:srgbClr val="000000"/>
                </a:solidFill>
                <a:round/>
                <a:headEnd/>
                <a:tailEnd/>
              </a:ln>
            </p:spPr>
            <p:txBody>
              <a:bodyPr/>
              <a:lstStyle/>
              <a:p>
                <a:endParaRPr lang="en-US"/>
              </a:p>
            </p:txBody>
          </p:sp>
          <p:sp>
            <p:nvSpPr>
              <p:cNvPr id="1552118" name="Line 758"/>
              <p:cNvSpPr>
                <a:spLocks noChangeShapeType="1"/>
              </p:cNvSpPr>
              <p:nvPr/>
            </p:nvSpPr>
            <p:spPr bwMode="auto">
              <a:xfrm flipV="1">
                <a:off x="3333" y="3335"/>
                <a:ext cx="1" cy="9"/>
              </a:xfrm>
              <a:prstGeom prst="line">
                <a:avLst/>
              </a:prstGeom>
              <a:noFill/>
              <a:ln w="0">
                <a:solidFill>
                  <a:srgbClr val="000000"/>
                </a:solidFill>
                <a:round/>
                <a:headEnd/>
                <a:tailEnd/>
              </a:ln>
            </p:spPr>
            <p:txBody>
              <a:bodyPr/>
              <a:lstStyle/>
              <a:p>
                <a:endParaRPr lang="en-US"/>
              </a:p>
            </p:txBody>
          </p:sp>
          <p:sp>
            <p:nvSpPr>
              <p:cNvPr id="1552119" name="Line 759"/>
              <p:cNvSpPr>
                <a:spLocks noChangeShapeType="1"/>
              </p:cNvSpPr>
              <p:nvPr/>
            </p:nvSpPr>
            <p:spPr bwMode="auto">
              <a:xfrm>
                <a:off x="3340" y="3335"/>
                <a:ext cx="1" cy="9"/>
              </a:xfrm>
              <a:prstGeom prst="line">
                <a:avLst/>
              </a:prstGeom>
              <a:noFill/>
              <a:ln w="0">
                <a:solidFill>
                  <a:srgbClr val="000000"/>
                </a:solidFill>
                <a:round/>
                <a:headEnd/>
                <a:tailEnd/>
              </a:ln>
            </p:spPr>
            <p:txBody>
              <a:bodyPr/>
              <a:lstStyle/>
              <a:p>
                <a:endParaRPr lang="en-US"/>
              </a:p>
            </p:txBody>
          </p:sp>
          <p:sp>
            <p:nvSpPr>
              <p:cNvPr id="1552120" name="Freeform 760"/>
              <p:cNvSpPr>
                <a:spLocks/>
              </p:cNvSpPr>
              <p:nvPr/>
            </p:nvSpPr>
            <p:spPr bwMode="auto">
              <a:xfrm>
                <a:off x="3115" y="3377"/>
                <a:ext cx="11" cy="42"/>
              </a:xfrm>
              <a:custGeom>
                <a:avLst/>
                <a:gdLst/>
                <a:ahLst/>
                <a:cxnLst>
                  <a:cxn ang="0">
                    <a:pos x="1" y="0"/>
                  </a:cxn>
                  <a:cxn ang="0">
                    <a:pos x="0" y="0"/>
                  </a:cxn>
                  <a:cxn ang="0">
                    <a:pos x="0" y="1"/>
                  </a:cxn>
                  <a:cxn ang="0">
                    <a:pos x="0" y="36"/>
                  </a:cxn>
                  <a:cxn ang="0">
                    <a:pos x="2" y="38"/>
                  </a:cxn>
                  <a:cxn ang="0">
                    <a:pos x="3" y="39"/>
                  </a:cxn>
                  <a:cxn ang="0">
                    <a:pos x="5" y="40"/>
                  </a:cxn>
                  <a:cxn ang="0">
                    <a:pos x="7" y="41"/>
                  </a:cxn>
                  <a:cxn ang="0">
                    <a:pos x="9" y="42"/>
                  </a:cxn>
                  <a:cxn ang="0">
                    <a:pos x="11" y="42"/>
                  </a:cxn>
                </a:cxnLst>
                <a:rect l="0" t="0" r="r" b="b"/>
                <a:pathLst>
                  <a:path w="11" h="42">
                    <a:moveTo>
                      <a:pt x="1" y="0"/>
                    </a:moveTo>
                    <a:lnTo>
                      <a:pt x="0" y="0"/>
                    </a:lnTo>
                    <a:lnTo>
                      <a:pt x="0" y="1"/>
                    </a:lnTo>
                    <a:lnTo>
                      <a:pt x="0" y="36"/>
                    </a:lnTo>
                    <a:lnTo>
                      <a:pt x="2" y="38"/>
                    </a:lnTo>
                    <a:lnTo>
                      <a:pt x="3" y="39"/>
                    </a:lnTo>
                    <a:lnTo>
                      <a:pt x="5" y="40"/>
                    </a:lnTo>
                    <a:lnTo>
                      <a:pt x="7" y="41"/>
                    </a:lnTo>
                    <a:lnTo>
                      <a:pt x="9" y="42"/>
                    </a:lnTo>
                    <a:lnTo>
                      <a:pt x="11" y="42"/>
                    </a:lnTo>
                  </a:path>
                </a:pathLst>
              </a:custGeom>
              <a:noFill/>
              <a:ln w="0">
                <a:solidFill>
                  <a:srgbClr val="000000"/>
                </a:solidFill>
                <a:prstDash val="solid"/>
                <a:round/>
                <a:headEnd/>
                <a:tailEnd/>
              </a:ln>
            </p:spPr>
            <p:txBody>
              <a:bodyPr/>
              <a:lstStyle/>
              <a:p>
                <a:endParaRPr lang="en-US"/>
              </a:p>
            </p:txBody>
          </p:sp>
          <p:sp>
            <p:nvSpPr>
              <p:cNvPr id="1552121" name="Freeform 761"/>
              <p:cNvSpPr>
                <a:spLocks/>
              </p:cNvSpPr>
              <p:nvPr/>
            </p:nvSpPr>
            <p:spPr bwMode="auto">
              <a:xfrm>
                <a:off x="3044" y="3419"/>
                <a:ext cx="292" cy="28"/>
              </a:xfrm>
              <a:custGeom>
                <a:avLst/>
                <a:gdLst/>
                <a:ahLst/>
                <a:cxnLst>
                  <a:cxn ang="0">
                    <a:pos x="0" y="0"/>
                  </a:cxn>
                  <a:cxn ang="0">
                    <a:pos x="112" y="28"/>
                  </a:cxn>
                  <a:cxn ang="0">
                    <a:pos x="292" y="16"/>
                  </a:cxn>
                </a:cxnLst>
                <a:rect l="0" t="0" r="r" b="b"/>
                <a:pathLst>
                  <a:path w="292" h="28">
                    <a:moveTo>
                      <a:pt x="0" y="0"/>
                    </a:moveTo>
                    <a:lnTo>
                      <a:pt x="112" y="28"/>
                    </a:lnTo>
                    <a:lnTo>
                      <a:pt x="292" y="16"/>
                    </a:lnTo>
                  </a:path>
                </a:pathLst>
              </a:custGeom>
              <a:noFill/>
              <a:ln w="0">
                <a:solidFill>
                  <a:srgbClr val="000000"/>
                </a:solidFill>
                <a:prstDash val="solid"/>
                <a:round/>
                <a:headEnd/>
                <a:tailEnd/>
              </a:ln>
            </p:spPr>
            <p:txBody>
              <a:bodyPr/>
              <a:lstStyle/>
              <a:p>
                <a:endParaRPr lang="en-US"/>
              </a:p>
            </p:txBody>
          </p:sp>
          <p:sp>
            <p:nvSpPr>
              <p:cNvPr id="1552122" name="Line 762"/>
              <p:cNvSpPr>
                <a:spLocks noChangeShapeType="1"/>
              </p:cNvSpPr>
              <p:nvPr/>
            </p:nvSpPr>
            <p:spPr bwMode="auto">
              <a:xfrm>
                <a:off x="3409" y="3102"/>
                <a:ext cx="7" cy="1"/>
              </a:xfrm>
              <a:prstGeom prst="line">
                <a:avLst/>
              </a:prstGeom>
              <a:noFill/>
              <a:ln w="0">
                <a:solidFill>
                  <a:srgbClr val="000000"/>
                </a:solidFill>
                <a:round/>
                <a:headEnd/>
                <a:tailEnd/>
              </a:ln>
            </p:spPr>
            <p:txBody>
              <a:bodyPr/>
              <a:lstStyle/>
              <a:p>
                <a:endParaRPr lang="en-US"/>
              </a:p>
            </p:txBody>
          </p:sp>
          <p:sp>
            <p:nvSpPr>
              <p:cNvPr id="1552123" name="Line 763"/>
              <p:cNvSpPr>
                <a:spLocks noChangeShapeType="1"/>
              </p:cNvSpPr>
              <p:nvPr/>
            </p:nvSpPr>
            <p:spPr bwMode="auto">
              <a:xfrm flipH="1" flipV="1">
                <a:off x="3539" y="3108"/>
                <a:ext cx="7" cy="2"/>
              </a:xfrm>
              <a:prstGeom prst="line">
                <a:avLst/>
              </a:prstGeom>
              <a:noFill/>
              <a:ln w="0">
                <a:solidFill>
                  <a:srgbClr val="000000"/>
                </a:solidFill>
                <a:round/>
                <a:headEnd/>
                <a:tailEnd/>
              </a:ln>
            </p:spPr>
            <p:txBody>
              <a:bodyPr/>
              <a:lstStyle/>
              <a:p>
                <a:endParaRPr lang="en-US"/>
              </a:p>
            </p:txBody>
          </p:sp>
          <p:sp>
            <p:nvSpPr>
              <p:cNvPr id="1552124" name="Freeform 764"/>
              <p:cNvSpPr>
                <a:spLocks/>
              </p:cNvSpPr>
              <p:nvPr/>
            </p:nvSpPr>
            <p:spPr bwMode="auto">
              <a:xfrm>
                <a:off x="3595" y="3237"/>
                <a:ext cx="5" cy="31"/>
              </a:xfrm>
              <a:custGeom>
                <a:avLst/>
                <a:gdLst/>
                <a:ahLst/>
                <a:cxnLst>
                  <a:cxn ang="0">
                    <a:pos x="0" y="0"/>
                  </a:cxn>
                  <a:cxn ang="0">
                    <a:pos x="0" y="31"/>
                  </a:cxn>
                  <a:cxn ang="0">
                    <a:pos x="5" y="31"/>
                  </a:cxn>
                  <a:cxn ang="0">
                    <a:pos x="5" y="1"/>
                  </a:cxn>
                </a:cxnLst>
                <a:rect l="0" t="0" r="r" b="b"/>
                <a:pathLst>
                  <a:path w="5" h="31">
                    <a:moveTo>
                      <a:pt x="0" y="0"/>
                    </a:moveTo>
                    <a:lnTo>
                      <a:pt x="0" y="31"/>
                    </a:lnTo>
                    <a:lnTo>
                      <a:pt x="5" y="31"/>
                    </a:lnTo>
                    <a:lnTo>
                      <a:pt x="5" y="1"/>
                    </a:lnTo>
                  </a:path>
                </a:pathLst>
              </a:custGeom>
              <a:noFill/>
              <a:ln w="0">
                <a:solidFill>
                  <a:srgbClr val="000000"/>
                </a:solidFill>
                <a:prstDash val="solid"/>
                <a:round/>
                <a:headEnd/>
                <a:tailEnd/>
              </a:ln>
            </p:spPr>
            <p:txBody>
              <a:bodyPr/>
              <a:lstStyle/>
              <a:p>
                <a:endParaRPr lang="en-US"/>
              </a:p>
            </p:txBody>
          </p:sp>
          <p:sp>
            <p:nvSpPr>
              <p:cNvPr id="1552125" name="Freeform 765"/>
              <p:cNvSpPr>
                <a:spLocks/>
              </p:cNvSpPr>
              <p:nvPr/>
            </p:nvSpPr>
            <p:spPr bwMode="auto">
              <a:xfrm>
                <a:off x="3636" y="3240"/>
                <a:ext cx="3" cy="29"/>
              </a:xfrm>
              <a:custGeom>
                <a:avLst/>
                <a:gdLst/>
                <a:ahLst/>
                <a:cxnLst>
                  <a:cxn ang="0">
                    <a:pos x="0" y="0"/>
                  </a:cxn>
                  <a:cxn ang="0">
                    <a:pos x="0" y="29"/>
                  </a:cxn>
                  <a:cxn ang="0">
                    <a:pos x="3" y="29"/>
                  </a:cxn>
                </a:cxnLst>
                <a:rect l="0" t="0" r="r" b="b"/>
                <a:pathLst>
                  <a:path w="3" h="29">
                    <a:moveTo>
                      <a:pt x="0" y="0"/>
                    </a:moveTo>
                    <a:lnTo>
                      <a:pt x="0" y="29"/>
                    </a:lnTo>
                    <a:lnTo>
                      <a:pt x="3" y="29"/>
                    </a:lnTo>
                  </a:path>
                </a:pathLst>
              </a:custGeom>
              <a:noFill/>
              <a:ln w="0">
                <a:solidFill>
                  <a:srgbClr val="000000"/>
                </a:solidFill>
                <a:prstDash val="solid"/>
                <a:round/>
                <a:headEnd/>
                <a:tailEnd/>
              </a:ln>
            </p:spPr>
            <p:txBody>
              <a:bodyPr/>
              <a:lstStyle/>
              <a:p>
                <a:endParaRPr lang="en-US"/>
              </a:p>
            </p:txBody>
          </p:sp>
          <p:sp>
            <p:nvSpPr>
              <p:cNvPr id="1552126" name="Line 766"/>
              <p:cNvSpPr>
                <a:spLocks noChangeShapeType="1"/>
              </p:cNvSpPr>
              <p:nvPr/>
            </p:nvSpPr>
            <p:spPr bwMode="auto">
              <a:xfrm>
                <a:off x="3670" y="3289"/>
                <a:ext cx="1" cy="22"/>
              </a:xfrm>
              <a:prstGeom prst="line">
                <a:avLst/>
              </a:prstGeom>
              <a:noFill/>
              <a:ln w="0">
                <a:solidFill>
                  <a:srgbClr val="000000"/>
                </a:solidFill>
                <a:round/>
                <a:headEnd/>
                <a:tailEnd/>
              </a:ln>
            </p:spPr>
            <p:txBody>
              <a:bodyPr/>
              <a:lstStyle/>
              <a:p>
                <a:endParaRPr lang="en-US"/>
              </a:p>
            </p:txBody>
          </p:sp>
          <p:sp>
            <p:nvSpPr>
              <p:cNvPr id="1552127" name="Freeform 767"/>
              <p:cNvSpPr>
                <a:spLocks/>
              </p:cNvSpPr>
              <p:nvPr/>
            </p:nvSpPr>
            <p:spPr bwMode="auto">
              <a:xfrm>
                <a:off x="3675" y="3205"/>
                <a:ext cx="1" cy="106"/>
              </a:xfrm>
              <a:custGeom>
                <a:avLst/>
                <a:gdLst/>
                <a:ahLst/>
                <a:cxnLst>
                  <a:cxn ang="0">
                    <a:pos x="0" y="0"/>
                  </a:cxn>
                  <a:cxn ang="0">
                    <a:pos x="0" y="59"/>
                  </a:cxn>
                  <a:cxn ang="0">
                    <a:pos x="0" y="84"/>
                  </a:cxn>
                  <a:cxn ang="0">
                    <a:pos x="0" y="106"/>
                  </a:cxn>
                </a:cxnLst>
                <a:rect l="0" t="0" r="r" b="b"/>
                <a:pathLst>
                  <a:path h="106">
                    <a:moveTo>
                      <a:pt x="0" y="0"/>
                    </a:moveTo>
                    <a:lnTo>
                      <a:pt x="0" y="59"/>
                    </a:lnTo>
                    <a:lnTo>
                      <a:pt x="0" y="84"/>
                    </a:lnTo>
                    <a:lnTo>
                      <a:pt x="0" y="106"/>
                    </a:lnTo>
                  </a:path>
                </a:pathLst>
              </a:custGeom>
              <a:noFill/>
              <a:ln w="0">
                <a:solidFill>
                  <a:srgbClr val="000000"/>
                </a:solidFill>
                <a:prstDash val="solid"/>
                <a:round/>
                <a:headEnd/>
                <a:tailEnd/>
              </a:ln>
            </p:spPr>
            <p:txBody>
              <a:bodyPr/>
              <a:lstStyle/>
              <a:p>
                <a:endParaRPr lang="en-US"/>
              </a:p>
            </p:txBody>
          </p:sp>
          <p:sp>
            <p:nvSpPr>
              <p:cNvPr id="1552128" name="Line 768"/>
              <p:cNvSpPr>
                <a:spLocks noChangeShapeType="1"/>
              </p:cNvSpPr>
              <p:nvPr/>
            </p:nvSpPr>
            <p:spPr bwMode="auto">
              <a:xfrm flipV="1">
                <a:off x="3710" y="3290"/>
                <a:ext cx="1" cy="21"/>
              </a:xfrm>
              <a:prstGeom prst="line">
                <a:avLst/>
              </a:prstGeom>
              <a:noFill/>
              <a:ln w="0">
                <a:solidFill>
                  <a:srgbClr val="000000"/>
                </a:solidFill>
                <a:round/>
                <a:headEnd/>
                <a:tailEnd/>
              </a:ln>
            </p:spPr>
            <p:txBody>
              <a:bodyPr/>
              <a:lstStyle/>
              <a:p>
                <a:endParaRPr lang="en-US"/>
              </a:p>
            </p:txBody>
          </p:sp>
          <p:sp>
            <p:nvSpPr>
              <p:cNvPr id="1552129" name="Freeform 769"/>
              <p:cNvSpPr>
                <a:spLocks/>
              </p:cNvSpPr>
              <p:nvPr/>
            </p:nvSpPr>
            <p:spPr bwMode="auto">
              <a:xfrm>
                <a:off x="3714" y="3212"/>
                <a:ext cx="1" cy="99"/>
              </a:xfrm>
              <a:custGeom>
                <a:avLst/>
                <a:gdLst/>
                <a:ahLst/>
                <a:cxnLst>
                  <a:cxn ang="0">
                    <a:pos x="0" y="99"/>
                  </a:cxn>
                  <a:cxn ang="0">
                    <a:pos x="0" y="78"/>
                  </a:cxn>
                  <a:cxn ang="0">
                    <a:pos x="0" y="55"/>
                  </a:cxn>
                  <a:cxn ang="0">
                    <a:pos x="0" y="0"/>
                  </a:cxn>
                </a:cxnLst>
                <a:rect l="0" t="0" r="r" b="b"/>
                <a:pathLst>
                  <a:path h="99">
                    <a:moveTo>
                      <a:pt x="0" y="99"/>
                    </a:moveTo>
                    <a:lnTo>
                      <a:pt x="0" y="78"/>
                    </a:lnTo>
                    <a:lnTo>
                      <a:pt x="0" y="55"/>
                    </a:lnTo>
                    <a:lnTo>
                      <a:pt x="0" y="0"/>
                    </a:lnTo>
                  </a:path>
                </a:pathLst>
              </a:custGeom>
              <a:noFill/>
              <a:ln w="0">
                <a:solidFill>
                  <a:srgbClr val="000000"/>
                </a:solidFill>
                <a:prstDash val="solid"/>
                <a:round/>
                <a:headEnd/>
                <a:tailEnd/>
              </a:ln>
            </p:spPr>
            <p:txBody>
              <a:bodyPr/>
              <a:lstStyle/>
              <a:p>
                <a:endParaRPr lang="en-US"/>
              </a:p>
            </p:txBody>
          </p:sp>
          <p:sp>
            <p:nvSpPr>
              <p:cNvPr id="1552130" name="Line 770"/>
              <p:cNvSpPr>
                <a:spLocks noChangeShapeType="1"/>
              </p:cNvSpPr>
              <p:nvPr/>
            </p:nvSpPr>
            <p:spPr bwMode="auto">
              <a:xfrm>
                <a:off x="3746" y="3291"/>
                <a:ext cx="1" cy="21"/>
              </a:xfrm>
              <a:prstGeom prst="line">
                <a:avLst/>
              </a:prstGeom>
              <a:noFill/>
              <a:ln w="0">
                <a:solidFill>
                  <a:srgbClr val="000000"/>
                </a:solidFill>
                <a:round/>
                <a:headEnd/>
                <a:tailEnd/>
              </a:ln>
            </p:spPr>
            <p:txBody>
              <a:bodyPr/>
              <a:lstStyle/>
              <a:p>
                <a:endParaRPr lang="en-US"/>
              </a:p>
            </p:txBody>
          </p:sp>
          <p:sp>
            <p:nvSpPr>
              <p:cNvPr id="1552131" name="Freeform 771"/>
              <p:cNvSpPr>
                <a:spLocks/>
              </p:cNvSpPr>
              <p:nvPr/>
            </p:nvSpPr>
            <p:spPr bwMode="auto">
              <a:xfrm>
                <a:off x="3749" y="3217"/>
                <a:ext cx="1" cy="95"/>
              </a:xfrm>
              <a:custGeom>
                <a:avLst/>
                <a:gdLst/>
                <a:ahLst/>
                <a:cxnLst>
                  <a:cxn ang="0">
                    <a:pos x="0" y="0"/>
                  </a:cxn>
                  <a:cxn ang="0">
                    <a:pos x="0" y="53"/>
                  </a:cxn>
                  <a:cxn ang="0">
                    <a:pos x="0" y="74"/>
                  </a:cxn>
                  <a:cxn ang="0">
                    <a:pos x="0" y="95"/>
                  </a:cxn>
                </a:cxnLst>
                <a:rect l="0" t="0" r="r" b="b"/>
                <a:pathLst>
                  <a:path h="95">
                    <a:moveTo>
                      <a:pt x="0" y="0"/>
                    </a:moveTo>
                    <a:lnTo>
                      <a:pt x="0" y="53"/>
                    </a:lnTo>
                    <a:lnTo>
                      <a:pt x="0" y="74"/>
                    </a:lnTo>
                    <a:lnTo>
                      <a:pt x="0" y="95"/>
                    </a:lnTo>
                  </a:path>
                </a:pathLst>
              </a:custGeom>
              <a:noFill/>
              <a:ln w="0">
                <a:solidFill>
                  <a:srgbClr val="000000"/>
                </a:solidFill>
                <a:prstDash val="solid"/>
                <a:round/>
                <a:headEnd/>
                <a:tailEnd/>
              </a:ln>
            </p:spPr>
            <p:txBody>
              <a:bodyPr/>
              <a:lstStyle/>
              <a:p>
                <a:endParaRPr lang="en-US"/>
              </a:p>
            </p:txBody>
          </p:sp>
          <p:sp>
            <p:nvSpPr>
              <p:cNvPr id="1552132" name="Line 772"/>
              <p:cNvSpPr>
                <a:spLocks noChangeShapeType="1"/>
              </p:cNvSpPr>
              <p:nvPr/>
            </p:nvSpPr>
            <p:spPr bwMode="auto">
              <a:xfrm flipV="1">
                <a:off x="3775" y="3292"/>
                <a:ext cx="1" cy="20"/>
              </a:xfrm>
              <a:prstGeom prst="line">
                <a:avLst/>
              </a:prstGeom>
              <a:noFill/>
              <a:ln w="0">
                <a:solidFill>
                  <a:srgbClr val="000000"/>
                </a:solidFill>
                <a:round/>
                <a:headEnd/>
                <a:tailEnd/>
              </a:ln>
            </p:spPr>
            <p:txBody>
              <a:bodyPr/>
              <a:lstStyle/>
              <a:p>
                <a:endParaRPr lang="en-US"/>
              </a:p>
            </p:txBody>
          </p:sp>
          <p:sp>
            <p:nvSpPr>
              <p:cNvPr id="1552133" name="Freeform 773"/>
              <p:cNvSpPr>
                <a:spLocks/>
              </p:cNvSpPr>
              <p:nvPr/>
            </p:nvSpPr>
            <p:spPr bwMode="auto">
              <a:xfrm>
                <a:off x="3778" y="3223"/>
                <a:ext cx="1" cy="89"/>
              </a:xfrm>
              <a:custGeom>
                <a:avLst/>
                <a:gdLst/>
                <a:ahLst/>
                <a:cxnLst>
                  <a:cxn ang="0">
                    <a:pos x="0" y="89"/>
                  </a:cxn>
                  <a:cxn ang="0">
                    <a:pos x="0" y="69"/>
                  </a:cxn>
                  <a:cxn ang="0">
                    <a:pos x="0" y="49"/>
                  </a:cxn>
                  <a:cxn ang="0">
                    <a:pos x="0" y="0"/>
                  </a:cxn>
                </a:cxnLst>
                <a:rect l="0" t="0" r="r" b="b"/>
                <a:pathLst>
                  <a:path h="89">
                    <a:moveTo>
                      <a:pt x="0" y="89"/>
                    </a:moveTo>
                    <a:lnTo>
                      <a:pt x="0" y="69"/>
                    </a:lnTo>
                    <a:lnTo>
                      <a:pt x="0" y="49"/>
                    </a:lnTo>
                    <a:lnTo>
                      <a:pt x="0" y="0"/>
                    </a:lnTo>
                  </a:path>
                </a:pathLst>
              </a:custGeom>
              <a:noFill/>
              <a:ln w="0">
                <a:solidFill>
                  <a:srgbClr val="000000"/>
                </a:solidFill>
                <a:prstDash val="solid"/>
                <a:round/>
                <a:headEnd/>
                <a:tailEnd/>
              </a:ln>
            </p:spPr>
            <p:txBody>
              <a:bodyPr/>
              <a:lstStyle/>
              <a:p>
                <a:endParaRPr lang="en-US"/>
              </a:p>
            </p:txBody>
          </p:sp>
          <p:sp>
            <p:nvSpPr>
              <p:cNvPr id="1552134" name="Line 774"/>
              <p:cNvSpPr>
                <a:spLocks noChangeShapeType="1"/>
              </p:cNvSpPr>
              <p:nvPr/>
            </p:nvSpPr>
            <p:spPr bwMode="auto">
              <a:xfrm>
                <a:off x="3805" y="3293"/>
                <a:ext cx="1" cy="20"/>
              </a:xfrm>
              <a:prstGeom prst="line">
                <a:avLst/>
              </a:prstGeom>
              <a:noFill/>
              <a:ln w="0">
                <a:solidFill>
                  <a:srgbClr val="000000"/>
                </a:solidFill>
                <a:round/>
                <a:headEnd/>
                <a:tailEnd/>
              </a:ln>
            </p:spPr>
            <p:txBody>
              <a:bodyPr/>
              <a:lstStyle/>
              <a:p>
                <a:endParaRPr lang="en-US"/>
              </a:p>
            </p:txBody>
          </p:sp>
          <p:sp>
            <p:nvSpPr>
              <p:cNvPr id="1552135" name="Freeform 775"/>
              <p:cNvSpPr>
                <a:spLocks/>
              </p:cNvSpPr>
              <p:nvPr/>
            </p:nvSpPr>
            <p:spPr bwMode="auto">
              <a:xfrm>
                <a:off x="3808" y="3228"/>
                <a:ext cx="1" cy="85"/>
              </a:xfrm>
              <a:custGeom>
                <a:avLst/>
                <a:gdLst/>
                <a:ahLst/>
                <a:cxnLst>
                  <a:cxn ang="0">
                    <a:pos x="0" y="0"/>
                  </a:cxn>
                  <a:cxn ang="0">
                    <a:pos x="0" y="46"/>
                  </a:cxn>
                  <a:cxn ang="0">
                    <a:pos x="0" y="65"/>
                  </a:cxn>
                  <a:cxn ang="0">
                    <a:pos x="0" y="85"/>
                  </a:cxn>
                </a:cxnLst>
                <a:rect l="0" t="0" r="r" b="b"/>
                <a:pathLst>
                  <a:path h="85">
                    <a:moveTo>
                      <a:pt x="0" y="0"/>
                    </a:moveTo>
                    <a:lnTo>
                      <a:pt x="0" y="46"/>
                    </a:lnTo>
                    <a:lnTo>
                      <a:pt x="0" y="65"/>
                    </a:lnTo>
                    <a:lnTo>
                      <a:pt x="0" y="85"/>
                    </a:lnTo>
                  </a:path>
                </a:pathLst>
              </a:custGeom>
              <a:noFill/>
              <a:ln w="0">
                <a:solidFill>
                  <a:srgbClr val="000000"/>
                </a:solidFill>
                <a:prstDash val="solid"/>
                <a:round/>
                <a:headEnd/>
                <a:tailEnd/>
              </a:ln>
            </p:spPr>
            <p:txBody>
              <a:bodyPr/>
              <a:lstStyle/>
              <a:p>
                <a:endParaRPr lang="en-US"/>
              </a:p>
            </p:txBody>
          </p:sp>
          <p:sp>
            <p:nvSpPr>
              <p:cNvPr id="1552136" name="Line 776"/>
              <p:cNvSpPr>
                <a:spLocks noChangeShapeType="1"/>
              </p:cNvSpPr>
              <p:nvPr/>
            </p:nvSpPr>
            <p:spPr bwMode="auto">
              <a:xfrm flipV="1">
                <a:off x="3837" y="3293"/>
                <a:ext cx="1" cy="20"/>
              </a:xfrm>
              <a:prstGeom prst="line">
                <a:avLst/>
              </a:prstGeom>
              <a:noFill/>
              <a:ln w="0">
                <a:solidFill>
                  <a:srgbClr val="000000"/>
                </a:solidFill>
                <a:round/>
                <a:headEnd/>
                <a:tailEnd/>
              </a:ln>
            </p:spPr>
            <p:txBody>
              <a:bodyPr/>
              <a:lstStyle/>
              <a:p>
                <a:endParaRPr lang="en-US"/>
              </a:p>
            </p:txBody>
          </p:sp>
          <p:sp>
            <p:nvSpPr>
              <p:cNvPr id="1552137" name="Freeform 777"/>
              <p:cNvSpPr>
                <a:spLocks/>
              </p:cNvSpPr>
              <p:nvPr/>
            </p:nvSpPr>
            <p:spPr bwMode="auto">
              <a:xfrm>
                <a:off x="3840" y="3233"/>
                <a:ext cx="1" cy="80"/>
              </a:xfrm>
              <a:custGeom>
                <a:avLst/>
                <a:gdLst/>
                <a:ahLst/>
                <a:cxnLst>
                  <a:cxn ang="0">
                    <a:pos x="0" y="80"/>
                  </a:cxn>
                  <a:cxn ang="0">
                    <a:pos x="0" y="60"/>
                  </a:cxn>
                  <a:cxn ang="0">
                    <a:pos x="0" y="43"/>
                  </a:cxn>
                  <a:cxn ang="0">
                    <a:pos x="0" y="0"/>
                  </a:cxn>
                </a:cxnLst>
                <a:rect l="0" t="0" r="r" b="b"/>
                <a:pathLst>
                  <a:path h="80">
                    <a:moveTo>
                      <a:pt x="0" y="80"/>
                    </a:moveTo>
                    <a:lnTo>
                      <a:pt x="0" y="60"/>
                    </a:lnTo>
                    <a:lnTo>
                      <a:pt x="0" y="43"/>
                    </a:lnTo>
                    <a:lnTo>
                      <a:pt x="0" y="0"/>
                    </a:lnTo>
                  </a:path>
                </a:pathLst>
              </a:custGeom>
              <a:noFill/>
              <a:ln w="0">
                <a:solidFill>
                  <a:srgbClr val="000000"/>
                </a:solidFill>
                <a:prstDash val="solid"/>
                <a:round/>
                <a:headEnd/>
                <a:tailEnd/>
              </a:ln>
            </p:spPr>
            <p:txBody>
              <a:bodyPr/>
              <a:lstStyle/>
              <a:p>
                <a:endParaRPr lang="en-US"/>
              </a:p>
            </p:txBody>
          </p:sp>
          <p:sp>
            <p:nvSpPr>
              <p:cNvPr id="1552138" name="Line 778"/>
              <p:cNvSpPr>
                <a:spLocks noChangeShapeType="1"/>
              </p:cNvSpPr>
              <p:nvPr/>
            </p:nvSpPr>
            <p:spPr bwMode="auto">
              <a:xfrm>
                <a:off x="3862" y="3294"/>
                <a:ext cx="1" cy="19"/>
              </a:xfrm>
              <a:prstGeom prst="line">
                <a:avLst/>
              </a:prstGeom>
              <a:noFill/>
              <a:ln w="0">
                <a:solidFill>
                  <a:srgbClr val="000000"/>
                </a:solidFill>
                <a:round/>
                <a:headEnd/>
                <a:tailEnd/>
              </a:ln>
            </p:spPr>
            <p:txBody>
              <a:bodyPr/>
              <a:lstStyle/>
              <a:p>
                <a:endParaRPr lang="en-US"/>
              </a:p>
            </p:txBody>
          </p:sp>
          <p:sp>
            <p:nvSpPr>
              <p:cNvPr id="1552139" name="Freeform 779"/>
              <p:cNvSpPr>
                <a:spLocks/>
              </p:cNvSpPr>
              <p:nvPr/>
            </p:nvSpPr>
            <p:spPr bwMode="auto">
              <a:xfrm>
                <a:off x="3640" y="3262"/>
                <a:ext cx="203" cy="15"/>
              </a:xfrm>
              <a:custGeom>
                <a:avLst/>
                <a:gdLst/>
                <a:ahLst/>
                <a:cxnLst>
                  <a:cxn ang="0">
                    <a:pos x="0" y="0"/>
                  </a:cxn>
                  <a:cxn ang="0">
                    <a:pos x="35" y="3"/>
                  </a:cxn>
                  <a:cxn ang="0">
                    <a:pos x="74" y="5"/>
                  </a:cxn>
                  <a:cxn ang="0">
                    <a:pos x="109" y="8"/>
                  </a:cxn>
                  <a:cxn ang="0">
                    <a:pos x="138" y="10"/>
                  </a:cxn>
                  <a:cxn ang="0">
                    <a:pos x="168" y="12"/>
                  </a:cxn>
                  <a:cxn ang="0">
                    <a:pos x="200" y="14"/>
                  </a:cxn>
                  <a:cxn ang="0">
                    <a:pos x="203" y="15"/>
                  </a:cxn>
                </a:cxnLst>
                <a:rect l="0" t="0" r="r" b="b"/>
                <a:pathLst>
                  <a:path w="203" h="15">
                    <a:moveTo>
                      <a:pt x="0" y="0"/>
                    </a:moveTo>
                    <a:lnTo>
                      <a:pt x="35" y="3"/>
                    </a:lnTo>
                    <a:lnTo>
                      <a:pt x="74" y="5"/>
                    </a:lnTo>
                    <a:lnTo>
                      <a:pt x="109" y="8"/>
                    </a:lnTo>
                    <a:lnTo>
                      <a:pt x="138" y="10"/>
                    </a:lnTo>
                    <a:lnTo>
                      <a:pt x="168" y="12"/>
                    </a:lnTo>
                    <a:lnTo>
                      <a:pt x="200" y="14"/>
                    </a:lnTo>
                    <a:lnTo>
                      <a:pt x="203" y="15"/>
                    </a:lnTo>
                  </a:path>
                </a:pathLst>
              </a:custGeom>
              <a:noFill/>
              <a:ln w="0">
                <a:solidFill>
                  <a:srgbClr val="000000"/>
                </a:solidFill>
                <a:prstDash val="solid"/>
                <a:round/>
                <a:headEnd/>
                <a:tailEnd/>
              </a:ln>
            </p:spPr>
            <p:txBody>
              <a:bodyPr/>
              <a:lstStyle/>
              <a:p>
                <a:endParaRPr lang="en-US"/>
              </a:p>
            </p:txBody>
          </p:sp>
          <p:sp>
            <p:nvSpPr>
              <p:cNvPr id="1552140" name="Line 780"/>
              <p:cNvSpPr>
                <a:spLocks noChangeShapeType="1"/>
              </p:cNvSpPr>
              <p:nvPr/>
            </p:nvSpPr>
            <p:spPr bwMode="auto">
              <a:xfrm flipH="1" flipV="1">
                <a:off x="3873" y="3321"/>
                <a:ext cx="2" cy="27"/>
              </a:xfrm>
              <a:prstGeom prst="line">
                <a:avLst/>
              </a:prstGeom>
              <a:noFill/>
              <a:ln w="0">
                <a:solidFill>
                  <a:srgbClr val="000000"/>
                </a:solidFill>
                <a:round/>
                <a:headEnd/>
                <a:tailEnd/>
              </a:ln>
            </p:spPr>
            <p:txBody>
              <a:bodyPr/>
              <a:lstStyle/>
              <a:p>
                <a:endParaRPr lang="en-US"/>
              </a:p>
            </p:txBody>
          </p:sp>
          <p:sp>
            <p:nvSpPr>
              <p:cNvPr id="1552141" name="Freeform 781"/>
              <p:cNvSpPr>
                <a:spLocks/>
              </p:cNvSpPr>
              <p:nvPr/>
            </p:nvSpPr>
            <p:spPr bwMode="auto">
              <a:xfrm>
                <a:off x="3246" y="3083"/>
                <a:ext cx="24" cy="46"/>
              </a:xfrm>
              <a:custGeom>
                <a:avLst/>
                <a:gdLst/>
                <a:ahLst/>
                <a:cxnLst>
                  <a:cxn ang="0">
                    <a:pos x="0" y="0"/>
                  </a:cxn>
                  <a:cxn ang="0">
                    <a:pos x="2" y="1"/>
                  </a:cxn>
                  <a:cxn ang="0">
                    <a:pos x="2" y="46"/>
                  </a:cxn>
                  <a:cxn ang="0">
                    <a:pos x="5" y="46"/>
                  </a:cxn>
                  <a:cxn ang="0">
                    <a:pos x="8" y="23"/>
                  </a:cxn>
                  <a:cxn ang="0">
                    <a:pos x="9" y="17"/>
                  </a:cxn>
                  <a:cxn ang="0">
                    <a:pos x="11" y="13"/>
                  </a:cxn>
                  <a:cxn ang="0">
                    <a:pos x="14" y="9"/>
                  </a:cxn>
                  <a:cxn ang="0">
                    <a:pos x="19" y="7"/>
                  </a:cxn>
                  <a:cxn ang="0">
                    <a:pos x="24" y="6"/>
                  </a:cxn>
                  <a:cxn ang="0">
                    <a:pos x="0" y="0"/>
                  </a:cxn>
                </a:cxnLst>
                <a:rect l="0" t="0" r="r" b="b"/>
                <a:pathLst>
                  <a:path w="24" h="46">
                    <a:moveTo>
                      <a:pt x="0" y="0"/>
                    </a:moveTo>
                    <a:lnTo>
                      <a:pt x="2" y="1"/>
                    </a:lnTo>
                    <a:lnTo>
                      <a:pt x="2" y="46"/>
                    </a:lnTo>
                    <a:lnTo>
                      <a:pt x="5" y="46"/>
                    </a:lnTo>
                    <a:lnTo>
                      <a:pt x="8" y="23"/>
                    </a:lnTo>
                    <a:lnTo>
                      <a:pt x="9" y="17"/>
                    </a:lnTo>
                    <a:lnTo>
                      <a:pt x="11" y="13"/>
                    </a:lnTo>
                    <a:lnTo>
                      <a:pt x="14" y="9"/>
                    </a:lnTo>
                    <a:lnTo>
                      <a:pt x="19" y="7"/>
                    </a:lnTo>
                    <a:lnTo>
                      <a:pt x="24" y="6"/>
                    </a:lnTo>
                    <a:lnTo>
                      <a:pt x="0" y="0"/>
                    </a:lnTo>
                    <a:close/>
                  </a:path>
                </a:pathLst>
              </a:custGeom>
              <a:solidFill>
                <a:srgbClr val="C0C0C0"/>
              </a:solidFill>
              <a:ln w="0">
                <a:solidFill>
                  <a:srgbClr val="000000"/>
                </a:solidFill>
                <a:prstDash val="solid"/>
                <a:round/>
                <a:headEnd/>
                <a:tailEnd/>
              </a:ln>
            </p:spPr>
            <p:txBody>
              <a:bodyPr/>
              <a:lstStyle/>
              <a:p>
                <a:endParaRPr lang="en-US"/>
              </a:p>
            </p:txBody>
          </p:sp>
          <p:sp>
            <p:nvSpPr>
              <p:cNvPr id="1552142" name="Freeform 782"/>
              <p:cNvSpPr>
                <a:spLocks/>
              </p:cNvSpPr>
              <p:nvPr/>
            </p:nvSpPr>
            <p:spPr bwMode="auto">
              <a:xfrm>
                <a:off x="3192" y="3083"/>
                <a:ext cx="56" cy="49"/>
              </a:xfrm>
              <a:custGeom>
                <a:avLst/>
                <a:gdLst/>
                <a:ahLst/>
                <a:cxnLst>
                  <a:cxn ang="0">
                    <a:pos x="36" y="2"/>
                  </a:cxn>
                  <a:cxn ang="0">
                    <a:pos x="13" y="4"/>
                  </a:cxn>
                  <a:cxn ang="0">
                    <a:pos x="0" y="5"/>
                  </a:cxn>
                  <a:cxn ang="0">
                    <a:pos x="0" y="14"/>
                  </a:cxn>
                  <a:cxn ang="0">
                    <a:pos x="0" y="23"/>
                  </a:cxn>
                  <a:cxn ang="0">
                    <a:pos x="0" y="49"/>
                  </a:cxn>
                  <a:cxn ang="0">
                    <a:pos x="56" y="46"/>
                  </a:cxn>
                  <a:cxn ang="0">
                    <a:pos x="56" y="1"/>
                  </a:cxn>
                  <a:cxn ang="0">
                    <a:pos x="54" y="0"/>
                  </a:cxn>
                  <a:cxn ang="0">
                    <a:pos x="36" y="2"/>
                  </a:cxn>
                </a:cxnLst>
                <a:rect l="0" t="0" r="r" b="b"/>
                <a:pathLst>
                  <a:path w="56" h="49">
                    <a:moveTo>
                      <a:pt x="36" y="2"/>
                    </a:moveTo>
                    <a:lnTo>
                      <a:pt x="13" y="4"/>
                    </a:lnTo>
                    <a:lnTo>
                      <a:pt x="0" y="5"/>
                    </a:lnTo>
                    <a:lnTo>
                      <a:pt x="0" y="14"/>
                    </a:lnTo>
                    <a:lnTo>
                      <a:pt x="0" y="23"/>
                    </a:lnTo>
                    <a:lnTo>
                      <a:pt x="0" y="49"/>
                    </a:lnTo>
                    <a:lnTo>
                      <a:pt x="56" y="46"/>
                    </a:lnTo>
                    <a:lnTo>
                      <a:pt x="56" y="1"/>
                    </a:lnTo>
                    <a:lnTo>
                      <a:pt x="54" y="0"/>
                    </a:lnTo>
                    <a:lnTo>
                      <a:pt x="36" y="2"/>
                    </a:lnTo>
                    <a:close/>
                  </a:path>
                </a:pathLst>
              </a:custGeom>
              <a:solidFill>
                <a:srgbClr val="F0F0F0"/>
              </a:solidFill>
              <a:ln w="0">
                <a:solidFill>
                  <a:srgbClr val="000000"/>
                </a:solidFill>
                <a:prstDash val="solid"/>
                <a:round/>
                <a:headEnd/>
                <a:tailEnd/>
              </a:ln>
            </p:spPr>
            <p:txBody>
              <a:bodyPr/>
              <a:lstStyle/>
              <a:p>
                <a:endParaRPr lang="en-US"/>
              </a:p>
            </p:txBody>
          </p:sp>
          <p:sp>
            <p:nvSpPr>
              <p:cNvPr id="1552143" name="Freeform 783"/>
              <p:cNvSpPr>
                <a:spLocks/>
              </p:cNvSpPr>
              <p:nvPr/>
            </p:nvSpPr>
            <p:spPr bwMode="auto">
              <a:xfrm>
                <a:off x="3203" y="3093"/>
                <a:ext cx="25" cy="27"/>
              </a:xfrm>
              <a:custGeom>
                <a:avLst/>
                <a:gdLst/>
                <a:ahLst/>
                <a:cxnLst>
                  <a:cxn ang="0">
                    <a:pos x="25" y="14"/>
                  </a:cxn>
                  <a:cxn ang="0">
                    <a:pos x="25" y="12"/>
                  </a:cxn>
                  <a:cxn ang="0">
                    <a:pos x="25" y="10"/>
                  </a:cxn>
                  <a:cxn ang="0">
                    <a:pos x="24" y="8"/>
                  </a:cxn>
                  <a:cxn ang="0">
                    <a:pos x="23" y="7"/>
                  </a:cxn>
                  <a:cxn ang="0">
                    <a:pos x="23" y="5"/>
                  </a:cxn>
                  <a:cxn ang="0">
                    <a:pos x="21" y="4"/>
                  </a:cxn>
                  <a:cxn ang="0">
                    <a:pos x="20" y="3"/>
                  </a:cxn>
                  <a:cxn ang="0">
                    <a:pos x="19" y="1"/>
                  </a:cxn>
                  <a:cxn ang="0">
                    <a:pos x="17" y="1"/>
                  </a:cxn>
                  <a:cxn ang="0">
                    <a:pos x="15" y="0"/>
                  </a:cxn>
                  <a:cxn ang="0">
                    <a:pos x="14" y="0"/>
                  </a:cxn>
                  <a:cxn ang="0">
                    <a:pos x="12" y="0"/>
                  </a:cxn>
                  <a:cxn ang="0">
                    <a:pos x="11" y="0"/>
                  </a:cxn>
                  <a:cxn ang="0">
                    <a:pos x="9" y="0"/>
                  </a:cxn>
                  <a:cxn ang="0">
                    <a:pos x="8" y="1"/>
                  </a:cxn>
                  <a:cxn ang="0">
                    <a:pos x="6" y="2"/>
                  </a:cxn>
                  <a:cxn ang="0">
                    <a:pos x="5" y="3"/>
                  </a:cxn>
                  <a:cxn ang="0">
                    <a:pos x="3" y="5"/>
                  </a:cxn>
                  <a:cxn ang="0">
                    <a:pos x="2" y="6"/>
                  </a:cxn>
                  <a:cxn ang="0">
                    <a:pos x="2" y="7"/>
                  </a:cxn>
                  <a:cxn ang="0">
                    <a:pos x="1" y="9"/>
                  </a:cxn>
                  <a:cxn ang="0">
                    <a:pos x="1" y="11"/>
                  </a:cxn>
                  <a:cxn ang="0">
                    <a:pos x="0" y="13"/>
                  </a:cxn>
                  <a:cxn ang="0">
                    <a:pos x="0" y="15"/>
                  </a:cxn>
                  <a:cxn ang="0">
                    <a:pos x="1" y="16"/>
                  </a:cxn>
                  <a:cxn ang="0">
                    <a:pos x="1" y="18"/>
                  </a:cxn>
                  <a:cxn ang="0">
                    <a:pos x="2" y="20"/>
                  </a:cxn>
                  <a:cxn ang="0">
                    <a:pos x="2" y="22"/>
                  </a:cxn>
                  <a:cxn ang="0">
                    <a:pos x="4" y="23"/>
                  </a:cxn>
                  <a:cxn ang="0">
                    <a:pos x="5" y="24"/>
                  </a:cxn>
                  <a:cxn ang="0">
                    <a:pos x="6" y="25"/>
                  </a:cxn>
                  <a:cxn ang="0">
                    <a:pos x="8" y="26"/>
                  </a:cxn>
                  <a:cxn ang="0">
                    <a:pos x="9" y="27"/>
                  </a:cxn>
                  <a:cxn ang="0">
                    <a:pos x="11" y="27"/>
                  </a:cxn>
                  <a:cxn ang="0">
                    <a:pos x="12" y="27"/>
                  </a:cxn>
                  <a:cxn ang="0">
                    <a:pos x="14" y="27"/>
                  </a:cxn>
                  <a:cxn ang="0">
                    <a:pos x="16" y="27"/>
                  </a:cxn>
                  <a:cxn ang="0">
                    <a:pos x="17" y="27"/>
                  </a:cxn>
                  <a:cxn ang="0">
                    <a:pos x="19" y="26"/>
                  </a:cxn>
                  <a:cxn ang="0">
                    <a:pos x="20" y="25"/>
                  </a:cxn>
                  <a:cxn ang="0">
                    <a:pos x="21" y="24"/>
                  </a:cxn>
                  <a:cxn ang="0">
                    <a:pos x="23" y="22"/>
                  </a:cxn>
                  <a:cxn ang="0">
                    <a:pos x="23" y="21"/>
                  </a:cxn>
                  <a:cxn ang="0">
                    <a:pos x="24" y="19"/>
                  </a:cxn>
                  <a:cxn ang="0">
                    <a:pos x="25" y="17"/>
                  </a:cxn>
                  <a:cxn ang="0">
                    <a:pos x="25" y="15"/>
                  </a:cxn>
                  <a:cxn ang="0">
                    <a:pos x="25" y="14"/>
                  </a:cxn>
                </a:cxnLst>
                <a:rect l="0" t="0" r="r" b="b"/>
                <a:pathLst>
                  <a:path w="25" h="27">
                    <a:moveTo>
                      <a:pt x="25" y="14"/>
                    </a:moveTo>
                    <a:lnTo>
                      <a:pt x="25" y="12"/>
                    </a:lnTo>
                    <a:lnTo>
                      <a:pt x="25" y="10"/>
                    </a:lnTo>
                    <a:lnTo>
                      <a:pt x="24" y="8"/>
                    </a:lnTo>
                    <a:lnTo>
                      <a:pt x="23" y="7"/>
                    </a:lnTo>
                    <a:lnTo>
                      <a:pt x="23" y="5"/>
                    </a:lnTo>
                    <a:lnTo>
                      <a:pt x="21" y="4"/>
                    </a:lnTo>
                    <a:lnTo>
                      <a:pt x="20" y="3"/>
                    </a:lnTo>
                    <a:lnTo>
                      <a:pt x="19" y="1"/>
                    </a:lnTo>
                    <a:lnTo>
                      <a:pt x="17" y="1"/>
                    </a:lnTo>
                    <a:lnTo>
                      <a:pt x="15" y="0"/>
                    </a:lnTo>
                    <a:lnTo>
                      <a:pt x="14" y="0"/>
                    </a:lnTo>
                    <a:lnTo>
                      <a:pt x="12" y="0"/>
                    </a:lnTo>
                    <a:lnTo>
                      <a:pt x="11" y="0"/>
                    </a:lnTo>
                    <a:lnTo>
                      <a:pt x="9" y="0"/>
                    </a:lnTo>
                    <a:lnTo>
                      <a:pt x="8" y="1"/>
                    </a:lnTo>
                    <a:lnTo>
                      <a:pt x="6" y="2"/>
                    </a:lnTo>
                    <a:lnTo>
                      <a:pt x="5" y="3"/>
                    </a:lnTo>
                    <a:lnTo>
                      <a:pt x="3" y="5"/>
                    </a:lnTo>
                    <a:lnTo>
                      <a:pt x="2" y="6"/>
                    </a:lnTo>
                    <a:lnTo>
                      <a:pt x="2" y="7"/>
                    </a:lnTo>
                    <a:lnTo>
                      <a:pt x="1" y="9"/>
                    </a:lnTo>
                    <a:lnTo>
                      <a:pt x="1" y="11"/>
                    </a:lnTo>
                    <a:lnTo>
                      <a:pt x="0" y="13"/>
                    </a:lnTo>
                    <a:lnTo>
                      <a:pt x="0" y="15"/>
                    </a:lnTo>
                    <a:lnTo>
                      <a:pt x="1" y="16"/>
                    </a:lnTo>
                    <a:lnTo>
                      <a:pt x="1" y="18"/>
                    </a:lnTo>
                    <a:lnTo>
                      <a:pt x="2" y="20"/>
                    </a:lnTo>
                    <a:lnTo>
                      <a:pt x="2" y="22"/>
                    </a:lnTo>
                    <a:lnTo>
                      <a:pt x="4" y="23"/>
                    </a:lnTo>
                    <a:lnTo>
                      <a:pt x="5" y="24"/>
                    </a:lnTo>
                    <a:lnTo>
                      <a:pt x="6" y="25"/>
                    </a:lnTo>
                    <a:lnTo>
                      <a:pt x="8" y="26"/>
                    </a:lnTo>
                    <a:lnTo>
                      <a:pt x="9" y="27"/>
                    </a:lnTo>
                    <a:lnTo>
                      <a:pt x="11" y="27"/>
                    </a:lnTo>
                    <a:lnTo>
                      <a:pt x="12" y="27"/>
                    </a:lnTo>
                    <a:lnTo>
                      <a:pt x="14" y="27"/>
                    </a:lnTo>
                    <a:lnTo>
                      <a:pt x="16" y="27"/>
                    </a:lnTo>
                    <a:lnTo>
                      <a:pt x="17" y="27"/>
                    </a:lnTo>
                    <a:lnTo>
                      <a:pt x="19" y="26"/>
                    </a:lnTo>
                    <a:lnTo>
                      <a:pt x="20" y="25"/>
                    </a:lnTo>
                    <a:lnTo>
                      <a:pt x="21" y="24"/>
                    </a:lnTo>
                    <a:lnTo>
                      <a:pt x="23" y="22"/>
                    </a:lnTo>
                    <a:lnTo>
                      <a:pt x="23" y="21"/>
                    </a:lnTo>
                    <a:lnTo>
                      <a:pt x="24" y="19"/>
                    </a:lnTo>
                    <a:lnTo>
                      <a:pt x="25" y="17"/>
                    </a:lnTo>
                    <a:lnTo>
                      <a:pt x="25" y="15"/>
                    </a:lnTo>
                    <a:lnTo>
                      <a:pt x="25" y="14"/>
                    </a:lnTo>
                    <a:close/>
                  </a:path>
                </a:pathLst>
              </a:custGeom>
              <a:solidFill>
                <a:srgbClr val="FFFFFF"/>
              </a:solidFill>
              <a:ln w="0">
                <a:solidFill>
                  <a:srgbClr val="000000"/>
                </a:solidFill>
                <a:prstDash val="solid"/>
                <a:round/>
                <a:headEnd/>
                <a:tailEnd/>
              </a:ln>
            </p:spPr>
            <p:txBody>
              <a:bodyPr/>
              <a:lstStyle/>
              <a:p>
                <a:endParaRPr lang="en-US"/>
              </a:p>
            </p:txBody>
          </p:sp>
          <p:sp>
            <p:nvSpPr>
              <p:cNvPr id="1552144" name="Freeform 784"/>
              <p:cNvSpPr>
                <a:spLocks/>
              </p:cNvSpPr>
              <p:nvPr/>
            </p:nvSpPr>
            <p:spPr bwMode="auto">
              <a:xfrm>
                <a:off x="3203" y="3091"/>
                <a:ext cx="30" cy="33"/>
              </a:xfrm>
              <a:custGeom>
                <a:avLst/>
                <a:gdLst/>
                <a:ahLst/>
                <a:cxnLst>
                  <a:cxn ang="0">
                    <a:pos x="5" y="5"/>
                  </a:cxn>
                  <a:cxn ang="0">
                    <a:pos x="8" y="2"/>
                  </a:cxn>
                  <a:cxn ang="0">
                    <a:pos x="11" y="1"/>
                  </a:cxn>
                  <a:cxn ang="0">
                    <a:pos x="14" y="0"/>
                  </a:cxn>
                  <a:cxn ang="0">
                    <a:pos x="18" y="0"/>
                  </a:cxn>
                  <a:cxn ang="0">
                    <a:pos x="22" y="2"/>
                  </a:cxn>
                  <a:cxn ang="0">
                    <a:pos x="25" y="4"/>
                  </a:cxn>
                  <a:cxn ang="0">
                    <a:pos x="27" y="7"/>
                  </a:cxn>
                  <a:cxn ang="0">
                    <a:pos x="29" y="11"/>
                  </a:cxn>
                  <a:cxn ang="0">
                    <a:pos x="30" y="14"/>
                  </a:cxn>
                  <a:cxn ang="0">
                    <a:pos x="30" y="18"/>
                  </a:cxn>
                  <a:cxn ang="0">
                    <a:pos x="29" y="22"/>
                  </a:cxn>
                  <a:cxn ang="0">
                    <a:pos x="27" y="26"/>
                  </a:cxn>
                  <a:cxn ang="0">
                    <a:pos x="25" y="29"/>
                  </a:cxn>
                  <a:cxn ang="0">
                    <a:pos x="22" y="31"/>
                  </a:cxn>
                  <a:cxn ang="0">
                    <a:pos x="18" y="32"/>
                  </a:cxn>
                  <a:cxn ang="0">
                    <a:pos x="14" y="33"/>
                  </a:cxn>
                  <a:cxn ang="0">
                    <a:pos x="11" y="32"/>
                  </a:cxn>
                  <a:cxn ang="0">
                    <a:pos x="8" y="31"/>
                  </a:cxn>
                  <a:cxn ang="0">
                    <a:pos x="5" y="28"/>
                  </a:cxn>
                  <a:cxn ang="0">
                    <a:pos x="2" y="25"/>
                  </a:cxn>
                  <a:cxn ang="0">
                    <a:pos x="1" y="21"/>
                  </a:cxn>
                  <a:cxn ang="0">
                    <a:pos x="1" y="20"/>
                  </a:cxn>
                  <a:cxn ang="0">
                    <a:pos x="2" y="24"/>
                  </a:cxn>
                  <a:cxn ang="0">
                    <a:pos x="4" y="26"/>
                  </a:cxn>
                  <a:cxn ang="0">
                    <a:pos x="7" y="28"/>
                  </a:cxn>
                  <a:cxn ang="0">
                    <a:pos x="11" y="29"/>
                  </a:cxn>
                  <a:cxn ang="0">
                    <a:pos x="14" y="29"/>
                  </a:cxn>
                  <a:cxn ang="0">
                    <a:pos x="17" y="29"/>
                  </a:cxn>
                  <a:cxn ang="0">
                    <a:pos x="20" y="27"/>
                  </a:cxn>
                  <a:cxn ang="0">
                    <a:pos x="23" y="24"/>
                  </a:cxn>
                  <a:cxn ang="0">
                    <a:pos x="24" y="21"/>
                  </a:cxn>
                  <a:cxn ang="0">
                    <a:pos x="25" y="17"/>
                  </a:cxn>
                  <a:cxn ang="0">
                    <a:pos x="25" y="14"/>
                  </a:cxn>
                  <a:cxn ang="0">
                    <a:pos x="24" y="10"/>
                  </a:cxn>
                  <a:cxn ang="0">
                    <a:pos x="23" y="7"/>
                  </a:cxn>
                  <a:cxn ang="0">
                    <a:pos x="20" y="5"/>
                  </a:cxn>
                  <a:cxn ang="0">
                    <a:pos x="17" y="2"/>
                  </a:cxn>
                  <a:cxn ang="0">
                    <a:pos x="14" y="2"/>
                  </a:cxn>
                  <a:cxn ang="0">
                    <a:pos x="10" y="2"/>
                  </a:cxn>
                  <a:cxn ang="0">
                    <a:pos x="7" y="3"/>
                  </a:cxn>
                  <a:cxn ang="0">
                    <a:pos x="4" y="5"/>
                  </a:cxn>
                </a:cxnLst>
                <a:rect l="0" t="0" r="r" b="b"/>
                <a:pathLst>
                  <a:path w="30" h="33">
                    <a:moveTo>
                      <a:pt x="4" y="5"/>
                    </a:moveTo>
                    <a:lnTo>
                      <a:pt x="5" y="5"/>
                    </a:lnTo>
                    <a:lnTo>
                      <a:pt x="6" y="3"/>
                    </a:lnTo>
                    <a:lnTo>
                      <a:pt x="8" y="2"/>
                    </a:lnTo>
                    <a:lnTo>
                      <a:pt x="9" y="1"/>
                    </a:lnTo>
                    <a:lnTo>
                      <a:pt x="11" y="1"/>
                    </a:lnTo>
                    <a:lnTo>
                      <a:pt x="13" y="0"/>
                    </a:lnTo>
                    <a:lnTo>
                      <a:pt x="14" y="0"/>
                    </a:lnTo>
                    <a:lnTo>
                      <a:pt x="16" y="0"/>
                    </a:lnTo>
                    <a:lnTo>
                      <a:pt x="18" y="0"/>
                    </a:lnTo>
                    <a:lnTo>
                      <a:pt x="20" y="1"/>
                    </a:lnTo>
                    <a:lnTo>
                      <a:pt x="22" y="2"/>
                    </a:lnTo>
                    <a:lnTo>
                      <a:pt x="23" y="3"/>
                    </a:lnTo>
                    <a:lnTo>
                      <a:pt x="25" y="4"/>
                    </a:lnTo>
                    <a:lnTo>
                      <a:pt x="26" y="5"/>
                    </a:lnTo>
                    <a:lnTo>
                      <a:pt x="27" y="7"/>
                    </a:lnTo>
                    <a:lnTo>
                      <a:pt x="28" y="9"/>
                    </a:lnTo>
                    <a:lnTo>
                      <a:pt x="29" y="11"/>
                    </a:lnTo>
                    <a:lnTo>
                      <a:pt x="30" y="12"/>
                    </a:lnTo>
                    <a:lnTo>
                      <a:pt x="30" y="14"/>
                    </a:lnTo>
                    <a:lnTo>
                      <a:pt x="30" y="16"/>
                    </a:lnTo>
                    <a:lnTo>
                      <a:pt x="30" y="18"/>
                    </a:lnTo>
                    <a:lnTo>
                      <a:pt x="30" y="20"/>
                    </a:lnTo>
                    <a:lnTo>
                      <a:pt x="29" y="22"/>
                    </a:lnTo>
                    <a:lnTo>
                      <a:pt x="28" y="24"/>
                    </a:lnTo>
                    <a:lnTo>
                      <a:pt x="27" y="26"/>
                    </a:lnTo>
                    <a:lnTo>
                      <a:pt x="26" y="27"/>
                    </a:lnTo>
                    <a:lnTo>
                      <a:pt x="25" y="29"/>
                    </a:lnTo>
                    <a:lnTo>
                      <a:pt x="23" y="30"/>
                    </a:lnTo>
                    <a:lnTo>
                      <a:pt x="22" y="31"/>
                    </a:lnTo>
                    <a:lnTo>
                      <a:pt x="20" y="32"/>
                    </a:lnTo>
                    <a:lnTo>
                      <a:pt x="18" y="32"/>
                    </a:lnTo>
                    <a:lnTo>
                      <a:pt x="16" y="33"/>
                    </a:lnTo>
                    <a:lnTo>
                      <a:pt x="14" y="33"/>
                    </a:lnTo>
                    <a:lnTo>
                      <a:pt x="13" y="33"/>
                    </a:lnTo>
                    <a:lnTo>
                      <a:pt x="11" y="32"/>
                    </a:lnTo>
                    <a:lnTo>
                      <a:pt x="9" y="32"/>
                    </a:lnTo>
                    <a:lnTo>
                      <a:pt x="8" y="31"/>
                    </a:lnTo>
                    <a:lnTo>
                      <a:pt x="6" y="30"/>
                    </a:lnTo>
                    <a:lnTo>
                      <a:pt x="5" y="28"/>
                    </a:lnTo>
                    <a:lnTo>
                      <a:pt x="3" y="27"/>
                    </a:lnTo>
                    <a:lnTo>
                      <a:pt x="2" y="25"/>
                    </a:lnTo>
                    <a:lnTo>
                      <a:pt x="1" y="23"/>
                    </a:lnTo>
                    <a:lnTo>
                      <a:pt x="1" y="21"/>
                    </a:lnTo>
                    <a:lnTo>
                      <a:pt x="0" y="18"/>
                    </a:lnTo>
                    <a:lnTo>
                      <a:pt x="1" y="20"/>
                    </a:lnTo>
                    <a:lnTo>
                      <a:pt x="1" y="22"/>
                    </a:lnTo>
                    <a:lnTo>
                      <a:pt x="2" y="24"/>
                    </a:lnTo>
                    <a:lnTo>
                      <a:pt x="3" y="25"/>
                    </a:lnTo>
                    <a:lnTo>
                      <a:pt x="4" y="26"/>
                    </a:lnTo>
                    <a:lnTo>
                      <a:pt x="6" y="27"/>
                    </a:lnTo>
                    <a:lnTo>
                      <a:pt x="7" y="28"/>
                    </a:lnTo>
                    <a:lnTo>
                      <a:pt x="9" y="29"/>
                    </a:lnTo>
                    <a:lnTo>
                      <a:pt x="11" y="29"/>
                    </a:lnTo>
                    <a:lnTo>
                      <a:pt x="12" y="29"/>
                    </a:lnTo>
                    <a:lnTo>
                      <a:pt x="14" y="29"/>
                    </a:lnTo>
                    <a:lnTo>
                      <a:pt x="16" y="29"/>
                    </a:lnTo>
                    <a:lnTo>
                      <a:pt x="17" y="29"/>
                    </a:lnTo>
                    <a:lnTo>
                      <a:pt x="19" y="28"/>
                    </a:lnTo>
                    <a:lnTo>
                      <a:pt x="20" y="27"/>
                    </a:lnTo>
                    <a:lnTo>
                      <a:pt x="21" y="26"/>
                    </a:lnTo>
                    <a:lnTo>
                      <a:pt x="23" y="24"/>
                    </a:lnTo>
                    <a:lnTo>
                      <a:pt x="23" y="23"/>
                    </a:lnTo>
                    <a:lnTo>
                      <a:pt x="24" y="21"/>
                    </a:lnTo>
                    <a:lnTo>
                      <a:pt x="25" y="19"/>
                    </a:lnTo>
                    <a:lnTo>
                      <a:pt x="25" y="17"/>
                    </a:lnTo>
                    <a:lnTo>
                      <a:pt x="25" y="16"/>
                    </a:lnTo>
                    <a:lnTo>
                      <a:pt x="25" y="14"/>
                    </a:lnTo>
                    <a:lnTo>
                      <a:pt x="25" y="12"/>
                    </a:lnTo>
                    <a:lnTo>
                      <a:pt x="24" y="10"/>
                    </a:lnTo>
                    <a:lnTo>
                      <a:pt x="23" y="8"/>
                    </a:lnTo>
                    <a:lnTo>
                      <a:pt x="23" y="7"/>
                    </a:lnTo>
                    <a:lnTo>
                      <a:pt x="21" y="6"/>
                    </a:lnTo>
                    <a:lnTo>
                      <a:pt x="20" y="5"/>
                    </a:lnTo>
                    <a:lnTo>
                      <a:pt x="19" y="3"/>
                    </a:lnTo>
                    <a:lnTo>
                      <a:pt x="17" y="2"/>
                    </a:lnTo>
                    <a:lnTo>
                      <a:pt x="15" y="2"/>
                    </a:lnTo>
                    <a:lnTo>
                      <a:pt x="14" y="2"/>
                    </a:lnTo>
                    <a:lnTo>
                      <a:pt x="12" y="2"/>
                    </a:lnTo>
                    <a:lnTo>
                      <a:pt x="10" y="2"/>
                    </a:lnTo>
                    <a:lnTo>
                      <a:pt x="9" y="2"/>
                    </a:lnTo>
                    <a:lnTo>
                      <a:pt x="7" y="3"/>
                    </a:lnTo>
                    <a:lnTo>
                      <a:pt x="6" y="4"/>
                    </a:lnTo>
                    <a:lnTo>
                      <a:pt x="4" y="5"/>
                    </a:lnTo>
                    <a:close/>
                  </a:path>
                </a:pathLst>
              </a:custGeom>
              <a:solidFill>
                <a:srgbClr val="C0C0C0"/>
              </a:solidFill>
              <a:ln w="0">
                <a:solidFill>
                  <a:srgbClr val="000000"/>
                </a:solidFill>
                <a:prstDash val="solid"/>
                <a:round/>
                <a:headEnd/>
                <a:tailEnd/>
              </a:ln>
            </p:spPr>
            <p:txBody>
              <a:bodyPr/>
              <a:lstStyle/>
              <a:p>
                <a:endParaRPr lang="en-US"/>
              </a:p>
            </p:txBody>
          </p:sp>
          <p:sp>
            <p:nvSpPr>
              <p:cNvPr id="1552145" name="Line 785"/>
              <p:cNvSpPr>
                <a:spLocks noChangeShapeType="1"/>
              </p:cNvSpPr>
              <p:nvPr/>
            </p:nvSpPr>
            <p:spPr bwMode="auto">
              <a:xfrm flipH="1">
                <a:off x="3208" y="3106"/>
                <a:ext cx="11" cy="1"/>
              </a:xfrm>
              <a:prstGeom prst="line">
                <a:avLst/>
              </a:prstGeom>
              <a:noFill/>
              <a:ln w="0">
                <a:solidFill>
                  <a:srgbClr val="000000"/>
                </a:solidFill>
                <a:round/>
                <a:headEnd/>
                <a:tailEnd/>
              </a:ln>
            </p:spPr>
            <p:txBody>
              <a:bodyPr/>
              <a:lstStyle/>
              <a:p>
                <a:endParaRPr lang="en-US"/>
              </a:p>
            </p:txBody>
          </p:sp>
          <p:sp>
            <p:nvSpPr>
              <p:cNvPr id="1552146" name="Line 786"/>
              <p:cNvSpPr>
                <a:spLocks noChangeShapeType="1"/>
              </p:cNvSpPr>
              <p:nvPr/>
            </p:nvSpPr>
            <p:spPr bwMode="auto">
              <a:xfrm flipH="1">
                <a:off x="3213" y="3106"/>
                <a:ext cx="6" cy="10"/>
              </a:xfrm>
              <a:prstGeom prst="line">
                <a:avLst/>
              </a:prstGeom>
              <a:noFill/>
              <a:ln w="0">
                <a:solidFill>
                  <a:srgbClr val="000000"/>
                </a:solidFill>
                <a:round/>
                <a:headEnd/>
                <a:tailEnd/>
              </a:ln>
            </p:spPr>
            <p:txBody>
              <a:bodyPr/>
              <a:lstStyle/>
              <a:p>
                <a:endParaRPr lang="en-US"/>
              </a:p>
            </p:txBody>
          </p:sp>
        </p:grpSp>
        <p:grpSp>
          <p:nvGrpSpPr>
            <p:cNvPr id="6" name="Group 787"/>
            <p:cNvGrpSpPr>
              <a:grpSpLocks/>
            </p:cNvGrpSpPr>
            <p:nvPr/>
          </p:nvGrpSpPr>
          <p:grpSpPr bwMode="auto">
            <a:xfrm>
              <a:off x="1095" y="2942"/>
              <a:ext cx="1303" cy="946"/>
              <a:chOff x="1511" y="2942"/>
              <a:chExt cx="887" cy="606"/>
            </a:xfrm>
          </p:grpSpPr>
          <p:sp>
            <p:nvSpPr>
              <p:cNvPr id="1552148" name="Freeform 788"/>
              <p:cNvSpPr>
                <a:spLocks/>
              </p:cNvSpPr>
              <p:nvPr/>
            </p:nvSpPr>
            <p:spPr bwMode="auto">
              <a:xfrm>
                <a:off x="1518" y="3026"/>
                <a:ext cx="449" cy="187"/>
              </a:xfrm>
              <a:custGeom>
                <a:avLst/>
                <a:gdLst/>
                <a:ahLst/>
                <a:cxnLst>
                  <a:cxn ang="0">
                    <a:pos x="0" y="182"/>
                  </a:cxn>
                  <a:cxn ang="0">
                    <a:pos x="310" y="169"/>
                  </a:cxn>
                  <a:cxn ang="0">
                    <a:pos x="314" y="168"/>
                  </a:cxn>
                  <a:cxn ang="0">
                    <a:pos x="318" y="168"/>
                  </a:cxn>
                  <a:cxn ang="0">
                    <a:pos x="322" y="169"/>
                  </a:cxn>
                  <a:cxn ang="0">
                    <a:pos x="327" y="169"/>
                  </a:cxn>
                  <a:cxn ang="0">
                    <a:pos x="330" y="169"/>
                  </a:cxn>
                  <a:cxn ang="0">
                    <a:pos x="333" y="170"/>
                  </a:cxn>
                  <a:cxn ang="0">
                    <a:pos x="367" y="175"/>
                  </a:cxn>
                  <a:cxn ang="0">
                    <a:pos x="393" y="179"/>
                  </a:cxn>
                  <a:cxn ang="0">
                    <a:pos x="405" y="180"/>
                  </a:cxn>
                  <a:cxn ang="0">
                    <a:pos x="415" y="182"/>
                  </a:cxn>
                  <a:cxn ang="0">
                    <a:pos x="449" y="187"/>
                  </a:cxn>
                  <a:cxn ang="0">
                    <a:pos x="449" y="175"/>
                  </a:cxn>
                  <a:cxn ang="0">
                    <a:pos x="446" y="173"/>
                  </a:cxn>
                  <a:cxn ang="0">
                    <a:pos x="442" y="169"/>
                  </a:cxn>
                  <a:cxn ang="0">
                    <a:pos x="440" y="165"/>
                  </a:cxn>
                  <a:cxn ang="0">
                    <a:pos x="438" y="158"/>
                  </a:cxn>
                  <a:cxn ang="0">
                    <a:pos x="429" y="42"/>
                  </a:cxn>
                  <a:cxn ang="0">
                    <a:pos x="354" y="7"/>
                  </a:cxn>
                  <a:cxn ang="0">
                    <a:pos x="348" y="5"/>
                  </a:cxn>
                  <a:cxn ang="0">
                    <a:pos x="342" y="3"/>
                  </a:cxn>
                  <a:cxn ang="0">
                    <a:pos x="335" y="1"/>
                  </a:cxn>
                  <a:cxn ang="0">
                    <a:pos x="328" y="0"/>
                  </a:cxn>
                  <a:cxn ang="0">
                    <a:pos x="313" y="0"/>
                  </a:cxn>
                  <a:cxn ang="0">
                    <a:pos x="230" y="5"/>
                  </a:cxn>
                  <a:cxn ang="0">
                    <a:pos x="63" y="17"/>
                  </a:cxn>
                  <a:cxn ang="0">
                    <a:pos x="57" y="19"/>
                  </a:cxn>
                  <a:cxn ang="0">
                    <a:pos x="55" y="19"/>
                  </a:cxn>
                  <a:cxn ang="0">
                    <a:pos x="50" y="21"/>
                  </a:cxn>
                  <a:cxn ang="0">
                    <a:pos x="46" y="23"/>
                  </a:cxn>
                  <a:cxn ang="0">
                    <a:pos x="44" y="24"/>
                  </a:cxn>
                  <a:cxn ang="0">
                    <a:pos x="41" y="26"/>
                  </a:cxn>
                  <a:cxn ang="0">
                    <a:pos x="39" y="28"/>
                  </a:cxn>
                  <a:cxn ang="0">
                    <a:pos x="37" y="29"/>
                  </a:cxn>
                  <a:cxn ang="0">
                    <a:pos x="35" y="31"/>
                  </a:cxn>
                  <a:cxn ang="0">
                    <a:pos x="33" y="34"/>
                  </a:cxn>
                  <a:cxn ang="0">
                    <a:pos x="30" y="38"/>
                  </a:cxn>
                  <a:cxn ang="0">
                    <a:pos x="28" y="42"/>
                  </a:cxn>
                  <a:cxn ang="0">
                    <a:pos x="25" y="56"/>
                  </a:cxn>
                  <a:cxn ang="0">
                    <a:pos x="24" y="61"/>
                  </a:cxn>
                  <a:cxn ang="0">
                    <a:pos x="15" y="102"/>
                  </a:cxn>
                  <a:cxn ang="0">
                    <a:pos x="3" y="158"/>
                  </a:cxn>
                  <a:cxn ang="0">
                    <a:pos x="0" y="168"/>
                  </a:cxn>
                  <a:cxn ang="0">
                    <a:pos x="0" y="182"/>
                  </a:cxn>
                </a:cxnLst>
                <a:rect l="0" t="0" r="r" b="b"/>
                <a:pathLst>
                  <a:path w="449" h="187">
                    <a:moveTo>
                      <a:pt x="0" y="182"/>
                    </a:moveTo>
                    <a:lnTo>
                      <a:pt x="310" y="169"/>
                    </a:lnTo>
                    <a:lnTo>
                      <a:pt x="314" y="168"/>
                    </a:lnTo>
                    <a:lnTo>
                      <a:pt x="318" y="168"/>
                    </a:lnTo>
                    <a:lnTo>
                      <a:pt x="322" y="169"/>
                    </a:lnTo>
                    <a:lnTo>
                      <a:pt x="327" y="169"/>
                    </a:lnTo>
                    <a:lnTo>
                      <a:pt x="330" y="169"/>
                    </a:lnTo>
                    <a:lnTo>
                      <a:pt x="333" y="170"/>
                    </a:lnTo>
                    <a:lnTo>
                      <a:pt x="367" y="175"/>
                    </a:lnTo>
                    <a:lnTo>
                      <a:pt x="393" y="179"/>
                    </a:lnTo>
                    <a:lnTo>
                      <a:pt x="405" y="180"/>
                    </a:lnTo>
                    <a:lnTo>
                      <a:pt x="415" y="182"/>
                    </a:lnTo>
                    <a:lnTo>
                      <a:pt x="449" y="187"/>
                    </a:lnTo>
                    <a:lnTo>
                      <a:pt x="449" y="175"/>
                    </a:lnTo>
                    <a:lnTo>
                      <a:pt x="446" y="173"/>
                    </a:lnTo>
                    <a:lnTo>
                      <a:pt x="442" y="169"/>
                    </a:lnTo>
                    <a:lnTo>
                      <a:pt x="440" y="165"/>
                    </a:lnTo>
                    <a:lnTo>
                      <a:pt x="438" y="158"/>
                    </a:lnTo>
                    <a:lnTo>
                      <a:pt x="429" y="42"/>
                    </a:lnTo>
                    <a:lnTo>
                      <a:pt x="354" y="7"/>
                    </a:lnTo>
                    <a:lnTo>
                      <a:pt x="348" y="5"/>
                    </a:lnTo>
                    <a:lnTo>
                      <a:pt x="342" y="3"/>
                    </a:lnTo>
                    <a:lnTo>
                      <a:pt x="335" y="1"/>
                    </a:lnTo>
                    <a:lnTo>
                      <a:pt x="328" y="0"/>
                    </a:lnTo>
                    <a:lnTo>
                      <a:pt x="313" y="0"/>
                    </a:lnTo>
                    <a:lnTo>
                      <a:pt x="230" y="5"/>
                    </a:lnTo>
                    <a:lnTo>
                      <a:pt x="63" y="17"/>
                    </a:lnTo>
                    <a:lnTo>
                      <a:pt x="57" y="19"/>
                    </a:lnTo>
                    <a:lnTo>
                      <a:pt x="55" y="19"/>
                    </a:lnTo>
                    <a:lnTo>
                      <a:pt x="50" y="21"/>
                    </a:lnTo>
                    <a:lnTo>
                      <a:pt x="46" y="23"/>
                    </a:lnTo>
                    <a:lnTo>
                      <a:pt x="44" y="24"/>
                    </a:lnTo>
                    <a:lnTo>
                      <a:pt x="41" y="26"/>
                    </a:lnTo>
                    <a:lnTo>
                      <a:pt x="39" y="28"/>
                    </a:lnTo>
                    <a:lnTo>
                      <a:pt x="37" y="29"/>
                    </a:lnTo>
                    <a:lnTo>
                      <a:pt x="35" y="31"/>
                    </a:lnTo>
                    <a:lnTo>
                      <a:pt x="33" y="34"/>
                    </a:lnTo>
                    <a:lnTo>
                      <a:pt x="30" y="38"/>
                    </a:lnTo>
                    <a:lnTo>
                      <a:pt x="28" y="42"/>
                    </a:lnTo>
                    <a:lnTo>
                      <a:pt x="25" y="56"/>
                    </a:lnTo>
                    <a:lnTo>
                      <a:pt x="24" y="61"/>
                    </a:lnTo>
                    <a:lnTo>
                      <a:pt x="15" y="102"/>
                    </a:lnTo>
                    <a:lnTo>
                      <a:pt x="3" y="158"/>
                    </a:lnTo>
                    <a:lnTo>
                      <a:pt x="0" y="168"/>
                    </a:lnTo>
                    <a:lnTo>
                      <a:pt x="0" y="182"/>
                    </a:lnTo>
                    <a:close/>
                  </a:path>
                </a:pathLst>
              </a:custGeom>
              <a:solidFill>
                <a:srgbClr val="FFFF80"/>
              </a:solidFill>
              <a:ln w="0">
                <a:solidFill>
                  <a:srgbClr val="000000"/>
                </a:solidFill>
                <a:prstDash val="solid"/>
                <a:round/>
                <a:headEnd/>
                <a:tailEnd/>
              </a:ln>
            </p:spPr>
            <p:txBody>
              <a:bodyPr/>
              <a:lstStyle/>
              <a:p>
                <a:endParaRPr lang="en-US"/>
              </a:p>
            </p:txBody>
          </p:sp>
          <p:sp>
            <p:nvSpPr>
              <p:cNvPr id="1552149" name="Freeform 789"/>
              <p:cNvSpPr>
                <a:spLocks/>
              </p:cNvSpPr>
              <p:nvPr/>
            </p:nvSpPr>
            <p:spPr bwMode="auto">
              <a:xfrm>
                <a:off x="1530" y="3043"/>
                <a:ext cx="326" cy="147"/>
              </a:xfrm>
              <a:custGeom>
                <a:avLst/>
                <a:gdLst/>
                <a:ahLst/>
                <a:cxnLst>
                  <a:cxn ang="0">
                    <a:pos x="41" y="21"/>
                  </a:cxn>
                  <a:cxn ang="0">
                    <a:pos x="36" y="22"/>
                  </a:cxn>
                  <a:cxn ang="0">
                    <a:pos x="31" y="24"/>
                  </a:cxn>
                  <a:cxn ang="0">
                    <a:pos x="28" y="25"/>
                  </a:cxn>
                  <a:cxn ang="0">
                    <a:pos x="26" y="26"/>
                  </a:cxn>
                  <a:cxn ang="0">
                    <a:pos x="24" y="28"/>
                  </a:cxn>
                  <a:cxn ang="0">
                    <a:pos x="23" y="31"/>
                  </a:cxn>
                  <a:cxn ang="0">
                    <a:pos x="21" y="35"/>
                  </a:cxn>
                  <a:cxn ang="0">
                    <a:pos x="1" y="126"/>
                  </a:cxn>
                  <a:cxn ang="0">
                    <a:pos x="0" y="130"/>
                  </a:cxn>
                  <a:cxn ang="0">
                    <a:pos x="0" y="135"/>
                  </a:cxn>
                  <a:cxn ang="0">
                    <a:pos x="0" y="138"/>
                  </a:cxn>
                  <a:cxn ang="0">
                    <a:pos x="1" y="141"/>
                  </a:cxn>
                  <a:cxn ang="0">
                    <a:pos x="4" y="145"/>
                  </a:cxn>
                  <a:cxn ang="0">
                    <a:pos x="7" y="147"/>
                  </a:cxn>
                  <a:cxn ang="0">
                    <a:pos x="10" y="147"/>
                  </a:cxn>
                  <a:cxn ang="0">
                    <a:pos x="27" y="147"/>
                  </a:cxn>
                  <a:cxn ang="0">
                    <a:pos x="27" y="138"/>
                  </a:cxn>
                  <a:cxn ang="0">
                    <a:pos x="10" y="139"/>
                  </a:cxn>
                  <a:cxn ang="0">
                    <a:pos x="27" y="45"/>
                  </a:cxn>
                  <a:cxn ang="0">
                    <a:pos x="40" y="48"/>
                  </a:cxn>
                  <a:cxn ang="0">
                    <a:pos x="27" y="138"/>
                  </a:cxn>
                  <a:cxn ang="0">
                    <a:pos x="27" y="147"/>
                  </a:cxn>
                  <a:cxn ang="0">
                    <a:pos x="80" y="144"/>
                  </a:cxn>
                  <a:cxn ang="0">
                    <a:pos x="81" y="136"/>
                  </a:cxn>
                  <a:cxn ang="0">
                    <a:pos x="33" y="138"/>
                  </a:cxn>
                  <a:cxn ang="0">
                    <a:pos x="45" y="49"/>
                  </a:cxn>
                  <a:cxn ang="0">
                    <a:pos x="90" y="59"/>
                  </a:cxn>
                  <a:cxn ang="0">
                    <a:pos x="81" y="136"/>
                  </a:cxn>
                  <a:cxn ang="0">
                    <a:pos x="80" y="144"/>
                  </a:cxn>
                  <a:cxn ang="0">
                    <a:pos x="303" y="134"/>
                  </a:cxn>
                  <a:cxn ang="0">
                    <a:pos x="308" y="133"/>
                  </a:cxn>
                  <a:cxn ang="0">
                    <a:pos x="314" y="131"/>
                  </a:cxn>
                  <a:cxn ang="0">
                    <a:pos x="320" y="127"/>
                  </a:cxn>
                  <a:cxn ang="0">
                    <a:pos x="324" y="121"/>
                  </a:cxn>
                  <a:cxn ang="0">
                    <a:pos x="325" y="115"/>
                  </a:cxn>
                  <a:cxn ang="0">
                    <a:pos x="326" y="107"/>
                  </a:cxn>
                  <a:cxn ang="0">
                    <a:pos x="326" y="17"/>
                  </a:cxn>
                  <a:cxn ang="0">
                    <a:pos x="326" y="13"/>
                  </a:cxn>
                  <a:cxn ang="0">
                    <a:pos x="325" y="10"/>
                  </a:cxn>
                  <a:cxn ang="0">
                    <a:pos x="324" y="8"/>
                  </a:cxn>
                  <a:cxn ang="0">
                    <a:pos x="323" y="6"/>
                  </a:cxn>
                  <a:cxn ang="0">
                    <a:pos x="321" y="3"/>
                  </a:cxn>
                  <a:cxn ang="0">
                    <a:pos x="319" y="2"/>
                  </a:cxn>
                  <a:cxn ang="0">
                    <a:pos x="316" y="1"/>
                  </a:cxn>
                  <a:cxn ang="0">
                    <a:pos x="313" y="0"/>
                  </a:cxn>
                  <a:cxn ang="0">
                    <a:pos x="218" y="8"/>
                  </a:cxn>
                  <a:cxn ang="0">
                    <a:pos x="47" y="21"/>
                  </a:cxn>
                  <a:cxn ang="0">
                    <a:pos x="41" y="21"/>
                  </a:cxn>
                </a:cxnLst>
                <a:rect l="0" t="0" r="r" b="b"/>
                <a:pathLst>
                  <a:path w="326" h="147">
                    <a:moveTo>
                      <a:pt x="41" y="21"/>
                    </a:moveTo>
                    <a:lnTo>
                      <a:pt x="36" y="22"/>
                    </a:lnTo>
                    <a:lnTo>
                      <a:pt x="31" y="24"/>
                    </a:lnTo>
                    <a:lnTo>
                      <a:pt x="28" y="25"/>
                    </a:lnTo>
                    <a:lnTo>
                      <a:pt x="26" y="26"/>
                    </a:lnTo>
                    <a:lnTo>
                      <a:pt x="24" y="28"/>
                    </a:lnTo>
                    <a:lnTo>
                      <a:pt x="23" y="31"/>
                    </a:lnTo>
                    <a:lnTo>
                      <a:pt x="21" y="35"/>
                    </a:lnTo>
                    <a:lnTo>
                      <a:pt x="1" y="126"/>
                    </a:lnTo>
                    <a:lnTo>
                      <a:pt x="0" y="130"/>
                    </a:lnTo>
                    <a:lnTo>
                      <a:pt x="0" y="135"/>
                    </a:lnTo>
                    <a:lnTo>
                      <a:pt x="0" y="138"/>
                    </a:lnTo>
                    <a:lnTo>
                      <a:pt x="1" y="141"/>
                    </a:lnTo>
                    <a:lnTo>
                      <a:pt x="4" y="145"/>
                    </a:lnTo>
                    <a:lnTo>
                      <a:pt x="7" y="147"/>
                    </a:lnTo>
                    <a:lnTo>
                      <a:pt x="10" y="147"/>
                    </a:lnTo>
                    <a:lnTo>
                      <a:pt x="27" y="147"/>
                    </a:lnTo>
                    <a:lnTo>
                      <a:pt x="27" y="138"/>
                    </a:lnTo>
                    <a:lnTo>
                      <a:pt x="10" y="139"/>
                    </a:lnTo>
                    <a:lnTo>
                      <a:pt x="27" y="45"/>
                    </a:lnTo>
                    <a:lnTo>
                      <a:pt x="40" y="48"/>
                    </a:lnTo>
                    <a:lnTo>
                      <a:pt x="27" y="138"/>
                    </a:lnTo>
                    <a:lnTo>
                      <a:pt x="27" y="147"/>
                    </a:lnTo>
                    <a:lnTo>
                      <a:pt x="80" y="144"/>
                    </a:lnTo>
                    <a:lnTo>
                      <a:pt x="81" y="136"/>
                    </a:lnTo>
                    <a:lnTo>
                      <a:pt x="33" y="138"/>
                    </a:lnTo>
                    <a:lnTo>
                      <a:pt x="45" y="49"/>
                    </a:lnTo>
                    <a:lnTo>
                      <a:pt x="90" y="59"/>
                    </a:lnTo>
                    <a:lnTo>
                      <a:pt x="81" y="136"/>
                    </a:lnTo>
                    <a:lnTo>
                      <a:pt x="80" y="144"/>
                    </a:lnTo>
                    <a:lnTo>
                      <a:pt x="303" y="134"/>
                    </a:lnTo>
                    <a:lnTo>
                      <a:pt x="308" y="133"/>
                    </a:lnTo>
                    <a:lnTo>
                      <a:pt x="314" y="131"/>
                    </a:lnTo>
                    <a:lnTo>
                      <a:pt x="320" y="127"/>
                    </a:lnTo>
                    <a:lnTo>
                      <a:pt x="324" y="121"/>
                    </a:lnTo>
                    <a:lnTo>
                      <a:pt x="325" y="115"/>
                    </a:lnTo>
                    <a:lnTo>
                      <a:pt x="326" y="107"/>
                    </a:lnTo>
                    <a:lnTo>
                      <a:pt x="326" y="17"/>
                    </a:lnTo>
                    <a:lnTo>
                      <a:pt x="326" y="13"/>
                    </a:lnTo>
                    <a:lnTo>
                      <a:pt x="325" y="10"/>
                    </a:lnTo>
                    <a:lnTo>
                      <a:pt x="324" y="8"/>
                    </a:lnTo>
                    <a:lnTo>
                      <a:pt x="323" y="6"/>
                    </a:lnTo>
                    <a:lnTo>
                      <a:pt x="321" y="3"/>
                    </a:lnTo>
                    <a:lnTo>
                      <a:pt x="319" y="2"/>
                    </a:lnTo>
                    <a:lnTo>
                      <a:pt x="316" y="1"/>
                    </a:lnTo>
                    <a:lnTo>
                      <a:pt x="313" y="0"/>
                    </a:lnTo>
                    <a:lnTo>
                      <a:pt x="218" y="8"/>
                    </a:lnTo>
                    <a:lnTo>
                      <a:pt x="47" y="21"/>
                    </a:lnTo>
                    <a:lnTo>
                      <a:pt x="41" y="21"/>
                    </a:lnTo>
                    <a:close/>
                  </a:path>
                </a:pathLst>
              </a:custGeom>
              <a:solidFill>
                <a:srgbClr val="00FFFF"/>
              </a:solidFill>
              <a:ln w="9525">
                <a:noFill/>
                <a:round/>
                <a:headEnd/>
                <a:tailEnd/>
              </a:ln>
            </p:spPr>
            <p:txBody>
              <a:bodyPr/>
              <a:lstStyle/>
              <a:p>
                <a:endParaRPr lang="en-US"/>
              </a:p>
            </p:txBody>
          </p:sp>
          <p:sp>
            <p:nvSpPr>
              <p:cNvPr id="1552150" name="Freeform 790"/>
              <p:cNvSpPr>
                <a:spLocks/>
              </p:cNvSpPr>
              <p:nvPr/>
            </p:nvSpPr>
            <p:spPr bwMode="auto">
              <a:xfrm>
                <a:off x="1563" y="3092"/>
                <a:ext cx="57" cy="89"/>
              </a:xfrm>
              <a:custGeom>
                <a:avLst/>
                <a:gdLst/>
                <a:ahLst/>
                <a:cxnLst>
                  <a:cxn ang="0">
                    <a:pos x="0" y="89"/>
                  </a:cxn>
                  <a:cxn ang="0">
                    <a:pos x="12" y="0"/>
                  </a:cxn>
                  <a:cxn ang="0">
                    <a:pos x="57" y="10"/>
                  </a:cxn>
                  <a:cxn ang="0">
                    <a:pos x="48" y="87"/>
                  </a:cxn>
                  <a:cxn ang="0">
                    <a:pos x="0" y="89"/>
                  </a:cxn>
                </a:cxnLst>
                <a:rect l="0" t="0" r="r" b="b"/>
                <a:pathLst>
                  <a:path w="57" h="89">
                    <a:moveTo>
                      <a:pt x="0" y="89"/>
                    </a:moveTo>
                    <a:lnTo>
                      <a:pt x="12" y="0"/>
                    </a:lnTo>
                    <a:lnTo>
                      <a:pt x="57" y="10"/>
                    </a:lnTo>
                    <a:lnTo>
                      <a:pt x="48" y="87"/>
                    </a:lnTo>
                    <a:lnTo>
                      <a:pt x="0" y="89"/>
                    </a:lnTo>
                    <a:close/>
                  </a:path>
                </a:pathLst>
              </a:custGeom>
              <a:solidFill>
                <a:srgbClr val="808080"/>
              </a:solidFill>
              <a:ln w="9525">
                <a:noFill/>
                <a:round/>
                <a:headEnd/>
                <a:tailEnd/>
              </a:ln>
            </p:spPr>
            <p:txBody>
              <a:bodyPr/>
              <a:lstStyle/>
              <a:p>
                <a:endParaRPr lang="en-US"/>
              </a:p>
            </p:txBody>
          </p:sp>
          <p:sp>
            <p:nvSpPr>
              <p:cNvPr id="1552151" name="Freeform 791"/>
              <p:cNvSpPr>
                <a:spLocks/>
              </p:cNvSpPr>
              <p:nvPr/>
            </p:nvSpPr>
            <p:spPr bwMode="auto">
              <a:xfrm>
                <a:off x="1540" y="3088"/>
                <a:ext cx="30" cy="94"/>
              </a:xfrm>
              <a:custGeom>
                <a:avLst/>
                <a:gdLst/>
                <a:ahLst/>
                <a:cxnLst>
                  <a:cxn ang="0">
                    <a:pos x="0" y="94"/>
                  </a:cxn>
                  <a:cxn ang="0">
                    <a:pos x="17" y="0"/>
                  </a:cxn>
                  <a:cxn ang="0">
                    <a:pos x="30" y="3"/>
                  </a:cxn>
                  <a:cxn ang="0">
                    <a:pos x="17" y="93"/>
                  </a:cxn>
                  <a:cxn ang="0">
                    <a:pos x="0" y="94"/>
                  </a:cxn>
                </a:cxnLst>
                <a:rect l="0" t="0" r="r" b="b"/>
                <a:pathLst>
                  <a:path w="30" h="94">
                    <a:moveTo>
                      <a:pt x="0" y="94"/>
                    </a:moveTo>
                    <a:lnTo>
                      <a:pt x="17" y="0"/>
                    </a:lnTo>
                    <a:lnTo>
                      <a:pt x="30" y="3"/>
                    </a:lnTo>
                    <a:lnTo>
                      <a:pt x="17" y="93"/>
                    </a:lnTo>
                    <a:lnTo>
                      <a:pt x="0" y="94"/>
                    </a:lnTo>
                    <a:close/>
                  </a:path>
                </a:pathLst>
              </a:custGeom>
              <a:solidFill>
                <a:srgbClr val="808080"/>
              </a:solidFill>
              <a:ln w="9525">
                <a:noFill/>
                <a:round/>
                <a:headEnd/>
                <a:tailEnd/>
              </a:ln>
            </p:spPr>
            <p:txBody>
              <a:bodyPr/>
              <a:lstStyle/>
              <a:p>
                <a:endParaRPr lang="en-US"/>
              </a:p>
            </p:txBody>
          </p:sp>
          <p:sp>
            <p:nvSpPr>
              <p:cNvPr id="1552152" name="Freeform 792"/>
              <p:cNvSpPr>
                <a:spLocks/>
              </p:cNvSpPr>
              <p:nvPr/>
            </p:nvSpPr>
            <p:spPr bwMode="auto">
              <a:xfrm>
                <a:off x="1888" y="3069"/>
                <a:ext cx="36" cy="97"/>
              </a:xfrm>
              <a:custGeom>
                <a:avLst/>
                <a:gdLst/>
                <a:ahLst/>
                <a:cxnLst>
                  <a:cxn ang="0">
                    <a:pos x="36" y="97"/>
                  </a:cxn>
                  <a:cxn ang="0">
                    <a:pos x="36" y="0"/>
                  </a:cxn>
                  <a:cxn ang="0">
                    <a:pos x="3" y="0"/>
                  </a:cxn>
                  <a:cxn ang="0">
                    <a:pos x="0" y="3"/>
                  </a:cxn>
                  <a:cxn ang="0">
                    <a:pos x="0" y="97"/>
                  </a:cxn>
                  <a:cxn ang="0">
                    <a:pos x="36" y="97"/>
                  </a:cxn>
                </a:cxnLst>
                <a:rect l="0" t="0" r="r" b="b"/>
                <a:pathLst>
                  <a:path w="36" h="97">
                    <a:moveTo>
                      <a:pt x="36" y="97"/>
                    </a:moveTo>
                    <a:lnTo>
                      <a:pt x="36" y="0"/>
                    </a:lnTo>
                    <a:lnTo>
                      <a:pt x="3" y="0"/>
                    </a:lnTo>
                    <a:lnTo>
                      <a:pt x="0" y="3"/>
                    </a:lnTo>
                    <a:lnTo>
                      <a:pt x="0" y="97"/>
                    </a:lnTo>
                    <a:lnTo>
                      <a:pt x="36" y="97"/>
                    </a:lnTo>
                    <a:close/>
                  </a:path>
                </a:pathLst>
              </a:custGeom>
              <a:solidFill>
                <a:srgbClr val="FFFFFF"/>
              </a:solidFill>
              <a:ln w="0">
                <a:solidFill>
                  <a:srgbClr val="000000"/>
                </a:solidFill>
                <a:prstDash val="solid"/>
                <a:round/>
                <a:headEnd/>
                <a:tailEnd/>
              </a:ln>
            </p:spPr>
            <p:txBody>
              <a:bodyPr/>
              <a:lstStyle/>
              <a:p>
                <a:endParaRPr lang="en-US"/>
              </a:p>
            </p:txBody>
          </p:sp>
          <p:sp>
            <p:nvSpPr>
              <p:cNvPr id="1552153" name="Freeform 793"/>
              <p:cNvSpPr>
                <a:spLocks/>
              </p:cNvSpPr>
              <p:nvPr/>
            </p:nvSpPr>
            <p:spPr bwMode="auto">
              <a:xfrm>
                <a:off x="1869" y="3059"/>
                <a:ext cx="37" cy="112"/>
              </a:xfrm>
              <a:custGeom>
                <a:avLst/>
                <a:gdLst/>
                <a:ahLst/>
                <a:cxnLst>
                  <a:cxn ang="0">
                    <a:pos x="19" y="13"/>
                  </a:cxn>
                  <a:cxn ang="0">
                    <a:pos x="22" y="10"/>
                  </a:cxn>
                  <a:cxn ang="0">
                    <a:pos x="0" y="0"/>
                  </a:cxn>
                  <a:cxn ang="0">
                    <a:pos x="0" y="105"/>
                  </a:cxn>
                  <a:cxn ang="0">
                    <a:pos x="37" y="112"/>
                  </a:cxn>
                  <a:cxn ang="0">
                    <a:pos x="37" y="107"/>
                  </a:cxn>
                  <a:cxn ang="0">
                    <a:pos x="19" y="107"/>
                  </a:cxn>
                  <a:cxn ang="0">
                    <a:pos x="19" y="13"/>
                  </a:cxn>
                </a:cxnLst>
                <a:rect l="0" t="0" r="r" b="b"/>
                <a:pathLst>
                  <a:path w="37" h="112">
                    <a:moveTo>
                      <a:pt x="19" y="13"/>
                    </a:moveTo>
                    <a:lnTo>
                      <a:pt x="22" y="10"/>
                    </a:lnTo>
                    <a:lnTo>
                      <a:pt x="0" y="0"/>
                    </a:lnTo>
                    <a:lnTo>
                      <a:pt x="0" y="105"/>
                    </a:lnTo>
                    <a:lnTo>
                      <a:pt x="37" y="112"/>
                    </a:lnTo>
                    <a:lnTo>
                      <a:pt x="37" y="107"/>
                    </a:lnTo>
                    <a:lnTo>
                      <a:pt x="19" y="107"/>
                    </a:lnTo>
                    <a:lnTo>
                      <a:pt x="19" y="13"/>
                    </a:lnTo>
                    <a:close/>
                  </a:path>
                </a:pathLst>
              </a:custGeom>
              <a:solidFill>
                <a:srgbClr val="80FFFF"/>
              </a:solidFill>
              <a:ln w="0">
                <a:solidFill>
                  <a:srgbClr val="000000"/>
                </a:solidFill>
                <a:prstDash val="solid"/>
                <a:round/>
                <a:headEnd/>
                <a:tailEnd/>
              </a:ln>
            </p:spPr>
            <p:txBody>
              <a:bodyPr/>
              <a:lstStyle/>
              <a:p>
                <a:endParaRPr lang="en-US"/>
              </a:p>
            </p:txBody>
          </p:sp>
          <p:sp>
            <p:nvSpPr>
              <p:cNvPr id="1552154" name="Freeform 794"/>
              <p:cNvSpPr>
                <a:spLocks/>
              </p:cNvSpPr>
              <p:nvPr/>
            </p:nvSpPr>
            <p:spPr bwMode="auto">
              <a:xfrm>
                <a:off x="1910" y="3166"/>
                <a:ext cx="7" cy="7"/>
              </a:xfrm>
              <a:custGeom>
                <a:avLst/>
                <a:gdLst/>
                <a:ahLst/>
                <a:cxnLst>
                  <a:cxn ang="0">
                    <a:pos x="0" y="0"/>
                  </a:cxn>
                  <a:cxn ang="0">
                    <a:pos x="7" y="0"/>
                  </a:cxn>
                  <a:cxn ang="0">
                    <a:pos x="7" y="7"/>
                  </a:cxn>
                  <a:cxn ang="0">
                    <a:pos x="0" y="6"/>
                  </a:cxn>
                  <a:cxn ang="0">
                    <a:pos x="0" y="0"/>
                  </a:cxn>
                </a:cxnLst>
                <a:rect l="0" t="0" r="r" b="b"/>
                <a:pathLst>
                  <a:path w="7" h="7">
                    <a:moveTo>
                      <a:pt x="0" y="0"/>
                    </a:moveTo>
                    <a:lnTo>
                      <a:pt x="7" y="0"/>
                    </a:lnTo>
                    <a:lnTo>
                      <a:pt x="7" y="7"/>
                    </a:lnTo>
                    <a:lnTo>
                      <a:pt x="0" y="6"/>
                    </a:lnTo>
                    <a:lnTo>
                      <a:pt x="0" y="0"/>
                    </a:lnTo>
                    <a:close/>
                  </a:path>
                </a:pathLst>
              </a:custGeom>
              <a:solidFill>
                <a:srgbClr val="00FFFF"/>
              </a:solidFill>
              <a:ln w="0">
                <a:solidFill>
                  <a:srgbClr val="000000"/>
                </a:solidFill>
                <a:prstDash val="solid"/>
                <a:round/>
                <a:headEnd/>
                <a:tailEnd/>
              </a:ln>
            </p:spPr>
            <p:txBody>
              <a:bodyPr/>
              <a:lstStyle/>
              <a:p>
                <a:endParaRPr lang="en-US"/>
              </a:p>
            </p:txBody>
          </p:sp>
          <p:sp>
            <p:nvSpPr>
              <p:cNvPr id="1552155" name="Freeform 795"/>
              <p:cNvSpPr>
                <a:spLocks/>
              </p:cNvSpPr>
              <p:nvPr/>
            </p:nvSpPr>
            <p:spPr bwMode="auto">
              <a:xfrm>
                <a:off x="1879" y="3166"/>
                <a:ext cx="31" cy="15"/>
              </a:xfrm>
              <a:custGeom>
                <a:avLst/>
                <a:gdLst/>
                <a:ahLst/>
                <a:cxnLst>
                  <a:cxn ang="0">
                    <a:pos x="31" y="0"/>
                  </a:cxn>
                  <a:cxn ang="0">
                    <a:pos x="31" y="6"/>
                  </a:cxn>
                  <a:cxn ang="0">
                    <a:pos x="31" y="9"/>
                  </a:cxn>
                  <a:cxn ang="0">
                    <a:pos x="30" y="10"/>
                  </a:cxn>
                  <a:cxn ang="0">
                    <a:pos x="30" y="11"/>
                  </a:cxn>
                  <a:cxn ang="0">
                    <a:pos x="30" y="12"/>
                  </a:cxn>
                  <a:cxn ang="0">
                    <a:pos x="29" y="13"/>
                  </a:cxn>
                  <a:cxn ang="0">
                    <a:pos x="28" y="13"/>
                  </a:cxn>
                  <a:cxn ang="0">
                    <a:pos x="27" y="14"/>
                  </a:cxn>
                  <a:cxn ang="0">
                    <a:pos x="27" y="14"/>
                  </a:cxn>
                  <a:cxn ang="0">
                    <a:pos x="26" y="15"/>
                  </a:cxn>
                  <a:cxn ang="0">
                    <a:pos x="25" y="15"/>
                  </a:cxn>
                  <a:cxn ang="0">
                    <a:pos x="0" y="15"/>
                  </a:cxn>
                  <a:cxn ang="0">
                    <a:pos x="0" y="11"/>
                  </a:cxn>
                  <a:cxn ang="0">
                    <a:pos x="27" y="11"/>
                  </a:cxn>
                  <a:cxn ang="0">
                    <a:pos x="27" y="5"/>
                  </a:cxn>
                  <a:cxn ang="0">
                    <a:pos x="27" y="0"/>
                  </a:cxn>
                  <a:cxn ang="0">
                    <a:pos x="31" y="0"/>
                  </a:cxn>
                </a:cxnLst>
                <a:rect l="0" t="0" r="r" b="b"/>
                <a:pathLst>
                  <a:path w="31" h="15">
                    <a:moveTo>
                      <a:pt x="31" y="0"/>
                    </a:moveTo>
                    <a:lnTo>
                      <a:pt x="31" y="6"/>
                    </a:lnTo>
                    <a:lnTo>
                      <a:pt x="31" y="9"/>
                    </a:lnTo>
                    <a:lnTo>
                      <a:pt x="30" y="10"/>
                    </a:lnTo>
                    <a:lnTo>
                      <a:pt x="30" y="11"/>
                    </a:lnTo>
                    <a:lnTo>
                      <a:pt x="30" y="12"/>
                    </a:lnTo>
                    <a:lnTo>
                      <a:pt x="29" y="13"/>
                    </a:lnTo>
                    <a:lnTo>
                      <a:pt x="28" y="13"/>
                    </a:lnTo>
                    <a:lnTo>
                      <a:pt x="27" y="14"/>
                    </a:lnTo>
                    <a:lnTo>
                      <a:pt x="27" y="14"/>
                    </a:lnTo>
                    <a:lnTo>
                      <a:pt x="26" y="15"/>
                    </a:lnTo>
                    <a:lnTo>
                      <a:pt x="25" y="15"/>
                    </a:lnTo>
                    <a:lnTo>
                      <a:pt x="0" y="15"/>
                    </a:lnTo>
                    <a:lnTo>
                      <a:pt x="0" y="11"/>
                    </a:lnTo>
                    <a:lnTo>
                      <a:pt x="27" y="11"/>
                    </a:lnTo>
                    <a:lnTo>
                      <a:pt x="27" y="5"/>
                    </a:lnTo>
                    <a:lnTo>
                      <a:pt x="27" y="0"/>
                    </a:lnTo>
                    <a:lnTo>
                      <a:pt x="31" y="0"/>
                    </a:lnTo>
                    <a:close/>
                  </a:path>
                </a:pathLst>
              </a:custGeom>
              <a:solidFill>
                <a:srgbClr val="FFFFFF"/>
              </a:solidFill>
              <a:ln w="0">
                <a:solidFill>
                  <a:srgbClr val="000000"/>
                </a:solidFill>
                <a:prstDash val="solid"/>
                <a:round/>
                <a:headEnd/>
                <a:tailEnd/>
              </a:ln>
            </p:spPr>
            <p:txBody>
              <a:bodyPr/>
              <a:lstStyle/>
              <a:p>
                <a:endParaRPr lang="en-US"/>
              </a:p>
            </p:txBody>
          </p:sp>
          <p:sp>
            <p:nvSpPr>
              <p:cNvPr id="1552156" name="Freeform 796"/>
              <p:cNvSpPr>
                <a:spLocks/>
              </p:cNvSpPr>
              <p:nvPr/>
            </p:nvSpPr>
            <p:spPr bwMode="auto">
              <a:xfrm>
                <a:off x="1869" y="3051"/>
                <a:ext cx="41" cy="18"/>
              </a:xfrm>
              <a:custGeom>
                <a:avLst/>
                <a:gdLst/>
                <a:ahLst/>
                <a:cxnLst>
                  <a:cxn ang="0">
                    <a:pos x="41" y="18"/>
                  </a:cxn>
                  <a:cxn ang="0">
                    <a:pos x="41" y="6"/>
                  </a:cxn>
                  <a:cxn ang="0">
                    <a:pos x="40" y="4"/>
                  </a:cxn>
                  <a:cxn ang="0">
                    <a:pos x="39" y="3"/>
                  </a:cxn>
                  <a:cxn ang="0">
                    <a:pos x="38" y="1"/>
                  </a:cxn>
                  <a:cxn ang="0">
                    <a:pos x="37" y="1"/>
                  </a:cxn>
                  <a:cxn ang="0">
                    <a:pos x="36" y="0"/>
                  </a:cxn>
                  <a:cxn ang="0">
                    <a:pos x="34" y="0"/>
                  </a:cxn>
                  <a:cxn ang="0">
                    <a:pos x="0" y="1"/>
                  </a:cxn>
                  <a:cxn ang="0">
                    <a:pos x="0" y="5"/>
                  </a:cxn>
                  <a:cxn ang="0">
                    <a:pos x="37" y="3"/>
                  </a:cxn>
                  <a:cxn ang="0">
                    <a:pos x="37" y="18"/>
                  </a:cxn>
                  <a:cxn ang="0">
                    <a:pos x="41" y="18"/>
                  </a:cxn>
                </a:cxnLst>
                <a:rect l="0" t="0" r="r" b="b"/>
                <a:pathLst>
                  <a:path w="41" h="18">
                    <a:moveTo>
                      <a:pt x="41" y="18"/>
                    </a:moveTo>
                    <a:lnTo>
                      <a:pt x="41" y="6"/>
                    </a:lnTo>
                    <a:lnTo>
                      <a:pt x="40" y="4"/>
                    </a:lnTo>
                    <a:lnTo>
                      <a:pt x="39" y="3"/>
                    </a:lnTo>
                    <a:lnTo>
                      <a:pt x="38" y="1"/>
                    </a:lnTo>
                    <a:lnTo>
                      <a:pt x="37" y="1"/>
                    </a:lnTo>
                    <a:lnTo>
                      <a:pt x="36" y="0"/>
                    </a:lnTo>
                    <a:lnTo>
                      <a:pt x="34" y="0"/>
                    </a:lnTo>
                    <a:lnTo>
                      <a:pt x="0" y="1"/>
                    </a:lnTo>
                    <a:lnTo>
                      <a:pt x="0" y="5"/>
                    </a:lnTo>
                    <a:lnTo>
                      <a:pt x="37" y="3"/>
                    </a:lnTo>
                    <a:lnTo>
                      <a:pt x="37" y="18"/>
                    </a:lnTo>
                    <a:lnTo>
                      <a:pt x="41" y="18"/>
                    </a:lnTo>
                    <a:close/>
                  </a:path>
                </a:pathLst>
              </a:custGeom>
              <a:solidFill>
                <a:srgbClr val="FFFFFF"/>
              </a:solidFill>
              <a:ln w="0">
                <a:solidFill>
                  <a:srgbClr val="000000"/>
                </a:solidFill>
                <a:prstDash val="solid"/>
                <a:round/>
                <a:headEnd/>
                <a:tailEnd/>
              </a:ln>
            </p:spPr>
            <p:txBody>
              <a:bodyPr/>
              <a:lstStyle/>
              <a:p>
                <a:endParaRPr lang="en-US"/>
              </a:p>
            </p:txBody>
          </p:sp>
          <p:sp>
            <p:nvSpPr>
              <p:cNvPr id="1552157" name="Line 797"/>
              <p:cNvSpPr>
                <a:spLocks noChangeShapeType="1"/>
              </p:cNvSpPr>
              <p:nvPr/>
            </p:nvSpPr>
            <p:spPr bwMode="auto">
              <a:xfrm>
                <a:off x="1869" y="3056"/>
                <a:ext cx="1" cy="3"/>
              </a:xfrm>
              <a:prstGeom prst="line">
                <a:avLst/>
              </a:prstGeom>
              <a:noFill/>
              <a:ln w="0">
                <a:solidFill>
                  <a:srgbClr val="000000"/>
                </a:solidFill>
                <a:round/>
                <a:headEnd/>
                <a:tailEnd/>
              </a:ln>
            </p:spPr>
            <p:txBody>
              <a:bodyPr/>
              <a:lstStyle/>
              <a:p>
                <a:endParaRPr lang="en-US"/>
              </a:p>
            </p:txBody>
          </p:sp>
          <p:sp>
            <p:nvSpPr>
              <p:cNvPr id="1552158" name="Freeform 798"/>
              <p:cNvSpPr>
                <a:spLocks/>
              </p:cNvSpPr>
              <p:nvPr/>
            </p:nvSpPr>
            <p:spPr bwMode="auto">
              <a:xfrm>
                <a:off x="1888" y="3069"/>
                <a:ext cx="31" cy="91"/>
              </a:xfrm>
              <a:custGeom>
                <a:avLst/>
                <a:gdLst/>
                <a:ahLst/>
                <a:cxnLst>
                  <a:cxn ang="0">
                    <a:pos x="31" y="0"/>
                  </a:cxn>
                  <a:cxn ang="0">
                    <a:pos x="31" y="87"/>
                  </a:cxn>
                  <a:cxn ang="0">
                    <a:pos x="29" y="91"/>
                  </a:cxn>
                  <a:cxn ang="0">
                    <a:pos x="0" y="91"/>
                  </a:cxn>
                </a:cxnLst>
                <a:rect l="0" t="0" r="r" b="b"/>
                <a:pathLst>
                  <a:path w="31" h="91">
                    <a:moveTo>
                      <a:pt x="31" y="0"/>
                    </a:moveTo>
                    <a:lnTo>
                      <a:pt x="31" y="87"/>
                    </a:lnTo>
                    <a:lnTo>
                      <a:pt x="29" y="91"/>
                    </a:lnTo>
                    <a:lnTo>
                      <a:pt x="0" y="91"/>
                    </a:lnTo>
                  </a:path>
                </a:pathLst>
              </a:custGeom>
              <a:noFill/>
              <a:ln w="0">
                <a:solidFill>
                  <a:srgbClr val="000000"/>
                </a:solidFill>
                <a:prstDash val="solid"/>
                <a:round/>
                <a:headEnd/>
                <a:tailEnd/>
              </a:ln>
            </p:spPr>
            <p:txBody>
              <a:bodyPr/>
              <a:lstStyle/>
              <a:p>
                <a:endParaRPr lang="en-US"/>
              </a:p>
            </p:txBody>
          </p:sp>
          <p:sp>
            <p:nvSpPr>
              <p:cNvPr id="1552159" name="Freeform 799"/>
              <p:cNvSpPr>
                <a:spLocks/>
              </p:cNvSpPr>
              <p:nvPr/>
            </p:nvSpPr>
            <p:spPr bwMode="auto">
              <a:xfrm>
                <a:off x="1516" y="3081"/>
                <a:ext cx="27" cy="12"/>
              </a:xfrm>
              <a:custGeom>
                <a:avLst/>
                <a:gdLst/>
                <a:ahLst/>
                <a:cxnLst>
                  <a:cxn ang="0">
                    <a:pos x="27" y="1"/>
                  </a:cxn>
                  <a:cxn ang="0">
                    <a:pos x="5" y="0"/>
                  </a:cxn>
                  <a:cxn ang="0">
                    <a:pos x="4" y="1"/>
                  </a:cxn>
                  <a:cxn ang="0">
                    <a:pos x="3" y="2"/>
                  </a:cxn>
                  <a:cxn ang="0">
                    <a:pos x="2" y="3"/>
                  </a:cxn>
                  <a:cxn ang="0">
                    <a:pos x="1" y="5"/>
                  </a:cxn>
                  <a:cxn ang="0">
                    <a:pos x="0" y="7"/>
                  </a:cxn>
                  <a:cxn ang="0">
                    <a:pos x="0" y="12"/>
                  </a:cxn>
                  <a:cxn ang="0">
                    <a:pos x="2" y="12"/>
                  </a:cxn>
                  <a:cxn ang="0">
                    <a:pos x="2" y="5"/>
                  </a:cxn>
                  <a:cxn ang="0">
                    <a:pos x="26" y="6"/>
                  </a:cxn>
                  <a:cxn ang="0">
                    <a:pos x="27" y="1"/>
                  </a:cxn>
                </a:cxnLst>
                <a:rect l="0" t="0" r="r" b="b"/>
                <a:pathLst>
                  <a:path w="27" h="12">
                    <a:moveTo>
                      <a:pt x="27" y="1"/>
                    </a:moveTo>
                    <a:lnTo>
                      <a:pt x="5" y="0"/>
                    </a:lnTo>
                    <a:lnTo>
                      <a:pt x="4" y="1"/>
                    </a:lnTo>
                    <a:lnTo>
                      <a:pt x="3" y="2"/>
                    </a:lnTo>
                    <a:lnTo>
                      <a:pt x="2" y="3"/>
                    </a:lnTo>
                    <a:lnTo>
                      <a:pt x="1" y="5"/>
                    </a:lnTo>
                    <a:lnTo>
                      <a:pt x="0" y="7"/>
                    </a:lnTo>
                    <a:lnTo>
                      <a:pt x="0" y="12"/>
                    </a:lnTo>
                    <a:lnTo>
                      <a:pt x="2" y="12"/>
                    </a:lnTo>
                    <a:lnTo>
                      <a:pt x="2" y="5"/>
                    </a:lnTo>
                    <a:lnTo>
                      <a:pt x="26" y="6"/>
                    </a:lnTo>
                    <a:lnTo>
                      <a:pt x="27" y="1"/>
                    </a:lnTo>
                    <a:close/>
                  </a:path>
                </a:pathLst>
              </a:custGeom>
              <a:solidFill>
                <a:srgbClr val="FFFFFF"/>
              </a:solidFill>
              <a:ln w="0">
                <a:solidFill>
                  <a:srgbClr val="000000"/>
                </a:solidFill>
                <a:prstDash val="solid"/>
                <a:round/>
                <a:headEnd/>
                <a:tailEnd/>
              </a:ln>
            </p:spPr>
            <p:txBody>
              <a:bodyPr/>
              <a:lstStyle/>
              <a:p>
                <a:endParaRPr lang="en-US"/>
              </a:p>
            </p:txBody>
          </p:sp>
          <p:sp>
            <p:nvSpPr>
              <p:cNvPr id="1552160" name="Freeform 800"/>
              <p:cNvSpPr>
                <a:spLocks/>
              </p:cNvSpPr>
              <p:nvPr/>
            </p:nvSpPr>
            <p:spPr bwMode="auto">
              <a:xfrm>
                <a:off x="1512" y="3091"/>
                <a:ext cx="21" cy="93"/>
              </a:xfrm>
              <a:custGeom>
                <a:avLst/>
                <a:gdLst/>
                <a:ahLst/>
                <a:cxnLst>
                  <a:cxn ang="0">
                    <a:pos x="4" y="2"/>
                  </a:cxn>
                  <a:cxn ang="0">
                    <a:pos x="0" y="2"/>
                  </a:cxn>
                  <a:cxn ang="0">
                    <a:pos x="0" y="93"/>
                  </a:cxn>
                  <a:cxn ang="0">
                    <a:pos x="9" y="93"/>
                  </a:cxn>
                  <a:cxn ang="0">
                    <a:pos x="21" y="37"/>
                  </a:cxn>
                  <a:cxn ang="0">
                    <a:pos x="21" y="0"/>
                  </a:cxn>
                  <a:cxn ang="0">
                    <a:pos x="6" y="2"/>
                  </a:cxn>
                  <a:cxn ang="0">
                    <a:pos x="4" y="2"/>
                  </a:cxn>
                </a:cxnLst>
                <a:rect l="0" t="0" r="r" b="b"/>
                <a:pathLst>
                  <a:path w="21" h="93">
                    <a:moveTo>
                      <a:pt x="4" y="2"/>
                    </a:moveTo>
                    <a:lnTo>
                      <a:pt x="0" y="2"/>
                    </a:lnTo>
                    <a:lnTo>
                      <a:pt x="0" y="93"/>
                    </a:lnTo>
                    <a:lnTo>
                      <a:pt x="9" y="93"/>
                    </a:lnTo>
                    <a:lnTo>
                      <a:pt x="21" y="37"/>
                    </a:lnTo>
                    <a:lnTo>
                      <a:pt x="21" y="0"/>
                    </a:lnTo>
                    <a:lnTo>
                      <a:pt x="6" y="2"/>
                    </a:lnTo>
                    <a:lnTo>
                      <a:pt x="4" y="2"/>
                    </a:lnTo>
                    <a:close/>
                  </a:path>
                </a:pathLst>
              </a:custGeom>
              <a:solidFill>
                <a:srgbClr val="FFFFFF"/>
              </a:solidFill>
              <a:ln w="0">
                <a:solidFill>
                  <a:srgbClr val="000000"/>
                </a:solidFill>
                <a:prstDash val="solid"/>
                <a:round/>
                <a:headEnd/>
                <a:tailEnd/>
              </a:ln>
            </p:spPr>
            <p:txBody>
              <a:bodyPr/>
              <a:lstStyle/>
              <a:p>
                <a:endParaRPr lang="en-US"/>
              </a:p>
            </p:txBody>
          </p:sp>
          <p:sp>
            <p:nvSpPr>
              <p:cNvPr id="1552161" name="Freeform 801"/>
              <p:cNvSpPr>
                <a:spLocks/>
              </p:cNvSpPr>
              <p:nvPr/>
            </p:nvSpPr>
            <p:spPr bwMode="auto">
              <a:xfrm>
                <a:off x="1933" y="3208"/>
                <a:ext cx="34" cy="84"/>
              </a:xfrm>
              <a:custGeom>
                <a:avLst/>
                <a:gdLst/>
                <a:ahLst/>
                <a:cxnLst>
                  <a:cxn ang="0">
                    <a:pos x="0" y="0"/>
                  </a:cxn>
                  <a:cxn ang="0">
                    <a:pos x="24" y="84"/>
                  </a:cxn>
                  <a:cxn ang="0">
                    <a:pos x="34" y="84"/>
                  </a:cxn>
                  <a:cxn ang="0">
                    <a:pos x="34" y="5"/>
                  </a:cxn>
                  <a:cxn ang="0">
                    <a:pos x="0" y="0"/>
                  </a:cxn>
                </a:cxnLst>
                <a:rect l="0" t="0" r="r" b="b"/>
                <a:pathLst>
                  <a:path w="34" h="84">
                    <a:moveTo>
                      <a:pt x="0" y="0"/>
                    </a:moveTo>
                    <a:lnTo>
                      <a:pt x="24" y="84"/>
                    </a:lnTo>
                    <a:lnTo>
                      <a:pt x="34" y="84"/>
                    </a:lnTo>
                    <a:lnTo>
                      <a:pt x="34" y="5"/>
                    </a:lnTo>
                    <a:lnTo>
                      <a:pt x="0" y="0"/>
                    </a:lnTo>
                    <a:close/>
                  </a:path>
                </a:pathLst>
              </a:custGeom>
              <a:solidFill>
                <a:srgbClr val="FFFF80"/>
              </a:solidFill>
              <a:ln w="0">
                <a:solidFill>
                  <a:srgbClr val="000000"/>
                </a:solidFill>
                <a:prstDash val="solid"/>
                <a:round/>
                <a:headEnd/>
                <a:tailEnd/>
              </a:ln>
            </p:spPr>
            <p:txBody>
              <a:bodyPr/>
              <a:lstStyle/>
              <a:p>
                <a:endParaRPr lang="en-US"/>
              </a:p>
            </p:txBody>
          </p:sp>
          <p:sp>
            <p:nvSpPr>
              <p:cNvPr id="1552162" name="Freeform 802"/>
              <p:cNvSpPr>
                <a:spLocks/>
              </p:cNvSpPr>
              <p:nvPr/>
            </p:nvSpPr>
            <p:spPr bwMode="auto">
              <a:xfrm>
                <a:off x="1923" y="3206"/>
                <a:ext cx="34" cy="86"/>
              </a:xfrm>
              <a:custGeom>
                <a:avLst/>
                <a:gdLst/>
                <a:ahLst/>
                <a:cxnLst>
                  <a:cxn ang="0">
                    <a:pos x="0" y="0"/>
                  </a:cxn>
                  <a:cxn ang="0">
                    <a:pos x="24" y="86"/>
                  </a:cxn>
                  <a:cxn ang="0">
                    <a:pos x="34" y="86"/>
                  </a:cxn>
                  <a:cxn ang="0">
                    <a:pos x="10" y="2"/>
                  </a:cxn>
                  <a:cxn ang="0">
                    <a:pos x="0" y="0"/>
                  </a:cxn>
                </a:cxnLst>
                <a:rect l="0" t="0" r="r" b="b"/>
                <a:pathLst>
                  <a:path w="34" h="86">
                    <a:moveTo>
                      <a:pt x="0" y="0"/>
                    </a:moveTo>
                    <a:lnTo>
                      <a:pt x="24" y="86"/>
                    </a:lnTo>
                    <a:lnTo>
                      <a:pt x="34" y="86"/>
                    </a:lnTo>
                    <a:lnTo>
                      <a:pt x="10" y="2"/>
                    </a:lnTo>
                    <a:lnTo>
                      <a:pt x="0" y="0"/>
                    </a:lnTo>
                    <a:close/>
                  </a:path>
                </a:pathLst>
              </a:custGeom>
              <a:solidFill>
                <a:srgbClr val="00FF00"/>
              </a:solidFill>
              <a:ln w="0">
                <a:solidFill>
                  <a:srgbClr val="000000"/>
                </a:solidFill>
                <a:prstDash val="solid"/>
                <a:round/>
                <a:headEnd/>
                <a:tailEnd/>
              </a:ln>
            </p:spPr>
            <p:txBody>
              <a:bodyPr/>
              <a:lstStyle/>
              <a:p>
                <a:endParaRPr lang="en-US"/>
              </a:p>
            </p:txBody>
          </p:sp>
          <p:sp>
            <p:nvSpPr>
              <p:cNvPr id="1552163" name="Freeform 803"/>
              <p:cNvSpPr>
                <a:spLocks/>
              </p:cNvSpPr>
              <p:nvPr/>
            </p:nvSpPr>
            <p:spPr bwMode="auto">
              <a:xfrm>
                <a:off x="1911" y="3205"/>
                <a:ext cx="36" cy="87"/>
              </a:xfrm>
              <a:custGeom>
                <a:avLst/>
                <a:gdLst/>
                <a:ahLst/>
                <a:cxnLst>
                  <a:cxn ang="0">
                    <a:pos x="0" y="0"/>
                  </a:cxn>
                  <a:cxn ang="0">
                    <a:pos x="25" y="87"/>
                  </a:cxn>
                  <a:cxn ang="0">
                    <a:pos x="36" y="87"/>
                  </a:cxn>
                  <a:cxn ang="0">
                    <a:pos x="12" y="1"/>
                  </a:cxn>
                  <a:cxn ang="0">
                    <a:pos x="0" y="0"/>
                  </a:cxn>
                </a:cxnLst>
                <a:rect l="0" t="0" r="r" b="b"/>
                <a:pathLst>
                  <a:path w="36" h="87">
                    <a:moveTo>
                      <a:pt x="0" y="0"/>
                    </a:moveTo>
                    <a:lnTo>
                      <a:pt x="25" y="87"/>
                    </a:lnTo>
                    <a:lnTo>
                      <a:pt x="36" y="87"/>
                    </a:lnTo>
                    <a:lnTo>
                      <a:pt x="12" y="1"/>
                    </a:lnTo>
                    <a:lnTo>
                      <a:pt x="0" y="0"/>
                    </a:lnTo>
                    <a:close/>
                  </a:path>
                </a:pathLst>
              </a:custGeom>
              <a:solidFill>
                <a:srgbClr val="FFFF80"/>
              </a:solidFill>
              <a:ln w="0">
                <a:solidFill>
                  <a:srgbClr val="000000"/>
                </a:solidFill>
                <a:prstDash val="solid"/>
                <a:round/>
                <a:headEnd/>
                <a:tailEnd/>
              </a:ln>
            </p:spPr>
            <p:txBody>
              <a:bodyPr/>
              <a:lstStyle/>
              <a:p>
                <a:endParaRPr lang="en-US"/>
              </a:p>
            </p:txBody>
          </p:sp>
          <p:sp>
            <p:nvSpPr>
              <p:cNvPr id="1552164" name="Freeform 804"/>
              <p:cNvSpPr>
                <a:spLocks/>
              </p:cNvSpPr>
              <p:nvPr/>
            </p:nvSpPr>
            <p:spPr bwMode="auto">
              <a:xfrm>
                <a:off x="1885" y="3201"/>
                <a:ext cx="51" cy="91"/>
              </a:xfrm>
              <a:custGeom>
                <a:avLst/>
                <a:gdLst/>
                <a:ahLst/>
                <a:cxnLst>
                  <a:cxn ang="0">
                    <a:pos x="0" y="0"/>
                  </a:cxn>
                  <a:cxn ang="0">
                    <a:pos x="26" y="90"/>
                  </a:cxn>
                  <a:cxn ang="0">
                    <a:pos x="51" y="91"/>
                  </a:cxn>
                  <a:cxn ang="0">
                    <a:pos x="26" y="4"/>
                  </a:cxn>
                  <a:cxn ang="0">
                    <a:pos x="0" y="0"/>
                  </a:cxn>
                </a:cxnLst>
                <a:rect l="0" t="0" r="r" b="b"/>
                <a:pathLst>
                  <a:path w="51" h="91">
                    <a:moveTo>
                      <a:pt x="0" y="0"/>
                    </a:moveTo>
                    <a:lnTo>
                      <a:pt x="26" y="90"/>
                    </a:lnTo>
                    <a:lnTo>
                      <a:pt x="51" y="91"/>
                    </a:lnTo>
                    <a:lnTo>
                      <a:pt x="26" y="4"/>
                    </a:lnTo>
                    <a:lnTo>
                      <a:pt x="0" y="0"/>
                    </a:lnTo>
                    <a:close/>
                  </a:path>
                </a:pathLst>
              </a:custGeom>
              <a:solidFill>
                <a:srgbClr val="00FF00"/>
              </a:solidFill>
              <a:ln w="0">
                <a:solidFill>
                  <a:srgbClr val="000000"/>
                </a:solidFill>
                <a:prstDash val="solid"/>
                <a:round/>
                <a:headEnd/>
                <a:tailEnd/>
              </a:ln>
            </p:spPr>
            <p:txBody>
              <a:bodyPr/>
              <a:lstStyle/>
              <a:p>
                <a:endParaRPr lang="en-US"/>
              </a:p>
            </p:txBody>
          </p:sp>
          <p:sp>
            <p:nvSpPr>
              <p:cNvPr id="1552165" name="Freeform 805"/>
              <p:cNvSpPr>
                <a:spLocks/>
              </p:cNvSpPr>
              <p:nvPr/>
            </p:nvSpPr>
            <p:spPr bwMode="auto">
              <a:xfrm>
                <a:off x="1851" y="3196"/>
                <a:ext cx="60" cy="95"/>
              </a:xfrm>
              <a:custGeom>
                <a:avLst/>
                <a:gdLst/>
                <a:ahLst/>
                <a:cxnLst>
                  <a:cxn ang="0">
                    <a:pos x="0" y="0"/>
                  </a:cxn>
                  <a:cxn ang="0">
                    <a:pos x="24" y="95"/>
                  </a:cxn>
                  <a:cxn ang="0">
                    <a:pos x="60" y="95"/>
                  </a:cxn>
                  <a:cxn ang="0">
                    <a:pos x="34" y="5"/>
                  </a:cxn>
                  <a:cxn ang="0">
                    <a:pos x="0" y="0"/>
                  </a:cxn>
                </a:cxnLst>
                <a:rect l="0" t="0" r="r" b="b"/>
                <a:pathLst>
                  <a:path w="60" h="95">
                    <a:moveTo>
                      <a:pt x="0" y="0"/>
                    </a:moveTo>
                    <a:lnTo>
                      <a:pt x="24" y="95"/>
                    </a:lnTo>
                    <a:lnTo>
                      <a:pt x="60" y="95"/>
                    </a:lnTo>
                    <a:lnTo>
                      <a:pt x="34" y="5"/>
                    </a:lnTo>
                    <a:lnTo>
                      <a:pt x="0" y="0"/>
                    </a:lnTo>
                    <a:close/>
                  </a:path>
                </a:pathLst>
              </a:custGeom>
              <a:solidFill>
                <a:srgbClr val="FFFF80"/>
              </a:solidFill>
              <a:ln w="0">
                <a:solidFill>
                  <a:srgbClr val="000000"/>
                </a:solidFill>
                <a:prstDash val="solid"/>
                <a:round/>
                <a:headEnd/>
                <a:tailEnd/>
              </a:ln>
            </p:spPr>
            <p:txBody>
              <a:bodyPr/>
              <a:lstStyle/>
              <a:p>
                <a:endParaRPr lang="en-US"/>
              </a:p>
            </p:txBody>
          </p:sp>
          <p:sp>
            <p:nvSpPr>
              <p:cNvPr id="1552166" name="Freeform 806"/>
              <p:cNvSpPr>
                <a:spLocks/>
              </p:cNvSpPr>
              <p:nvPr/>
            </p:nvSpPr>
            <p:spPr bwMode="auto">
              <a:xfrm>
                <a:off x="1518" y="3194"/>
                <a:ext cx="449" cy="214"/>
              </a:xfrm>
              <a:custGeom>
                <a:avLst/>
                <a:gdLst/>
                <a:ahLst/>
                <a:cxnLst>
                  <a:cxn ang="0">
                    <a:pos x="318" y="0"/>
                  </a:cxn>
                  <a:cxn ang="0">
                    <a:pos x="322" y="0"/>
                  </a:cxn>
                  <a:cxn ang="0">
                    <a:pos x="327" y="1"/>
                  </a:cxn>
                  <a:cxn ang="0">
                    <a:pos x="330" y="1"/>
                  </a:cxn>
                  <a:cxn ang="0">
                    <a:pos x="333" y="2"/>
                  </a:cxn>
                  <a:cxn ang="0">
                    <a:pos x="357" y="96"/>
                  </a:cxn>
                  <a:cxn ang="0">
                    <a:pos x="393" y="97"/>
                  </a:cxn>
                  <a:cxn ang="0">
                    <a:pos x="418" y="98"/>
                  </a:cxn>
                  <a:cxn ang="0">
                    <a:pos x="429" y="98"/>
                  </a:cxn>
                  <a:cxn ang="0">
                    <a:pos x="439" y="98"/>
                  </a:cxn>
                  <a:cxn ang="0">
                    <a:pos x="449" y="98"/>
                  </a:cxn>
                  <a:cxn ang="0">
                    <a:pos x="449" y="124"/>
                  </a:cxn>
                  <a:cxn ang="0">
                    <a:pos x="361" y="121"/>
                  </a:cxn>
                  <a:cxn ang="0">
                    <a:pos x="339" y="214"/>
                  </a:cxn>
                  <a:cxn ang="0">
                    <a:pos x="330" y="214"/>
                  </a:cxn>
                  <a:cxn ang="0">
                    <a:pos x="330" y="176"/>
                  </a:cxn>
                  <a:cxn ang="0">
                    <a:pos x="0" y="176"/>
                  </a:cxn>
                  <a:cxn ang="0">
                    <a:pos x="0" y="14"/>
                  </a:cxn>
                  <a:cxn ang="0">
                    <a:pos x="310" y="0"/>
                  </a:cxn>
                  <a:cxn ang="0">
                    <a:pos x="314" y="0"/>
                  </a:cxn>
                  <a:cxn ang="0">
                    <a:pos x="318" y="0"/>
                  </a:cxn>
                </a:cxnLst>
                <a:rect l="0" t="0" r="r" b="b"/>
                <a:pathLst>
                  <a:path w="449" h="214">
                    <a:moveTo>
                      <a:pt x="318" y="0"/>
                    </a:moveTo>
                    <a:lnTo>
                      <a:pt x="322" y="0"/>
                    </a:lnTo>
                    <a:lnTo>
                      <a:pt x="327" y="1"/>
                    </a:lnTo>
                    <a:lnTo>
                      <a:pt x="330" y="1"/>
                    </a:lnTo>
                    <a:lnTo>
                      <a:pt x="333" y="2"/>
                    </a:lnTo>
                    <a:lnTo>
                      <a:pt x="357" y="96"/>
                    </a:lnTo>
                    <a:lnTo>
                      <a:pt x="393" y="97"/>
                    </a:lnTo>
                    <a:lnTo>
                      <a:pt x="418" y="98"/>
                    </a:lnTo>
                    <a:lnTo>
                      <a:pt x="429" y="98"/>
                    </a:lnTo>
                    <a:lnTo>
                      <a:pt x="439" y="98"/>
                    </a:lnTo>
                    <a:lnTo>
                      <a:pt x="449" y="98"/>
                    </a:lnTo>
                    <a:lnTo>
                      <a:pt x="449" y="124"/>
                    </a:lnTo>
                    <a:lnTo>
                      <a:pt x="361" y="121"/>
                    </a:lnTo>
                    <a:lnTo>
                      <a:pt x="339" y="214"/>
                    </a:lnTo>
                    <a:lnTo>
                      <a:pt x="330" y="214"/>
                    </a:lnTo>
                    <a:lnTo>
                      <a:pt x="330" y="176"/>
                    </a:lnTo>
                    <a:lnTo>
                      <a:pt x="0" y="176"/>
                    </a:lnTo>
                    <a:lnTo>
                      <a:pt x="0" y="14"/>
                    </a:lnTo>
                    <a:lnTo>
                      <a:pt x="310" y="0"/>
                    </a:lnTo>
                    <a:lnTo>
                      <a:pt x="314" y="0"/>
                    </a:lnTo>
                    <a:lnTo>
                      <a:pt x="318" y="0"/>
                    </a:lnTo>
                    <a:close/>
                  </a:path>
                </a:pathLst>
              </a:custGeom>
              <a:solidFill>
                <a:srgbClr val="FFFFFF"/>
              </a:solidFill>
              <a:ln w="0">
                <a:solidFill>
                  <a:srgbClr val="000000"/>
                </a:solidFill>
                <a:prstDash val="solid"/>
                <a:round/>
                <a:headEnd/>
                <a:tailEnd/>
              </a:ln>
            </p:spPr>
            <p:txBody>
              <a:bodyPr/>
              <a:lstStyle/>
              <a:p>
                <a:endParaRPr lang="en-US"/>
              </a:p>
            </p:txBody>
          </p:sp>
          <p:sp>
            <p:nvSpPr>
              <p:cNvPr id="1552167" name="Freeform 807"/>
              <p:cNvSpPr>
                <a:spLocks/>
              </p:cNvSpPr>
              <p:nvPr/>
            </p:nvSpPr>
            <p:spPr bwMode="auto">
              <a:xfrm>
                <a:off x="1518" y="3370"/>
                <a:ext cx="330" cy="74"/>
              </a:xfrm>
              <a:custGeom>
                <a:avLst/>
                <a:gdLst/>
                <a:ahLst/>
                <a:cxnLst>
                  <a:cxn ang="0">
                    <a:pos x="330" y="0"/>
                  </a:cxn>
                  <a:cxn ang="0">
                    <a:pos x="330" y="38"/>
                  </a:cxn>
                  <a:cxn ang="0">
                    <a:pos x="308" y="61"/>
                  </a:cxn>
                  <a:cxn ang="0">
                    <a:pos x="298" y="74"/>
                  </a:cxn>
                  <a:cxn ang="0">
                    <a:pos x="148" y="69"/>
                  </a:cxn>
                  <a:cxn ang="0">
                    <a:pos x="53" y="67"/>
                  </a:cxn>
                  <a:cxn ang="0">
                    <a:pos x="29" y="67"/>
                  </a:cxn>
                  <a:cxn ang="0">
                    <a:pos x="0" y="41"/>
                  </a:cxn>
                  <a:cxn ang="0">
                    <a:pos x="0" y="0"/>
                  </a:cxn>
                  <a:cxn ang="0">
                    <a:pos x="330" y="0"/>
                  </a:cxn>
                </a:cxnLst>
                <a:rect l="0" t="0" r="r" b="b"/>
                <a:pathLst>
                  <a:path w="330" h="74">
                    <a:moveTo>
                      <a:pt x="330" y="0"/>
                    </a:moveTo>
                    <a:lnTo>
                      <a:pt x="330" y="38"/>
                    </a:lnTo>
                    <a:lnTo>
                      <a:pt x="308" y="61"/>
                    </a:lnTo>
                    <a:lnTo>
                      <a:pt x="298" y="74"/>
                    </a:lnTo>
                    <a:lnTo>
                      <a:pt x="148" y="69"/>
                    </a:lnTo>
                    <a:lnTo>
                      <a:pt x="53" y="67"/>
                    </a:lnTo>
                    <a:lnTo>
                      <a:pt x="29" y="67"/>
                    </a:lnTo>
                    <a:lnTo>
                      <a:pt x="0" y="41"/>
                    </a:lnTo>
                    <a:lnTo>
                      <a:pt x="0" y="0"/>
                    </a:lnTo>
                    <a:lnTo>
                      <a:pt x="330" y="0"/>
                    </a:lnTo>
                    <a:close/>
                  </a:path>
                </a:pathLst>
              </a:custGeom>
              <a:solidFill>
                <a:srgbClr val="A1A1A1"/>
              </a:solidFill>
              <a:ln w="0">
                <a:solidFill>
                  <a:srgbClr val="000000"/>
                </a:solidFill>
                <a:prstDash val="solid"/>
                <a:round/>
                <a:headEnd/>
                <a:tailEnd/>
              </a:ln>
            </p:spPr>
            <p:txBody>
              <a:bodyPr/>
              <a:lstStyle/>
              <a:p>
                <a:endParaRPr lang="en-US"/>
              </a:p>
            </p:txBody>
          </p:sp>
          <p:sp>
            <p:nvSpPr>
              <p:cNvPr id="1552168" name="Freeform 808"/>
              <p:cNvSpPr>
                <a:spLocks/>
              </p:cNvSpPr>
              <p:nvPr/>
            </p:nvSpPr>
            <p:spPr bwMode="auto">
              <a:xfrm>
                <a:off x="1522" y="3292"/>
                <a:ext cx="308" cy="66"/>
              </a:xfrm>
              <a:custGeom>
                <a:avLst/>
                <a:gdLst/>
                <a:ahLst/>
                <a:cxnLst>
                  <a:cxn ang="0">
                    <a:pos x="13" y="0"/>
                  </a:cxn>
                  <a:cxn ang="0">
                    <a:pos x="8" y="1"/>
                  </a:cxn>
                  <a:cxn ang="0">
                    <a:pos x="5" y="3"/>
                  </a:cxn>
                  <a:cxn ang="0">
                    <a:pos x="3" y="5"/>
                  </a:cxn>
                  <a:cxn ang="0">
                    <a:pos x="2" y="8"/>
                  </a:cxn>
                  <a:cxn ang="0">
                    <a:pos x="1" y="11"/>
                  </a:cxn>
                  <a:cxn ang="0">
                    <a:pos x="0" y="16"/>
                  </a:cxn>
                  <a:cxn ang="0">
                    <a:pos x="0" y="21"/>
                  </a:cxn>
                  <a:cxn ang="0">
                    <a:pos x="2" y="32"/>
                  </a:cxn>
                  <a:cxn ang="0">
                    <a:pos x="4" y="42"/>
                  </a:cxn>
                  <a:cxn ang="0">
                    <a:pos x="5" y="48"/>
                  </a:cxn>
                  <a:cxn ang="0">
                    <a:pos x="7" y="53"/>
                  </a:cxn>
                  <a:cxn ang="0">
                    <a:pos x="9" y="57"/>
                  </a:cxn>
                  <a:cxn ang="0">
                    <a:pos x="12" y="62"/>
                  </a:cxn>
                  <a:cxn ang="0">
                    <a:pos x="14" y="64"/>
                  </a:cxn>
                  <a:cxn ang="0">
                    <a:pos x="16" y="66"/>
                  </a:cxn>
                  <a:cxn ang="0">
                    <a:pos x="18" y="66"/>
                  </a:cxn>
                  <a:cxn ang="0">
                    <a:pos x="300" y="66"/>
                  </a:cxn>
                  <a:cxn ang="0">
                    <a:pos x="303" y="66"/>
                  </a:cxn>
                  <a:cxn ang="0">
                    <a:pos x="304" y="65"/>
                  </a:cxn>
                  <a:cxn ang="0">
                    <a:pos x="306" y="63"/>
                  </a:cxn>
                  <a:cxn ang="0">
                    <a:pos x="308" y="59"/>
                  </a:cxn>
                  <a:cxn ang="0">
                    <a:pos x="308" y="55"/>
                  </a:cxn>
                  <a:cxn ang="0">
                    <a:pos x="308" y="50"/>
                  </a:cxn>
                  <a:cxn ang="0">
                    <a:pos x="307" y="41"/>
                  </a:cxn>
                  <a:cxn ang="0">
                    <a:pos x="306" y="34"/>
                  </a:cxn>
                  <a:cxn ang="0">
                    <a:pos x="304" y="27"/>
                  </a:cxn>
                  <a:cxn ang="0">
                    <a:pos x="302" y="21"/>
                  </a:cxn>
                  <a:cxn ang="0">
                    <a:pos x="299" y="15"/>
                  </a:cxn>
                  <a:cxn ang="0">
                    <a:pos x="297" y="10"/>
                  </a:cxn>
                  <a:cxn ang="0">
                    <a:pos x="293" y="4"/>
                  </a:cxn>
                  <a:cxn ang="0">
                    <a:pos x="291" y="2"/>
                  </a:cxn>
                  <a:cxn ang="0">
                    <a:pos x="289" y="0"/>
                  </a:cxn>
                  <a:cxn ang="0">
                    <a:pos x="17" y="0"/>
                  </a:cxn>
                  <a:cxn ang="0">
                    <a:pos x="13" y="0"/>
                  </a:cxn>
                </a:cxnLst>
                <a:rect l="0" t="0" r="r" b="b"/>
                <a:pathLst>
                  <a:path w="308" h="66">
                    <a:moveTo>
                      <a:pt x="13" y="0"/>
                    </a:moveTo>
                    <a:lnTo>
                      <a:pt x="8" y="1"/>
                    </a:lnTo>
                    <a:lnTo>
                      <a:pt x="5" y="3"/>
                    </a:lnTo>
                    <a:lnTo>
                      <a:pt x="3" y="5"/>
                    </a:lnTo>
                    <a:lnTo>
                      <a:pt x="2" y="8"/>
                    </a:lnTo>
                    <a:lnTo>
                      <a:pt x="1" y="11"/>
                    </a:lnTo>
                    <a:lnTo>
                      <a:pt x="0" y="16"/>
                    </a:lnTo>
                    <a:lnTo>
                      <a:pt x="0" y="21"/>
                    </a:lnTo>
                    <a:lnTo>
                      <a:pt x="2" y="32"/>
                    </a:lnTo>
                    <a:lnTo>
                      <a:pt x="4" y="42"/>
                    </a:lnTo>
                    <a:lnTo>
                      <a:pt x="5" y="48"/>
                    </a:lnTo>
                    <a:lnTo>
                      <a:pt x="7" y="53"/>
                    </a:lnTo>
                    <a:lnTo>
                      <a:pt x="9" y="57"/>
                    </a:lnTo>
                    <a:lnTo>
                      <a:pt x="12" y="62"/>
                    </a:lnTo>
                    <a:lnTo>
                      <a:pt x="14" y="64"/>
                    </a:lnTo>
                    <a:lnTo>
                      <a:pt x="16" y="66"/>
                    </a:lnTo>
                    <a:lnTo>
                      <a:pt x="18" y="66"/>
                    </a:lnTo>
                    <a:lnTo>
                      <a:pt x="300" y="66"/>
                    </a:lnTo>
                    <a:lnTo>
                      <a:pt x="303" y="66"/>
                    </a:lnTo>
                    <a:lnTo>
                      <a:pt x="304" y="65"/>
                    </a:lnTo>
                    <a:lnTo>
                      <a:pt x="306" y="63"/>
                    </a:lnTo>
                    <a:lnTo>
                      <a:pt x="308" y="59"/>
                    </a:lnTo>
                    <a:lnTo>
                      <a:pt x="308" y="55"/>
                    </a:lnTo>
                    <a:lnTo>
                      <a:pt x="308" y="50"/>
                    </a:lnTo>
                    <a:lnTo>
                      <a:pt x="307" y="41"/>
                    </a:lnTo>
                    <a:lnTo>
                      <a:pt x="306" y="34"/>
                    </a:lnTo>
                    <a:lnTo>
                      <a:pt x="304" y="27"/>
                    </a:lnTo>
                    <a:lnTo>
                      <a:pt x="302" y="21"/>
                    </a:lnTo>
                    <a:lnTo>
                      <a:pt x="299" y="15"/>
                    </a:lnTo>
                    <a:lnTo>
                      <a:pt x="297" y="10"/>
                    </a:lnTo>
                    <a:lnTo>
                      <a:pt x="293" y="4"/>
                    </a:lnTo>
                    <a:lnTo>
                      <a:pt x="291" y="2"/>
                    </a:lnTo>
                    <a:lnTo>
                      <a:pt x="289" y="0"/>
                    </a:lnTo>
                    <a:lnTo>
                      <a:pt x="17" y="0"/>
                    </a:lnTo>
                    <a:lnTo>
                      <a:pt x="13" y="0"/>
                    </a:lnTo>
                    <a:close/>
                  </a:path>
                </a:pathLst>
              </a:custGeom>
              <a:solidFill>
                <a:srgbClr val="FFFF80"/>
              </a:solidFill>
              <a:ln w="0">
                <a:solidFill>
                  <a:srgbClr val="000000"/>
                </a:solidFill>
                <a:prstDash val="solid"/>
                <a:round/>
                <a:headEnd/>
                <a:tailEnd/>
              </a:ln>
            </p:spPr>
            <p:txBody>
              <a:bodyPr/>
              <a:lstStyle/>
              <a:p>
                <a:endParaRPr lang="en-US"/>
              </a:p>
            </p:txBody>
          </p:sp>
          <p:sp>
            <p:nvSpPr>
              <p:cNvPr id="1552169" name="Freeform 809"/>
              <p:cNvSpPr>
                <a:spLocks/>
              </p:cNvSpPr>
              <p:nvPr/>
            </p:nvSpPr>
            <p:spPr bwMode="auto">
              <a:xfrm>
                <a:off x="1773" y="3303"/>
                <a:ext cx="41" cy="41"/>
              </a:xfrm>
              <a:custGeom>
                <a:avLst/>
                <a:gdLst/>
                <a:ahLst/>
                <a:cxnLst>
                  <a:cxn ang="0">
                    <a:pos x="0" y="19"/>
                  </a:cxn>
                  <a:cxn ang="0">
                    <a:pos x="1" y="15"/>
                  </a:cxn>
                  <a:cxn ang="0">
                    <a:pos x="3" y="11"/>
                  </a:cxn>
                  <a:cxn ang="0">
                    <a:pos x="5" y="8"/>
                  </a:cxn>
                  <a:cxn ang="0">
                    <a:pos x="8" y="5"/>
                  </a:cxn>
                  <a:cxn ang="0">
                    <a:pos x="11" y="3"/>
                  </a:cxn>
                  <a:cxn ang="0">
                    <a:pos x="14" y="1"/>
                  </a:cxn>
                  <a:cxn ang="0">
                    <a:pos x="18" y="0"/>
                  </a:cxn>
                  <a:cxn ang="0">
                    <a:pos x="22" y="0"/>
                  </a:cxn>
                  <a:cxn ang="0">
                    <a:pos x="26" y="1"/>
                  </a:cxn>
                  <a:cxn ang="0">
                    <a:pos x="30" y="2"/>
                  </a:cxn>
                  <a:cxn ang="0">
                    <a:pos x="33" y="4"/>
                  </a:cxn>
                  <a:cxn ang="0">
                    <a:pos x="36" y="7"/>
                  </a:cxn>
                  <a:cxn ang="0">
                    <a:pos x="38" y="10"/>
                  </a:cxn>
                  <a:cxn ang="0">
                    <a:pos x="40" y="14"/>
                  </a:cxn>
                  <a:cxn ang="0">
                    <a:pos x="41" y="18"/>
                  </a:cxn>
                  <a:cxn ang="0">
                    <a:pos x="41" y="22"/>
                  </a:cxn>
                  <a:cxn ang="0">
                    <a:pos x="40" y="26"/>
                  </a:cxn>
                  <a:cxn ang="0">
                    <a:pos x="39" y="29"/>
                  </a:cxn>
                  <a:cxn ang="0">
                    <a:pos x="37" y="33"/>
                  </a:cxn>
                  <a:cxn ang="0">
                    <a:pos x="34" y="36"/>
                  </a:cxn>
                  <a:cxn ang="0">
                    <a:pos x="31" y="38"/>
                  </a:cxn>
                  <a:cxn ang="0">
                    <a:pos x="27" y="40"/>
                  </a:cxn>
                  <a:cxn ang="0">
                    <a:pos x="24" y="41"/>
                  </a:cxn>
                  <a:cxn ang="0">
                    <a:pos x="20" y="41"/>
                  </a:cxn>
                  <a:cxn ang="0">
                    <a:pos x="16" y="41"/>
                  </a:cxn>
                  <a:cxn ang="0">
                    <a:pos x="12" y="39"/>
                  </a:cxn>
                  <a:cxn ang="0">
                    <a:pos x="9" y="37"/>
                  </a:cxn>
                  <a:cxn ang="0">
                    <a:pos x="6" y="35"/>
                  </a:cxn>
                  <a:cxn ang="0">
                    <a:pos x="4" y="32"/>
                  </a:cxn>
                  <a:cxn ang="0">
                    <a:pos x="2" y="28"/>
                  </a:cxn>
                  <a:cxn ang="0">
                    <a:pos x="1" y="24"/>
                  </a:cxn>
                  <a:cxn ang="0">
                    <a:pos x="0" y="21"/>
                  </a:cxn>
                </a:cxnLst>
                <a:rect l="0" t="0" r="r" b="b"/>
                <a:pathLst>
                  <a:path w="41" h="41">
                    <a:moveTo>
                      <a:pt x="0" y="21"/>
                    </a:moveTo>
                    <a:lnTo>
                      <a:pt x="0" y="19"/>
                    </a:lnTo>
                    <a:lnTo>
                      <a:pt x="1" y="17"/>
                    </a:lnTo>
                    <a:lnTo>
                      <a:pt x="1" y="15"/>
                    </a:lnTo>
                    <a:lnTo>
                      <a:pt x="2" y="13"/>
                    </a:lnTo>
                    <a:lnTo>
                      <a:pt x="3" y="11"/>
                    </a:lnTo>
                    <a:lnTo>
                      <a:pt x="4" y="9"/>
                    </a:lnTo>
                    <a:lnTo>
                      <a:pt x="5" y="8"/>
                    </a:lnTo>
                    <a:lnTo>
                      <a:pt x="6" y="6"/>
                    </a:lnTo>
                    <a:lnTo>
                      <a:pt x="8" y="5"/>
                    </a:lnTo>
                    <a:lnTo>
                      <a:pt x="9" y="3"/>
                    </a:lnTo>
                    <a:lnTo>
                      <a:pt x="11" y="3"/>
                    </a:lnTo>
                    <a:lnTo>
                      <a:pt x="13" y="2"/>
                    </a:lnTo>
                    <a:lnTo>
                      <a:pt x="14" y="1"/>
                    </a:lnTo>
                    <a:lnTo>
                      <a:pt x="16" y="0"/>
                    </a:lnTo>
                    <a:lnTo>
                      <a:pt x="18" y="0"/>
                    </a:lnTo>
                    <a:lnTo>
                      <a:pt x="20" y="0"/>
                    </a:lnTo>
                    <a:lnTo>
                      <a:pt x="22" y="0"/>
                    </a:lnTo>
                    <a:lnTo>
                      <a:pt x="24" y="0"/>
                    </a:lnTo>
                    <a:lnTo>
                      <a:pt x="26" y="1"/>
                    </a:lnTo>
                    <a:lnTo>
                      <a:pt x="28" y="1"/>
                    </a:lnTo>
                    <a:lnTo>
                      <a:pt x="30" y="2"/>
                    </a:lnTo>
                    <a:lnTo>
                      <a:pt x="31" y="3"/>
                    </a:lnTo>
                    <a:lnTo>
                      <a:pt x="33" y="4"/>
                    </a:lnTo>
                    <a:lnTo>
                      <a:pt x="34" y="5"/>
                    </a:lnTo>
                    <a:lnTo>
                      <a:pt x="36" y="7"/>
                    </a:lnTo>
                    <a:lnTo>
                      <a:pt x="37" y="8"/>
                    </a:lnTo>
                    <a:lnTo>
                      <a:pt x="38" y="10"/>
                    </a:lnTo>
                    <a:lnTo>
                      <a:pt x="39" y="12"/>
                    </a:lnTo>
                    <a:lnTo>
                      <a:pt x="40" y="14"/>
                    </a:lnTo>
                    <a:lnTo>
                      <a:pt x="40" y="16"/>
                    </a:lnTo>
                    <a:lnTo>
                      <a:pt x="41" y="18"/>
                    </a:lnTo>
                    <a:lnTo>
                      <a:pt x="41" y="20"/>
                    </a:lnTo>
                    <a:lnTo>
                      <a:pt x="41" y="22"/>
                    </a:lnTo>
                    <a:lnTo>
                      <a:pt x="41" y="24"/>
                    </a:lnTo>
                    <a:lnTo>
                      <a:pt x="40" y="26"/>
                    </a:lnTo>
                    <a:lnTo>
                      <a:pt x="40" y="27"/>
                    </a:lnTo>
                    <a:lnTo>
                      <a:pt x="39" y="29"/>
                    </a:lnTo>
                    <a:lnTo>
                      <a:pt x="38" y="31"/>
                    </a:lnTo>
                    <a:lnTo>
                      <a:pt x="37" y="33"/>
                    </a:lnTo>
                    <a:lnTo>
                      <a:pt x="36" y="34"/>
                    </a:lnTo>
                    <a:lnTo>
                      <a:pt x="34" y="36"/>
                    </a:lnTo>
                    <a:lnTo>
                      <a:pt x="33" y="37"/>
                    </a:lnTo>
                    <a:lnTo>
                      <a:pt x="31" y="38"/>
                    </a:lnTo>
                    <a:lnTo>
                      <a:pt x="29" y="39"/>
                    </a:lnTo>
                    <a:lnTo>
                      <a:pt x="27" y="40"/>
                    </a:lnTo>
                    <a:lnTo>
                      <a:pt x="26" y="40"/>
                    </a:lnTo>
                    <a:lnTo>
                      <a:pt x="24" y="41"/>
                    </a:lnTo>
                    <a:lnTo>
                      <a:pt x="22" y="41"/>
                    </a:lnTo>
                    <a:lnTo>
                      <a:pt x="20" y="41"/>
                    </a:lnTo>
                    <a:lnTo>
                      <a:pt x="18" y="41"/>
                    </a:lnTo>
                    <a:lnTo>
                      <a:pt x="16" y="41"/>
                    </a:lnTo>
                    <a:lnTo>
                      <a:pt x="14" y="40"/>
                    </a:lnTo>
                    <a:lnTo>
                      <a:pt x="12" y="39"/>
                    </a:lnTo>
                    <a:lnTo>
                      <a:pt x="11" y="38"/>
                    </a:lnTo>
                    <a:lnTo>
                      <a:pt x="9" y="37"/>
                    </a:lnTo>
                    <a:lnTo>
                      <a:pt x="7" y="36"/>
                    </a:lnTo>
                    <a:lnTo>
                      <a:pt x="6" y="35"/>
                    </a:lnTo>
                    <a:lnTo>
                      <a:pt x="5" y="33"/>
                    </a:lnTo>
                    <a:lnTo>
                      <a:pt x="4" y="32"/>
                    </a:lnTo>
                    <a:lnTo>
                      <a:pt x="3" y="30"/>
                    </a:lnTo>
                    <a:lnTo>
                      <a:pt x="2" y="28"/>
                    </a:lnTo>
                    <a:lnTo>
                      <a:pt x="1" y="26"/>
                    </a:lnTo>
                    <a:lnTo>
                      <a:pt x="1" y="24"/>
                    </a:lnTo>
                    <a:lnTo>
                      <a:pt x="0" y="22"/>
                    </a:lnTo>
                    <a:lnTo>
                      <a:pt x="0" y="21"/>
                    </a:lnTo>
                    <a:close/>
                  </a:path>
                </a:pathLst>
              </a:custGeom>
              <a:solidFill>
                <a:srgbClr val="FFFFFF"/>
              </a:solidFill>
              <a:ln w="0">
                <a:solidFill>
                  <a:srgbClr val="000000"/>
                </a:solidFill>
                <a:prstDash val="solid"/>
                <a:round/>
                <a:headEnd/>
                <a:tailEnd/>
              </a:ln>
            </p:spPr>
            <p:txBody>
              <a:bodyPr/>
              <a:lstStyle/>
              <a:p>
                <a:endParaRPr lang="en-US"/>
              </a:p>
            </p:txBody>
          </p:sp>
          <p:sp>
            <p:nvSpPr>
              <p:cNvPr id="1552170" name="Freeform 810"/>
              <p:cNvSpPr>
                <a:spLocks/>
              </p:cNvSpPr>
              <p:nvPr/>
            </p:nvSpPr>
            <p:spPr bwMode="auto">
              <a:xfrm>
                <a:off x="1769" y="3298"/>
                <a:ext cx="40" cy="51"/>
              </a:xfrm>
              <a:custGeom>
                <a:avLst/>
                <a:gdLst/>
                <a:ahLst/>
                <a:cxnLst>
                  <a:cxn ang="0">
                    <a:pos x="32" y="5"/>
                  </a:cxn>
                  <a:cxn ang="0">
                    <a:pos x="28" y="5"/>
                  </a:cxn>
                  <a:cxn ang="0">
                    <a:pos x="24" y="5"/>
                  </a:cxn>
                  <a:cxn ang="0">
                    <a:pos x="20" y="5"/>
                  </a:cxn>
                  <a:cxn ang="0">
                    <a:pos x="17" y="7"/>
                  </a:cxn>
                  <a:cxn ang="0">
                    <a:pos x="13" y="8"/>
                  </a:cxn>
                  <a:cxn ang="0">
                    <a:pos x="10" y="11"/>
                  </a:cxn>
                  <a:cxn ang="0">
                    <a:pos x="8" y="14"/>
                  </a:cxn>
                  <a:cxn ang="0">
                    <a:pos x="6" y="18"/>
                  </a:cxn>
                  <a:cxn ang="0">
                    <a:pos x="5" y="22"/>
                  </a:cxn>
                  <a:cxn ang="0">
                    <a:pos x="4" y="26"/>
                  </a:cxn>
                  <a:cxn ang="0">
                    <a:pos x="5" y="29"/>
                  </a:cxn>
                  <a:cxn ang="0">
                    <a:pos x="6" y="33"/>
                  </a:cxn>
                  <a:cxn ang="0">
                    <a:pos x="8" y="37"/>
                  </a:cxn>
                  <a:cxn ang="0">
                    <a:pos x="10" y="40"/>
                  </a:cxn>
                  <a:cxn ang="0">
                    <a:pos x="13" y="42"/>
                  </a:cxn>
                  <a:cxn ang="0">
                    <a:pos x="16" y="44"/>
                  </a:cxn>
                  <a:cxn ang="0">
                    <a:pos x="20" y="46"/>
                  </a:cxn>
                  <a:cxn ang="0">
                    <a:pos x="24" y="47"/>
                  </a:cxn>
                  <a:cxn ang="0">
                    <a:pos x="29" y="49"/>
                  </a:cxn>
                  <a:cxn ang="0">
                    <a:pos x="34" y="50"/>
                  </a:cxn>
                  <a:cxn ang="0">
                    <a:pos x="30" y="51"/>
                  </a:cxn>
                  <a:cxn ang="0">
                    <a:pos x="25" y="51"/>
                  </a:cxn>
                  <a:cxn ang="0">
                    <a:pos x="21" y="51"/>
                  </a:cxn>
                  <a:cxn ang="0">
                    <a:pos x="17" y="50"/>
                  </a:cxn>
                  <a:cxn ang="0">
                    <a:pos x="13" y="48"/>
                  </a:cxn>
                  <a:cxn ang="0">
                    <a:pos x="9" y="45"/>
                  </a:cxn>
                  <a:cxn ang="0">
                    <a:pos x="6" y="42"/>
                  </a:cxn>
                  <a:cxn ang="0">
                    <a:pos x="3" y="38"/>
                  </a:cxn>
                  <a:cxn ang="0">
                    <a:pos x="1" y="34"/>
                  </a:cxn>
                  <a:cxn ang="0">
                    <a:pos x="0" y="30"/>
                  </a:cxn>
                  <a:cxn ang="0">
                    <a:pos x="0" y="26"/>
                  </a:cxn>
                  <a:cxn ang="0">
                    <a:pos x="0" y="23"/>
                  </a:cxn>
                  <a:cxn ang="0">
                    <a:pos x="1" y="19"/>
                  </a:cxn>
                  <a:cxn ang="0">
                    <a:pos x="2" y="15"/>
                  </a:cxn>
                  <a:cxn ang="0">
                    <a:pos x="4" y="11"/>
                  </a:cxn>
                  <a:cxn ang="0">
                    <a:pos x="7" y="8"/>
                  </a:cxn>
                  <a:cxn ang="0">
                    <a:pos x="10" y="5"/>
                  </a:cxn>
                  <a:cxn ang="0">
                    <a:pos x="14" y="3"/>
                  </a:cxn>
                  <a:cxn ang="0">
                    <a:pos x="18" y="1"/>
                  </a:cxn>
                  <a:cxn ang="0">
                    <a:pos x="23" y="0"/>
                  </a:cxn>
                  <a:cxn ang="0">
                    <a:pos x="27" y="0"/>
                  </a:cxn>
                  <a:cxn ang="0">
                    <a:pos x="31" y="1"/>
                  </a:cxn>
                  <a:cxn ang="0">
                    <a:pos x="36" y="2"/>
                  </a:cxn>
                  <a:cxn ang="0">
                    <a:pos x="40" y="4"/>
                  </a:cxn>
                </a:cxnLst>
                <a:rect l="0" t="0" r="r" b="b"/>
                <a:pathLst>
                  <a:path w="40" h="51">
                    <a:moveTo>
                      <a:pt x="34" y="4"/>
                    </a:moveTo>
                    <a:lnTo>
                      <a:pt x="32" y="5"/>
                    </a:lnTo>
                    <a:lnTo>
                      <a:pt x="30" y="6"/>
                    </a:lnTo>
                    <a:lnTo>
                      <a:pt x="28" y="5"/>
                    </a:lnTo>
                    <a:lnTo>
                      <a:pt x="26" y="5"/>
                    </a:lnTo>
                    <a:lnTo>
                      <a:pt x="24" y="5"/>
                    </a:lnTo>
                    <a:lnTo>
                      <a:pt x="22" y="5"/>
                    </a:lnTo>
                    <a:lnTo>
                      <a:pt x="20" y="5"/>
                    </a:lnTo>
                    <a:lnTo>
                      <a:pt x="18" y="6"/>
                    </a:lnTo>
                    <a:lnTo>
                      <a:pt x="17" y="7"/>
                    </a:lnTo>
                    <a:lnTo>
                      <a:pt x="15" y="8"/>
                    </a:lnTo>
                    <a:lnTo>
                      <a:pt x="13" y="8"/>
                    </a:lnTo>
                    <a:lnTo>
                      <a:pt x="12" y="10"/>
                    </a:lnTo>
                    <a:lnTo>
                      <a:pt x="10" y="11"/>
                    </a:lnTo>
                    <a:lnTo>
                      <a:pt x="9" y="13"/>
                    </a:lnTo>
                    <a:lnTo>
                      <a:pt x="8" y="14"/>
                    </a:lnTo>
                    <a:lnTo>
                      <a:pt x="7" y="16"/>
                    </a:lnTo>
                    <a:lnTo>
                      <a:pt x="6" y="18"/>
                    </a:lnTo>
                    <a:lnTo>
                      <a:pt x="5" y="20"/>
                    </a:lnTo>
                    <a:lnTo>
                      <a:pt x="5" y="22"/>
                    </a:lnTo>
                    <a:lnTo>
                      <a:pt x="4" y="24"/>
                    </a:lnTo>
                    <a:lnTo>
                      <a:pt x="4" y="26"/>
                    </a:lnTo>
                    <a:lnTo>
                      <a:pt x="4" y="27"/>
                    </a:lnTo>
                    <a:lnTo>
                      <a:pt x="5" y="29"/>
                    </a:lnTo>
                    <a:lnTo>
                      <a:pt x="5" y="31"/>
                    </a:lnTo>
                    <a:lnTo>
                      <a:pt x="6" y="33"/>
                    </a:lnTo>
                    <a:lnTo>
                      <a:pt x="7" y="35"/>
                    </a:lnTo>
                    <a:lnTo>
                      <a:pt x="8" y="37"/>
                    </a:lnTo>
                    <a:lnTo>
                      <a:pt x="9" y="38"/>
                    </a:lnTo>
                    <a:lnTo>
                      <a:pt x="10" y="40"/>
                    </a:lnTo>
                    <a:lnTo>
                      <a:pt x="11" y="41"/>
                    </a:lnTo>
                    <a:lnTo>
                      <a:pt x="13" y="42"/>
                    </a:lnTo>
                    <a:lnTo>
                      <a:pt x="15" y="43"/>
                    </a:lnTo>
                    <a:lnTo>
                      <a:pt x="16" y="44"/>
                    </a:lnTo>
                    <a:lnTo>
                      <a:pt x="18" y="45"/>
                    </a:lnTo>
                    <a:lnTo>
                      <a:pt x="20" y="46"/>
                    </a:lnTo>
                    <a:lnTo>
                      <a:pt x="22" y="46"/>
                    </a:lnTo>
                    <a:lnTo>
                      <a:pt x="24" y="47"/>
                    </a:lnTo>
                    <a:lnTo>
                      <a:pt x="27" y="48"/>
                    </a:lnTo>
                    <a:lnTo>
                      <a:pt x="29" y="49"/>
                    </a:lnTo>
                    <a:lnTo>
                      <a:pt x="31" y="50"/>
                    </a:lnTo>
                    <a:lnTo>
                      <a:pt x="34" y="50"/>
                    </a:lnTo>
                    <a:lnTo>
                      <a:pt x="32" y="50"/>
                    </a:lnTo>
                    <a:lnTo>
                      <a:pt x="30" y="51"/>
                    </a:lnTo>
                    <a:lnTo>
                      <a:pt x="27" y="51"/>
                    </a:lnTo>
                    <a:lnTo>
                      <a:pt x="25" y="51"/>
                    </a:lnTo>
                    <a:lnTo>
                      <a:pt x="23" y="51"/>
                    </a:lnTo>
                    <a:lnTo>
                      <a:pt x="21" y="51"/>
                    </a:lnTo>
                    <a:lnTo>
                      <a:pt x="19" y="50"/>
                    </a:lnTo>
                    <a:lnTo>
                      <a:pt x="17" y="50"/>
                    </a:lnTo>
                    <a:lnTo>
                      <a:pt x="15" y="49"/>
                    </a:lnTo>
                    <a:lnTo>
                      <a:pt x="13" y="48"/>
                    </a:lnTo>
                    <a:lnTo>
                      <a:pt x="11" y="46"/>
                    </a:lnTo>
                    <a:lnTo>
                      <a:pt x="9" y="45"/>
                    </a:lnTo>
                    <a:lnTo>
                      <a:pt x="7" y="43"/>
                    </a:lnTo>
                    <a:lnTo>
                      <a:pt x="6" y="42"/>
                    </a:lnTo>
                    <a:lnTo>
                      <a:pt x="4" y="40"/>
                    </a:lnTo>
                    <a:lnTo>
                      <a:pt x="3" y="38"/>
                    </a:lnTo>
                    <a:lnTo>
                      <a:pt x="2" y="36"/>
                    </a:lnTo>
                    <a:lnTo>
                      <a:pt x="1" y="34"/>
                    </a:lnTo>
                    <a:lnTo>
                      <a:pt x="1" y="32"/>
                    </a:lnTo>
                    <a:lnTo>
                      <a:pt x="0" y="30"/>
                    </a:lnTo>
                    <a:lnTo>
                      <a:pt x="0" y="28"/>
                    </a:lnTo>
                    <a:lnTo>
                      <a:pt x="0" y="26"/>
                    </a:lnTo>
                    <a:lnTo>
                      <a:pt x="0" y="26"/>
                    </a:lnTo>
                    <a:lnTo>
                      <a:pt x="0" y="23"/>
                    </a:lnTo>
                    <a:lnTo>
                      <a:pt x="0" y="21"/>
                    </a:lnTo>
                    <a:lnTo>
                      <a:pt x="1" y="19"/>
                    </a:lnTo>
                    <a:lnTo>
                      <a:pt x="1" y="17"/>
                    </a:lnTo>
                    <a:lnTo>
                      <a:pt x="2" y="15"/>
                    </a:lnTo>
                    <a:lnTo>
                      <a:pt x="3" y="13"/>
                    </a:lnTo>
                    <a:lnTo>
                      <a:pt x="4" y="11"/>
                    </a:lnTo>
                    <a:lnTo>
                      <a:pt x="5" y="10"/>
                    </a:lnTo>
                    <a:lnTo>
                      <a:pt x="7" y="8"/>
                    </a:lnTo>
                    <a:lnTo>
                      <a:pt x="8" y="6"/>
                    </a:lnTo>
                    <a:lnTo>
                      <a:pt x="10" y="5"/>
                    </a:lnTo>
                    <a:lnTo>
                      <a:pt x="12" y="4"/>
                    </a:lnTo>
                    <a:lnTo>
                      <a:pt x="14" y="3"/>
                    </a:lnTo>
                    <a:lnTo>
                      <a:pt x="16" y="2"/>
                    </a:lnTo>
                    <a:lnTo>
                      <a:pt x="18" y="1"/>
                    </a:lnTo>
                    <a:lnTo>
                      <a:pt x="20" y="1"/>
                    </a:lnTo>
                    <a:lnTo>
                      <a:pt x="23" y="0"/>
                    </a:lnTo>
                    <a:lnTo>
                      <a:pt x="25" y="0"/>
                    </a:lnTo>
                    <a:lnTo>
                      <a:pt x="27" y="0"/>
                    </a:lnTo>
                    <a:lnTo>
                      <a:pt x="29" y="0"/>
                    </a:lnTo>
                    <a:lnTo>
                      <a:pt x="31" y="1"/>
                    </a:lnTo>
                    <a:lnTo>
                      <a:pt x="34" y="1"/>
                    </a:lnTo>
                    <a:lnTo>
                      <a:pt x="36" y="2"/>
                    </a:lnTo>
                    <a:lnTo>
                      <a:pt x="38" y="3"/>
                    </a:lnTo>
                    <a:lnTo>
                      <a:pt x="40" y="4"/>
                    </a:lnTo>
                    <a:lnTo>
                      <a:pt x="34" y="4"/>
                    </a:lnTo>
                    <a:close/>
                  </a:path>
                </a:pathLst>
              </a:custGeom>
              <a:solidFill>
                <a:srgbClr val="808080"/>
              </a:solidFill>
              <a:ln w="0">
                <a:solidFill>
                  <a:srgbClr val="000000"/>
                </a:solidFill>
                <a:prstDash val="solid"/>
                <a:round/>
                <a:headEnd/>
                <a:tailEnd/>
              </a:ln>
            </p:spPr>
            <p:txBody>
              <a:bodyPr/>
              <a:lstStyle/>
              <a:p>
                <a:endParaRPr lang="en-US"/>
              </a:p>
            </p:txBody>
          </p:sp>
          <p:sp>
            <p:nvSpPr>
              <p:cNvPr id="1552171" name="Freeform 811"/>
              <p:cNvSpPr>
                <a:spLocks/>
              </p:cNvSpPr>
              <p:nvPr/>
            </p:nvSpPr>
            <p:spPr bwMode="auto">
              <a:xfrm>
                <a:off x="1791" y="3302"/>
                <a:ext cx="30" cy="46"/>
              </a:xfrm>
              <a:custGeom>
                <a:avLst/>
                <a:gdLst/>
                <a:ahLst/>
                <a:cxnLst>
                  <a:cxn ang="0">
                    <a:pos x="20" y="1"/>
                  </a:cxn>
                  <a:cxn ang="0">
                    <a:pos x="23" y="4"/>
                  </a:cxn>
                  <a:cxn ang="0">
                    <a:pos x="26" y="7"/>
                  </a:cxn>
                  <a:cxn ang="0">
                    <a:pos x="28" y="11"/>
                  </a:cxn>
                  <a:cxn ang="0">
                    <a:pos x="30" y="15"/>
                  </a:cxn>
                  <a:cxn ang="0">
                    <a:pos x="30" y="19"/>
                  </a:cxn>
                  <a:cxn ang="0">
                    <a:pos x="30" y="24"/>
                  </a:cxn>
                  <a:cxn ang="0">
                    <a:pos x="30" y="28"/>
                  </a:cxn>
                  <a:cxn ang="0">
                    <a:pos x="28" y="32"/>
                  </a:cxn>
                  <a:cxn ang="0">
                    <a:pos x="26" y="36"/>
                  </a:cxn>
                  <a:cxn ang="0">
                    <a:pos x="23" y="39"/>
                  </a:cxn>
                  <a:cxn ang="0">
                    <a:pos x="20" y="42"/>
                  </a:cxn>
                  <a:cxn ang="0">
                    <a:pos x="16" y="44"/>
                  </a:cxn>
                  <a:cxn ang="0">
                    <a:pos x="12" y="46"/>
                  </a:cxn>
                  <a:cxn ang="0">
                    <a:pos x="7" y="45"/>
                  </a:cxn>
                  <a:cxn ang="0">
                    <a:pos x="2" y="43"/>
                  </a:cxn>
                  <a:cxn ang="0">
                    <a:pos x="2" y="42"/>
                  </a:cxn>
                  <a:cxn ang="0">
                    <a:pos x="6" y="42"/>
                  </a:cxn>
                  <a:cxn ang="0">
                    <a:pos x="9" y="41"/>
                  </a:cxn>
                  <a:cxn ang="0">
                    <a:pos x="13" y="39"/>
                  </a:cxn>
                  <a:cxn ang="0">
                    <a:pos x="16" y="37"/>
                  </a:cxn>
                  <a:cxn ang="0">
                    <a:pos x="19" y="34"/>
                  </a:cxn>
                  <a:cxn ang="0">
                    <a:pos x="21" y="30"/>
                  </a:cxn>
                  <a:cxn ang="0">
                    <a:pos x="22" y="27"/>
                  </a:cxn>
                  <a:cxn ang="0">
                    <a:pos x="23" y="23"/>
                  </a:cxn>
                  <a:cxn ang="0">
                    <a:pos x="23" y="19"/>
                  </a:cxn>
                  <a:cxn ang="0">
                    <a:pos x="22" y="15"/>
                  </a:cxn>
                  <a:cxn ang="0">
                    <a:pos x="20" y="11"/>
                  </a:cxn>
                  <a:cxn ang="0">
                    <a:pos x="18" y="8"/>
                  </a:cxn>
                  <a:cxn ang="0">
                    <a:pos x="15" y="5"/>
                  </a:cxn>
                  <a:cxn ang="0">
                    <a:pos x="12" y="3"/>
                  </a:cxn>
                  <a:cxn ang="0">
                    <a:pos x="8" y="2"/>
                  </a:cxn>
                  <a:cxn ang="0">
                    <a:pos x="12" y="0"/>
                  </a:cxn>
                </a:cxnLst>
                <a:rect l="0" t="0" r="r" b="b"/>
                <a:pathLst>
                  <a:path w="30" h="46">
                    <a:moveTo>
                      <a:pt x="18" y="0"/>
                    </a:moveTo>
                    <a:lnTo>
                      <a:pt x="20" y="1"/>
                    </a:lnTo>
                    <a:lnTo>
                      <a:pt x="21" y="2"/>
                    </a:lnTo>
                    <a:lnTo>
                      <a:pt x="23" y="4"/>
                    </a:lnTo>
                    <a:lnTo>
                      <a:pt x="25" y="5"/>
                    </a:lnTo>
                    <a:lnTo>
                      <a:pt x="26" y="7"/>
                    </a:lnTo>
                    <a:lnTo>
                      <a:pt x="27" y="9"/>
                    </a:lnTo>
                    <a:lnTo>
                      <a:pt x="28" y="11"/>
                    </a:lnTo>
                    <a:lnTo>
                      <a:pt x="29" y="13"/>
                    </a:lnTo>
                    <a:lnTo>
                      <a:pt x="30" y="15"/>
                    </a:lnTo>
                    <a:lnTo>
                      <a:pt x="30" y="17"/>
                    </a:lnTo>
                    <a:lnTo>
                      <a:pt x="30" y="19"/>
                    </a:lnTo>
                    <a:lnTo>
                      <a:pt x="30" y="21"/>
                    </a:lnTo>
                    <a:lnTo>
                      <a:pt x="30" y="24"/>
                    </a:lnTo>
                    <a:lnTo>
                      <a:pt x="30" y="26"/>
                    </a:lnTo>
                    <a:lnTo>
                      <a:pt x="30" y="28"/>
                    </a:lnTo>
                    <a:lnTo>
                      <a:pt x="29" y="30"/>
                    </a:lnTo>
                    <a:lnTo>
                      <a:pt x="28" y="32"/>
                    </a:lnTo>
                    <a:lnTo>
                      <a:pt x="27" y="34"/>
                    </a:lnTo>
                    <a:lnTo>
                      <a:pt x="26" y="36"/>
                    </a:lnTo>
                    <a:lnTo>
                      <a:pt x="25" y="37"/>
                    </a:lnTo>
                    <a:lnTo>
                      <a:pt x="23" y="39"/>
                    </a:lnTo>
                    <a:lnTo>
                      <a:pt x="22" y="40"/>
                    </a:lnTo>
                    <a:lnTo>
                      <a:pt x="20" y="42"/>
                    </a:lnTo>
                    <a:lnTo>
                      <a:pt x="18" y="43"/>
                    </a:lnTo>
                    <a:lnTo>
                      <a:pt x="16" y="44"/>
                    </a:lnTo>
                    <a:lnTo>
                      <a:pt x="14" y="45"/>
                    </a:lnTo>
                    <a:lnTo>
                      <a:pt x="12" y="46"/>
                    </a:lnTo>
                    <a:lnTo>
                      <a:pt x="9" y="46"/>
                    </a:lnTo>
                    <a:lnTo>
                      <a:pt x="7" y="45"/>
                    </a:lnTo>
                    <a:lnTo>
                      <a:pt x="5" y="44"/>
                    </a:lnTo>
                    <a:lnTo>
                      <a:pt x="2" y="43"/>
                    </a:lnTo>
                    <a:lnTo>
                      <a:pt x="0" y="42"/>
                    </a:lnTo>
                    <a:lnTo>
                      <a:pt x="2" y="42"/>
                    </a:lnTo>
                    <a:lnTo>
                      <a:pt x="4" y="42"/>
                    </a:lnTo>
                    <a:lnTo>
                      <a:pt x="6" y="42"/>
                    </a:lnTo>
                    <a:lnTo>
                      <a:pt x="8" y="41"/>
                    </a:lnTo>
                    <a:lnTo>
                      <a:pt x="9" y="41"/>
                    </a:lnTo>
                    <a:lnTo>
                      <a:pt x="11" y="40"/>
                    </a:lnTo>
                    <a:lnTo>
                      <a:pt x="13" y="39"/>
                    </a:lnTo>
                    <a:lnTo>
                      <a:pt x="15" y="38"/>
                    </a:lnTo>
                    <a:lnTo>
                      <a:pt x="16" y="37"/>
                    </a:lnTo>
                    <a:lnTo>
                      <a:pt x="18" y="35"/>
                    </a:lnTo>
                    <a:lnTo>
                      <a:pt x="19" y="34"/>
                    </a:lnTo>
                    <a:lnTo>
                      <a:pt x="20" y="32"/>
                    </a:lnTo>
                    <a:lnTo>
                      <a:pt x="21" y="30"/>
                    </a:lnTo>
                    <a:lnTo>
                      <a:pt x="22" y="28"/>
                    </a:lnTo>
                    <a:lnTo>
                      <a:pt x="22" y="27"/>
                    </a:lnTo>
                    <a:lnTo>
                      <a:pt x="23" y="25"/>
                    </a:lnTo>
                    <a:lnTo>
                      <a:pt x="23" y="23"/>
                    </a:lnTo>
                    <a:lnTo>
                      <a:pt x="23" y="21"/>
                    </a:lnTo>
                    <a:lnTo>
                      <a:pt x="23" y="19"/>
                    </a:lnTo>
                    <a:lnTo>
                      <a:pt x="22" y="17"/>
                    </a:lnTo>
                    <a:lnTo>
                      <a:pt x="22" y="15"/>
                    </a:lnTo>
                    <a:lnTo>
                      <a:pt x="21" y="13"/>
                    </a:lnTo>
                    <a:lnTo>
                      <a:pt x="20" y="11"/>
                    </a:lnTo>
                    <a:lnTo>
                      <a:pt x="19" y="9"/>
                    </a:lnTo>
                    <a:lnTo>
                      <a:pt x="18" y="8"/>
                    </a:lnTo>
                    <a:lnTo>
                      <a:pt x="16" y="6"/>
                    </a:lnTo>
                    <a:lnTo>
                      <a:pt x="15" y="5"/>
                    </a:lnTo>
                    <a:lnTo>
                      <a:pt x="13" y="4"/>
                    </a:lnTo>
                    <a:lnTo>
                      <a:pt x="12" y="3"/>
                    </a:lnTo>
                    <a:lnTo>
                      <a:pt x="10" y="2"/>
                    </a:lnTo>
                    <a:lnTo>
                      <a:pt x="8" y="2"/>
                    </a:lnTo>
                    <a:lnTo>
                      <a:pt x="10" y="1"/>
                    </a:lnTo>
                    <a:lnTo>
                      <a:pt x="12" y="0"/>
                    </a:lnTo>
                    <a:lnTo>
                      <a:pt x="18" y="0"/>
                    </a:lnTo>
                    <a:close/>
                  </a:path>
                </a:pathLst>
              </a:custGeom>
              <a:solidFill>
                <a:srgbClr val="808080"/>
              </a:solidFill>
              <a:ln w="0">
                <a:solidFill>
                  <a:srgbClr val="000000"/>
                </a:solidFill>
                <a:prstDash val="solid"/>
                <a:round/>
                <a:headEnd/>
                <a:tailEnd/>
              </a:ln>
            </p:spPr>
            <p:txBody>
              <a:bodyPr/>
              <a:lstStyle/>
              <a:p>
                <a:endParaRPr lang="en-US"/>
              </a:p>
            </p:txBody>
          </p:sp>
          <p:sp>
            <p:nvSpPr>
              <p:cNvPr id="1552172" name="Freeform 812"/>
              <p:cNvSpPr>
                <a:spLocks/>
              </p:cNvSpPr>
              <p:nvPr/>
            </p:nvSpPr>
            <p:spPr bwMode="auto">
              <a:xfrm>
                <a:off x="1545" y="3306"/>
                <a:ext cx="40" cy="41"/>
              </a:xfrm>
              <a:custGeom>
                <a:avLst/>
                <a:gdLst/>
                <a:ahLst/>
                <a:cxnLst>
                  <a:cxn ang="0">
                    <a:pos x="0" y="18"/>
                  </a:cxn>
                  <a:cxn ang="0">
                    <a:pos x="0" y="14"/>
                  </a:cxn>
                  <a:cxn ang="0">
                    <a:pos x="2" y="10"/>
                  </a:cxn>
                  <a:cxn ang="0">
                    <a:pos x="4" y="7"/>
                  </a:cxn>
                  <a:cxn ang="0">
                    <a:pos x="7" y="4"/>
                  </a:cxn>
                  <a:cxn ang="0">
                    <a:pos x="10" y="2"/>
                  </a:cxn>
                  <a:cxn ang="0">
                    <a:pos x="13" y="0"/>
                  </a:cxn>
                  <a:cxn ang="0">
                    <a:pos x="17" y="0"/>
                  </a:cxn>
                  <a:cxn ang="0">
                    <a:pos x="21" y="0"/>
                  </a:cxn>
                  <a:cxn ang="0">
                    <a:pos x="25" y="0"/>
                  </a:cxn>
                  <a:cxn ang="0">
                    <a:pos x="28" y="2"/>
                  </a:cxn>
                  <a:cxn ang="0">
                    <a:pos x="32" y="4"/>
                  </a:cxn>
                  <a:cxn ang="0">
                    <a:pos x="35" y="7"/>
                  </a:cxn>
                  <a:cxn ang="0">
                    <a:pos x="37" y="10"/>
                  </a:cxn>
                  <a:cxn ang="0">
                    <a:pos x="39" y="13"/>
                  </a:cxn>
                  <a:cxn ang="0">
                    <a:pos x="40" y="17"/>
                  </a:cxn>
                  <a:cxn ang="0">
                    <a:pos x="40" y="21"/>
                  </a:cxn>
                  <a:cxn ang="0">
                    <a:pos x="39" y="25"/>
                  </a:cxn>
                  <a:cxn ang="0">
                    <a:pos x="38" y="29"/>
                  </a:cxn>
                  <a:cxn ang="0">
                    <a:pos x="36" y="32"/>
                  </a:cxn>
                  <a:cxn ang="0">
                    <a:pos x="33" y="35"/>
                  </a:cxn>
                  <a:cxn ang="0">
                    <a:pos x="30" y="38"/>
                  </a:cxn>
                  <a:cxn ang="0">
                    <a:pos x="27" y="40"/>
                  </a:cxn>
                  <a:cxn ang="0">
                    <a:pos x="23" y="41"/>
                  </a:cxn>
                  <a:cxn ang="0">
                    <a:pos x="19" y="41"/>
                  </a:cxn>
                  <a:cxn ang="0">
                    <a:pos x="15" y="40"/>
                  </a:cxn>
                  <a:cxn ang="0">
                    <a:pos x="11" y="39"/>
                  </a:cxn>
                  <a:cxn ang="0">
                    <a:pos x="8" y="37"/>
                  </a:cxn>
                  <a:cxn ang="0">
                    <a:pos x="5" y="34"/>
                  </a:cxn>
                  <a:cxn ang="0">
                    <a:pos x="2" y="31"/>
                  </a:cxn>
                  <a:cxn ang="0">
                    <a:pos x="1" y="28"/>
                  </a:cxn>
                  <a:cxn ang="0">
                    <a:pos x="0" y="24"/>
                  </a:cxn>
                  <a:cxn ang="0">
                    <a:pos x="0" y="20"/>
                  </a:cxn>
                </a:cxnLst>
                <a:rect l="0" t="0" r="r" b="b"/>
                <a:pathLst>
                  <a:path w="40" h="41">
                    <a:moveTo>
                      <a:pt x="0" y="20"/>
                    </a:moveTo>
                    <a:lnTo>
                      <a:pt x="0" y="18"/>
                    </a:lnTo>
                    <a:lnTo>
                      <a:pt x="0" y="16"/>
                    </a:lnTo>
                    <a:lnTo>
                      <a:pt x="0" y="14"/>
                    </a:lnTo>
                    <a:lnTo>
                      <a:pt x="1" y="12"/>
                    </a:lnTo>
                    <a:lnTo>
                      <a:pt x="2" y="10"/>
                    </a:lnTo>
                    <a:lnTo>
                      <a:pt x="3" y="9"/>
                    </a:lnTo>
                    <a:lnTo>
                      <a:pt x="4" y="7"/>
                    </a:lnTo>
                    <a:lnTo>
                      <a:pt x="5" y="6"/>
                    </a:lnTo>
                    <a:lnTo>
                      <a:pt x="7" y="4"/>
                    </a:lnTo>
                    <a:lnTo>
                      <a:pt x="8" y="3"/>
                    </a:lnTo>
                    <a:lnTo>
                      <a:pt x="10" y="2"/>
                    </a:lnTo>
                    <a:lnTo>
                      <a:pt x="12" y="1"/>
                    </a:lnTo>
                    <a:lnTo>
                      <a:pt x="13" y="0"/>
                    </a:lnTo>
                    <a:lnTo>
                      <a:pt x="15" y="0"/>
                    </a:lnTo>
                    <a:lnTo>
                      <a:pt x="17" y="0"/>
                    </a:lnTo>
                    <a:lnTo>
                      <a:pt x="19" y="0"/>
                    </a:lnTo>
                    <a:lnTo>
                      <a:pt x="21" y="0"/>
                    </a:lnTo>
                    <a:lnTo>
                      <a:pt x="23" y="0"/>
                    </a:lnTo>
                    <a:lnTo>
                      <a:pt x="25" y="0"/>
                    </a:lnTo>
                    <a:lnTo>
                      <a:pt x="27" y="1"/>
                    </a:lnTo>
                    <a:lnTo>
                      <a:pt x="28" y="2"/>
                    </a:lnTo>
                    <a:lnTo>
                      <a:pt x="30" y="3"/>
                    </a:lnTo>
                    <a:lnTo>
                      <a:pt x="32" y="4"/>
                    </a:lnTo>
                    <a:lnTo>
                      <a:pt x="33" y="5"/>
                    </a:lnTo>
                    <a:lnTo>
                      <a:pt x="35" y="7"/>
                    </a:lnTo>
                    <a:lnTo>
                      <a:pt x="36" y="8"/>
                    </a:lnTo>
                    <a:lnTo>
                      <a:pt x="37" y="10"/>
                    </a:lnTo>
                    <a:lnTo>
                      <a:pt x="38" y="12"/>
                    </a:lnTo>
                    <a:lnTo>
                      <a:pt x="39" y="13"/>
                    </a:lnTo>
                    <a:lnTo>
                      <a:pt x="39" y="15"/>
                    </a:lnTo>
                    <a:lnTo>
                      <a:pt x="40" y="17"/>
                    </a:lnTo>
                    <a:lnTo>
                      <a:pt x="40" y="19"/>
                    </a:lnTo>
                    <a:lnTo>
                      <a:pt x="40" y="21"/>
                    </a:lnTo>
                    <a:lnTo>
                      <a:pt x="40" y="23"/>
                    </a:lnTo>
                    <a:lnTo>
                      <a:pt x="39" y="25"/>
                    </a:lnTo>
                    <a:lnTo>
                      <a:pt x="39" y="27"/>
                    </a:lnTo>
                    <a:lnTo>
                      <a:pt x="38" y="29"/>
                    </a:lnTo>
                    <a:lnTo>
                      <a:pt x="37" y="31"/>
                    </a:lnTo>
                    <a:lnTo>
                      <a:pt x="36" y="32"/>
                    </a:lnTo>
                    <a:lnTo>
                      <a:pt x="35" y="34"/>
                    </a:lnTo>
                    <a:lnTo>
                      <a:pt x="33" y="35"/>
                    </a:lnTo>
                    <a:lnTo>
                      <a:pt x="32" y="36"/>
                    </a:lnTo>
                    <a:lnTo>
                      <a:pt x="30" y="38"/>
                    </a:lnTo>
                    <a:lnTo>
                      <a:pt x="28" y="39"/>
                    </a:lnTo>
                    <a:lnTo>
                      <a:pt x="27" y="40"/>
                    </a:lnTo>
                    <a:lnTo>
                      <a:pt x="25" y="40"/>
                    </a:lnTo>
                    <a:lnTo>
                      <a:pt x="23" y="41"/>
                    </a:lnTo>
                    <a:lnTo>
                      <a:pt x="21" y="41"/>
                    </a:lnTo>
                    <a:lnTo>
                      <a:pt x="19" y="41"/>
                    </a:lnTo>
                    <a:lnTo>
                      <a:pt x="17" y="41"/>
                    </a:lnTo>
                    <a:lnTo>
                      <a:pt x="15" y="40"/>
                    </a:lnTo>
                    <a:lnTo>
                      <a:pt x="13" y="40"/>
                    </a:lnTo>
                    <a:lnTo>
                      <a:pt x="11" y="39"/>
                    </a:lnTo>
                    <a:lnTo>
                      <a:pt x="9" y="38"/>
                    </a:lnTo>
                    <a:lnTo>
                      <a:pt x="8" y="37"/>
                    </a:lnTo>
                    <a:lnTo>
                      <a:pt x="6" y="36"/>
                    </a:lnTo>
                    <a:lnTo>
                      <a:pt x="5" y="34"/>
                    </a:lnTo>
                    <a:lnTo>
                      <a:pt x="4" y="33"/>
                    </a:lnTo>
                    <a:lnTo>
                      <a:pt x="2" y="31"/>
                    </a:lnTo>
                    <a:lnTo>
                      <a:pt x="2" y="30"/>
                    </a:lnTo>
                    <a:lnTo>
                      <a:pt x="1" y="28"/>
                    </a:lnTo>
                    <a:lnTo>
                      <a:pt x="0" y="26"/>
                    </a:lnTo>
                    <a:lnTo>
                      <a:pt x="0" y="24"/>
                    </a:lnTo>
                    <a:lnTo>
                      <a:pt x="0" y="22"/>
                    </a:lnTo>
                    <a:lnTo>
                      <a:pt x="0" y="20"/>
                    </a:lnTo>
                    <a:close/>
                  </a:path>
                </a:pathLst>
              </a:custGeom>
              <a:solidFill>
                <a:srgbClr val="FFFFFF"/>
              </a:solidFill>
              <a:ln w="0">
                <a:solidFill>
                  <a:srgbClr val="000000"/>
                </a:solidFill>
                <a:prstDash val="solid"/>
                <a:round/>
                <a:headEnd/>
                <a:tailEnd/>
              </a:ln>
            </p:spPr>
            <p:txBody>
              <a:bodyPr/>
              <a:lstStyle/>
              <a:p>
                <a:endParaRPr lang="en-US"/>
              </a:p>
            </p:txBody>
          </p:sp>
          <p:sp>
            <p:nvSpPr>
              <p:cNvPr id="1552173" name="Freeform 813"/>
              <p:cNvSpPr>
                <a:spLocks/>
              </p:cNvSpPr>
              <p:nvPr/>
            </p:nvSpPr>
            <p:spPr bwMode="auto">
              <a:xfrm>
                <a:off x="1540" y="3301"/>
                <a:ext cx="40" cy="51"/>
              </a:xfrm>
              <a:custGeom>
                <a:avLst/>
                <a:gdLst/>
                <a:ahLst/>
                <a:cxnLst>
                  <a:cxn ang="0">
                    <a:pos x="32" y="4"/>
                  </a:cxn>
                  <a:cxn ang="0">
                    <a:pos x="28" y="5"/>
                  </a:cxn>
                  <a:cxn ang="0">
                    <a:pos x="24" y="5"/>
                  </a:cxn>
                  <a:cxn ang="0">
                    <a:pos x="20" y="5"/>
                  </a:cxn>
                  <a:cxn ang="0">
                    <a:pos x="17" y="6"/>
                  </a:cxn>
                  <a:cxn ang="0">
                    <a:pos x="13" y="8"/>
                  </a:cxn>
                  <a:cxn ang="0">
                    <a:pos x="10" y="11"/>
                  </a:cxn>
                  <a:cxn ang="0">
                    <a:pos x="8" y="14"/>
                  </a:cxn>
                  <a:cxn ang="0">
                    <a:pos x="6" y="17"/>
                  </a:cxn>
                  <a:cxn ang="0">
                    <a:pos x="5" y="21"/>
                  </a:cxn>
                  <a:cxn ang="0">
                    <a:pos x="5" y="25"/>
                  </a:cxn>
                  <a:cxn ang="0">
                    <a:pos x="5" y="29"/>
                  </a:cxn>
                  <a:cxn ang="0">
                    <a:pos x="6" y="33"/>
                  </a:cxn>
                  <a:cxn ang="0">
                    <a:pos x="7" y="36"/>
                  </a:cxn>
                  <a:cxn ang="0">
                    <a:pos x="10" y="39"/>
                  </a:cxn>
                  <a:cxn ang="0">
                    <a:pos x="13" y="42"/>
                  </a:cxn>
                  <a:cxn ang="0">
                    <a:pos x="16" y="44"/>
                  </a:cxn>
                  <a:cxn ang="0">
                    <a:pos x="20" y="45"/>
                  </a:cxn>
                  <a:cxn ang="0">
                    <a:pos x="24" y="47"/>
                  </a:cxn>
                  <a:cxn ang="0">
                    <a:pos x="29" y="49"/>
                  </a:cxn>
                  <a:cxn ang="0">
                    <a:pos x="34" y="49"/>
                  </a:cxn>
                  <a:cxn ang="0">
                    <a:pos x="30" y="50"/>
                  </a:cxn>
                  <a:cxn ang="0">
                    <a:pos x="25" y="51"/>
                  </a:cxn>
                  <a:cxn ang="0">
                    <a:pos x="21" y="50"/>
                  </a:cxn>
                  <a:cxn ang="0">
                    <a:pos x="17" y="49"/>
                  </a:cxn>
                  <a:cxn ang="0">
                    <a:pos x="12" y="47"/>
                  </a:cxn>
                  <a:cxn ang="0">
                    <a:pos x="9" y="45"/>
                  </a:cxn>
                  <a:cxn ang="0">
                    <a:pos x="6" y="41"/>
                  </a:cxn>
                  <a:cxn ang="0">
                    <a:pos x="3" y="38"/>
                  </a:cxn>
                  <a:cxn ang="0">
                    <a:pos x="1" y="34"/>
                  </a:cxn>
                  <a:cxn ang="0">
                    <a:pos x="0" y="30"/>
                  </a:cxn>
                  <a:cxn ang="0">
                    <a:pos x="0" y="26"/>
                  </a:cxn>
                  <a:cxn ang="0">
                    <a:pos x="0" y="23"/>
                  </a:cxn>
                  <a:cxn ang="0">
                    <a:pos x="0" y="19"/>
                  </a:cxn>
                  <a:cxn ang="0">
                    <a:pos x="2" y="15"/>
                  </a:cxn>
                  <a:cxn ang="0">
                    <a:pos x="4" y="11"/>
                  </a:cxn>
                  <a:cxn ang="0">
                    <a:pos x="7" y="8"/>
                  </a:cxn>
                  <a:cxn ang="0">
                    <a:pos x="10" y="5"/>
                  </a:cxn>
                  <a:cxn ang="0">
                    <a:pos x="14" y="2"/>
                  </a:cxn>
                  <a:cxn ang="0">
                    <a:pos x="18" y="1"/>
                  </a:cxn>
                  <a:cxn ang="0">
                    <a:pos x="23" y="0"/>
                  </a:cxn>
                  <a:cxn ang="0">
                    <a:pos x="27" y="0"/>
                  </a:cxn>
                  <a:cxn ang="0">
                    <a:pos x="32" y="0"/>
                  </a:cxn>
                  <a:cxn ang="0">
                    <a:pos x="36" y="2"/>
                  </a:cxn>
                  <a:cxn ang="0">
                    <a:pos x="40" y="3"/>
                  </a:cxn>
                </a:cxnLst>
                <a:rect l="0" t="0" r="r" b="b"/>
                <a:pathLst>
                  <a:path w="40" h="51">
                    <a:moveTo>
                      <a:pt x="34" y="4"/>
                    </a:moveTo>
                    <a:lnTo>
                      <a:pt x="32" y="4"/>
                    </a:lnTo>
                    <a:lnTo>
                      <a:pt x="30" y="5"/>
                    </a:lnTo>
                    <a:lnTo>
                      <a:pt x="28" y="5"/>
                    </a:lnTo>
                    <a:lnTo>
                      <a:pt x="26" y="5"/>
                    </a:lnTo>
                    <a:lnTo>
                      <a:pt x="24" y="5"/>
                    </a:lnTo>
                    <a:lnTo>
                      <a:pt x="22" y="5"/>
                    </a:lnTo>
                    <a:lnTo>
                      <a:pt x="20" y="5"/>
                    </a:lnTo>
                    <a:lnTo>
                      <a:pt x="18" y="5"/>
                    </a:lnTo>
                    <a:lnTo>
                      <a:pt x="17" y="6"/>
                    </a:lnTo>
                    <a:lnTo>
                      <a:pt x="15" y="7"/>
                    </a:lnTo>
                    <a:lnTo>
                      <a:pt x="13" y="8"/>
                    </a:lnTo>
                    <a:lnTo>
                      <a:pt x="12" y="9"/>
                    </a:lnTo>
                    <a:lnTo>
                      <a:pt x="10" y="11"/>
                    </a:lnTo>
                    <a:lnTo>
                      <a:pt x="9" y="12"/>
                    </a:lnTo>
                    <a:lnTo>
                      <a:pt x="8" y="14"/>
                    </a:lnTo>
                    <a:lnTo>
                      <a:pt x="7" y="15"/>
                    </a:lnTo>
                    <a:lnTo>
                      <a:pt x="6" y="17"/>
                    </a:lnTo>
                    <a:lnTo>
                      <a:pt x="5" y="19"/>
                    </a:lnTo>
                    <a:lnTo>
                      <a:pt x="5" y="21"/>
                    </a:lnTo>
                    <a:lnTo>
                      <a:pt x="5" y="23"/>
                    </a:lnTo>
                    <a:lnTo>
                      <a:pt x="5" y="25"/>
                    </a:lnTo>
                    <a:lnTo>
                      <a:pt x="5" y="27"/>
                    </a:lnTo>
                    <a:lnTo>
                      <a:pt x="5" y="29"/>
                    </a:lnTo>
                    <a:lnTo>
                      <a:pt x="5" y="31"/>
                    </a:lnTo>
                    <a:lnTo>
                      <a:pt x="6" y="33"/>
                    </a:lnTo>
                    <a:lnTo>
                      <a:pt x="7" y="35"/>
                    </a:lnTo>
                    <a:lnTo>
                      <a:pt x="7" y="36"/>
                    </a:lnTo>
                    <a:lnTo>
                      <a:pt x="9" y="38"/>
                    </a:lnTo>
                    <a:lnTo>
                      <a:pt x="10" y="39"/>
                    </a:lnTo>
                    <a:lnTo>
                      <a:pt x="11" y="41"/>
                    </a:lnTo>
                    <a:lnTo>
                      <a:pt x="13" y="42"/>
                    </a:lnTo>
                    <a:lnTo>
                      <a:pt x="14" y="43"/>
                    </a:lnTo>
                    <a:lnTo>
                      <a:pt x="16" y="44"/>
                    </a:lnTo>
                    <a:lnTo>
                      <a:pt x="18" y="45"/>
                    </a:lnTo>
                    <a:lnTo>
                      <a:pt x="20" y="45"/>
                    </a:lnTo>
                    <a:lnTo>
                      <a:pt x="22" y="46"/>
                    </a:lnTo>
                    <a:lnTo>
                      <a:pt x="24" y="47"/>
                    </a:lnTo>
                    <a:lnTo>
                      <a:pt x="26" y="48"/>
                    </a:lnTo>
                    <a:lnTo>
                      <a:pt x="29" y="49"/>
                    </a:lnTo>
                    <a:lnTo>
                      <a:pt x="31" y="49"/>
                    </a:lnTo>
                    <a:lnTo>
                      <a:pt x="34" y="49"/>
                    </a:lnTo>
                    <a:lnTo>
                      <a:pt x="32" y="50"/>
                    </a:lnTo>
                    <a:lnTo>
                      <a:pt x="30" y="50"/>
                    </a:lnTo>
                    <a:lnTo>
                      <a:pt x="28" y="51"/>
                    </a:lnTo>
                    <a:lnTo>
                      <a:pt x="25" y="51"/>
                    </a:lnTo>
                    <a:lnTo>
                      <a:pt x="23" y="51"/>
                    </a:lnTo>
                    <a:lnTo>
                      <a:pt x="21" y="50"/>
                    </a:lnTo>
                    <a:lnTo>
                      <a:pt x="19" y="50"/>
                    </a:lnTo>
                    <a:lnTo>
                      <a:pt x="17" y="49"/>
                    </a:lnTo>
                    <a:lnTo>
                      <a:pt x="14" y="48"/>
                    </a:lnTo>
                    <a:lnTo>
                      <a:pt x="12" y="47"/>
                    </a:lnTo>
                    <a:lnTo>
                      <a:pt x="11" y="46"/>
                    </a:lnTo>
                    <a:lnTo>
                      <a:pt x="9" y="45"/>
                    </a:lnTo>
                    <a:lnTo>
                      <a:pt x="7" y="43"/>
                    </a:lnTo>
                    <a:lnTo>
                      <a:pt x="6" y="41"/>
                    </a:lnTo>
                    <a:lnTo>
                      <a:pt x="5" y="40"/>
                    </a:lnTo>
                    <a:lnTo>
                      <a:pt x="3" y="38"/>
                    </a:lnTo>
                    <a:lnTo>
                      <a:pt x="2" y="36"/>
                    </a:lnTo>
                    <a:lnTo>
                      <a:pt x="1" y="34"/>
                    </a:lnTo>
                    <a:lnTo>
                      <a:pt x="1" y="32"/>
                    </a:lnTo>
                    <a:lnTo>
                      <a:pt x="0" y="30"/>
                    </a:lnTo>
                    <a:lnTo>
                      <a:pt x="0" y="28"/>
                    </a:lnTo>
                    <a:lnTo>
                      <a:pt x="0" y="26"/>
                    </a:lnTo>
                    <a:lnTo>
                      <a:pt x="0" y="25"/>
                    </a:lnTo>
                    <a:lnTo>
                      <a:pt x="0" y="23"/>
                    </a:lnTo>
                    <a:lnTo>
                      <a:pt x="0" y="21"/>
                    </a:lnTo>
                    <a:lnTo>
                      <a:pt x="0" y="19"/>
                    </a:lnTo>
                    <a:lnTo>
                      <a:pt x="1" y="17"/>
                    </a:lnTo>
                    <a:lnTo>
                      <a:pt x="2" y="15"/>
                    </a:lnTo>
                    <a:lnTo>
                      <a:pt x="3" y="13"/>
                    </a:lnTo>
                    <a:lnTo>
                      <a:pt x="4" y="11"/>
                    </a:lnTo>
                    <a:lnTo>
                      <a:pt x="6" y="9"/>
                    </a:lnTo>
                    <a:lnTo>
                      <a:pt x="7" y="8"/>
                    </a:lnTo>
                    <a:lnTo>
                      <a:pt x="9" y="6"/>
                    </a:lnTo>
                    <a:lnTo>
                      <a:pt x="10" y="5"/>
                    </a:lnTo>
                    <a:lnTo>
                      <a:pt x="12" y="4"/>
                    </a:lnTo>
                    <a:lnTo>
                      <a:pt x="14" y="2"/>
                    </a:lnTo>
                    <a:lnTo>
                      <a:pt x="16" y="2"/>
                    </a:lnTo>
                    <a:lnTo>
                      <a:pt x="18" y="1"/>
                    </a:lnTo>
                    <a:lnTo>
                      <a:pt x="20" y="0"/>
                    </a:lnTo>
                    <a:lnTo>
                      <a:pt x="23" y="0"/>
                    </a:lnTo>
                    <a:lnTo>
                      <a:pt x="25" y="0"/>
                    </a:lnTo>
                    <a:lnTo>
                      <a:pt x="27" y="0"/>
                    </a:lnTo>
                    <a:lnTo>
                      <a:pt x="29" y="0"/>
                    </a:lnTo>
                    <a:lnTo>
                      <a:pt x="32" y="0"/>
                    </a:lnTo>
                    <a:lnTo>
                      <a:pt x="34" y="1"/>
                    </a:lnTo>
                    <a:lnTo>
                      <a:pt x="36" y="2"/>
                    </a:lnTo>
                    <a:lnTo>
                      <a:pt x="38" y="2"/>
                    </a:lnTo>
                    <a:lnTo>
                      <a:pt x="40" y="3"/>
                    </a:lnTo>
                    <a:lnTo>
                      <a:pt x="34" y="4"/>
                    </a:lnTo>
                    <a:close/>
                  </a:path>
                </a:pathLst>
              </a:custGeom>
              <a:solidFill>
                <a:srgbClr val="808080"/>
              </a:solidFill>
              <a:ln w="0">
                <a:solidFill>
                  <a:srgbClr val="000000"/>
                </a:solidFill>
                <a:prstDash val="solid"/>
                <a:round/>
                <a:headEnd/>
                <a:tailEnd/>
              </a:ln>
            </p:spPr>
            <p:txBody>
              <a:bodyPr/>
              <a:lstStyle/>
              <a:p>
                <a:endParaRPr lang="en-US"/>
              </a:p>
            </p:txBody>
          </p:sp>
          <p:sp>
            <p:nvSpPr>
              <p:cNvPr id="1552174" name="Freeform 814"/>
              <p:cNvSpPr>
                <a:spLocks/>
              </p:cNvSpPr>
              <p:nvPr/>
            </p:nvSpPr>
            <p:spPr bwMode="auto">
              <a:xfrm>
                <a:off x="1562" y="3304"/>
                <a:ext cx="30" cy="46"/>
              </a:xfrm>
              <a:custGeom>
                <a:avLst/>
                <a:gdLst/>
                <a:ahLst/>
                <a:cxnLst>
                  <a:cxn ang="0">
                    <a:pos x="20" y="2"/>
                  </a:cxn>
                  <a:cxn ang="0">
                    <a:pos x="23" y="4"/>
                  </a:cxn>
                  <a:cxn ang="0">
                    <a:pos x="26" y="8"/>
                  </a:cxn>
                  <a:cxn ang="0">
                    <a:pos x="28" y="12"/>
                  </a:cxn>
                  <a:cxn ang="0">
                    <a:pos x="30" y="16"/>
                  </a:cxn>
                  <a:cxn ang="0">
                    <a:pos x="30" y="20"/>
                  </a:cxn>
                  <a:cxn ang="0">
                    <a:pos x="30" y="24"/>
                  </a:cxn>
                  <a:cxn ang="0">
                    <a:pos x="30" y="28"/>
                  </a:cxn>
                  <a:cxn ang="0">
                    <a:pos x="28" y="32"/>
                  </a:cxn>
                  <a:cxn ang="0">
                    <a:pos x="26" y="36"/>
                  </a:cxn>
                  <a:cxn ang="0">
                    <a:pos x="23" y="40"/>
                  </a:cxn>
                  <a:cxn ang="0">
                    <a:pos x="20" y="43"/>
                  </a:cxn>
                  <a:cxn ang="0">
                    <a:pos x="16" y="45"/>
                  </a:cxn>
                  <a:cxn ang="0">
                    <a:pos x="12" y="46"/>
                  </a:cxn>
                  <a:cxn ang="0">
                    <a:pos x="7" y="46"/>
                  </a:cxn>
                  <a:cxn ang="0">
                    <a:pos x="2" y="44"/>
                  </a:cxn>
                  <a:cxn ang="0">
                    <a:pos x="2" y="43"/>
                  </a:cxn>
                  <a:cxn ang="0">
                    <a:pos x="6" y="43"/>
                  </a:cxn>
                  <a:cxn ang="0">
                    <a:pos x="10" y="42"/>
                  </a:cxn>
                  <a:cxn ang="0">
                    <a:pos x="13" y="40"/>
                  </a:cxn>
                  <a:cxn ang="0">
                    <a:pos x="16" y="37"/>
                  </a:cxn>
                  <a:cxn ang="0">
                    <a:pos x="19" y="34"/>
                  </a:cxn>
                  <a:cxn ang="0">
                    <a:pos x="21" y="31"/>
                  </a:cxn>
                  <a:cxn ang="0">
                    <a:pos x="22" y="27"/>
                  </a:cxn>
                  <a:cxn ang="0">
                    <a:pos x="23" y="23"/>
                  </a:cxn>
                  <a:cxn ang="0">
                    <a:pos x="23" y="19"/>
                  </a:cxn>
                  <a:cxn ang="0">
                    <a:pos x="22" y="15"/>
                  </a:cxn>
                  <a:cxn ang="0">
                    <a:pos x="20" y="12"/>
                  </a:cxn>
                  <a:cxn ang="0">
                    <a:pos x="18" y="9"/>
                  </a:cxn>
                  <a:cxn ang="0">
                    <a:pos x="15" y="6"/>
                  </a:cxn>
                  <a:cxn ang="0">
                    <a:pos x="11" y="4"/>
                  </a:cxn>
                  <a:cxn ang="0">
                    <a:pos x="8" y="2"/>
                  </a:cxn>
                  <a:cxn ang="0">
                    <a:pos x="12" y="1"/>
                  </a:cxn>
                </a:cxnLst>
                <a:rect l="0" t="0" r="r" b="b"/>
                <a:pathLst>
                  <a:path w="30" h="46">
                    <a:moveTo>
                      <a:pt x="18" y="0"/>
                    </a:moveTo>
                    <a:lnTo>
                      <a:pt x="20" y="2"/>
                    </a:lnTo>
                    <a:lnTo>
                      <a:pt x="21" y="3"/>
                    </a:lnTo>
                    <a:lnTo>
                      <a:pt x="23" y="4"/>
                    </a:lnTo>
                    <a:lnTo>
                      <a:pt x="24" y="6"/>
                    </a:lnTo>
                    <a:lnTo>
                      <a:pt x="26" y="8"/>
                    </a:lnTo>
                    <a:lnTo>
                      <a:pt x="27" y="10"/>
                    </a:lnTo>
                    <a:lnTo>
                      <a:pt x="28" y="12"/>
                    </a:lnTo>
                    <a:lnTo>
                      <a:pt x="29" y="14"/>
                    </a:lnTo>
                    <a:lnTo>
                      <a:pt x="30" y="16"/>
                    </a:lnTo>
                    <a:lnTo>
                      <a:pt x="30" y="18"/>
                    </a:lnTo>
                    <a:lnTo>
                      <a:pt x="30" y="20"/>
                    </a:lnTo>
                    <a:lnTo>
                      <a:pt x="30" y="22"/>
                    </a:lnTo>
                    <a:lnTo>
                      <a:pt x="30" y="24"/>
                    </a:lnTo>
                    <a:lnTo>
                      <a:pt x="30" y="26"/>
                    </a:lnTo>
                    <a:lnTo>
                      <a:pt x="30" y="28"/>
                    </a:lnTo>
                    <a:lnTo>
                      <a:pt x="29" y="31"/>
                    </a:lnTo>
                    <a:lnTo>
                      <a:pt x="28" y="32"/>
                    </a:lnTo>
                    <a:lnTo>
                      <a:pt x="27" y="34"/>
                    </a:lnTo>
                    <a:lnTo>
                      <a:pt x="26" y="36"/>
                    </a:lnTo>
                    <a:lnTo>
                      <a:pt x="25" y="38"/>
                    </a:lnTo>
                    <a:lnTo>
                      <a:pt x="23" y="40"/>
                    </a:lnTo>
                    <a:lnTo>
                      <a:pt x="22" y="41"/>
                    </a:lnTo>
                    <a:lnTo>
                      <a:pt x="20" y="43"/>
                    </a:lnTo>
                    <a:lnTo>
                      <a:pt x="18" y="44"/>
                    </a:lnTo>
                    <a:lnTo>
                      <a:pt x="16" y="45"/>
                    </a:lnTo>
                    <a:lnTo>
                      <a:pt x="14" y="46"/>
                    </a:lnTo>
                    <a:lnTo>
                      <a:pt x="12" y="46"/>
                    </a:lnTo>
                    <a:lnTo>
                      <a:pt x="9" y="46"/>
                    </a:lnTo>
                    <a:lnTo>
                      <a:pt x="7" y="46"/>
                    </a:lnTo>
                    <a:lnTo>
                      <a:pt x="4" y="45"/>
                    </a:lnTo>
                    <a:lnTo>
                      <a:pt x="2" y="44"/>
                    </a:lnTo>
                    <a:lnTo>
                      <a:pt x="0" y="43"/>
                    </a:lnTo>
                    <a:lnTo>
                      <a:pt x="2" y="43"/>
                    </a:lnTo>
                    <a:lnTo>
                      <a:pt x="4" y="43"/>
                    </a:lnTo>
                    <a:lnTo>
                      <a:pt x="6" y="43"/>
                    </a:lnTo>
                    <a:lnTo>
                      <a:pt x="8" y="42"/>
                    </a:lnTo>
                    <a:lnTo>
                      <a:pt x="10" y="42"/>
                    </a:lnTo>
                    <a:lnTo>
                      <a:pt x="11" y="41"/>
                    </a:lnTo>
                    <a:lnTo>
                      <a:pt x="13" y="40"/>
                    </a:lnTo>
                    <a:lnTo>
                      <a:pt x="15" y="38"/>
                    </a:lnTo>
                    <a:lnTo>
                      <a:pt x="16" y="37"/>
                    </a:lnTo>
                    <a:lnTo>
                      <a:pt x="18" y="36"/>
                    </a:lnTo>
                    <a:lnTo>
                      <a:pt x="19" y="34"/>
                    </a:lnTo>
                    <a:lnTo>
                      <a:pt x="20" y="33"/>
                    </a:lnTo>
                    <a:lnTo>
                      <a:pt x="21" y="31"/>
                    </a:lnTo>
                    <a:lnTo>
                      <a:pt x="22" y="29"/>
                    </a:lnTo>
                    <a:lnTo>
                      <a:pt x="22" y="27"/>
                    </a:lnTo>
                    <a:lnTo>
                      <a:pt x="23" y="25"/>
                    </a:lnTo>
                    <a:lnTo>
                      <a:pt x="23" y="23"/>
                    </a:lnTo>
                    <a:lnTo>
                      <a:pt x="23" y="21"/>
                    </a:lnTo>
                    <a:lnTo>
                      <a:pt x="23" y="19"/>
                    </a:lnTo>
                    <a:lnTo>
                      <a:pt x="22" y="17"/>
                    </a:lnTo>
                    <a:lnTo>
                      <a:pt x="22" y="15"/>
                    </a:lnTo>
                    <a:lnTo>
                      <a:pt x="21" y="14"/>
                    </a:lnTo>
                    <a:lnTo>
                      <a:pt x="20" y="12"/>
                    </a:lnTo>
                    <a:lnTo>
                      <a:pt x="19" y="10"/>
                    </a:lnTo>
                    <a:lnTo>
                      <a:pt x="18" y="9"/>
                    </a:lnTo>
                    <a:lnTo>
                      <a:pt x="16" y="7"/>
                    </a:lnTo>
                    <a:lnTo>
                      <a:pt x="15" y="6"/>
                    </a:lnTo>
                    <a:lnTo>
                      <a:pt x="13" y="5"/>
                    </a:lnTo>
                    <a:lnTo>
                      <a:pt x="11" y="4"/>
                    </a:lnTo>
                    <a:lnTo>
                      <a:pt x="10" y="3"/>
                    </a:lnTo>
                    <a:lnTo>
                      <a:pt x="8" y="2"/>
                    </a:lnTo>
                    <a:lnTo>
                      <a:pt x="10" y="1"/>
                    </a:lnTo>
                    <a:lnTo>
                      <a:pt x="12" y="1"/>
                    </a:lnTo>
                    <a:lnTo>
                      <a:pt x="18" y="0"/>
                    </a:lnTo>
                    <a:close/>
                  </a:path>
                </a:pathLst>
              </a:custGeom>
              <a:solidFill>
                <a:srgbClr val="808080"/>
              </a:solidFill>
              <a:ln w="0">
                <a:solidFill>
                  <a:srgbClr val="000000"/>
                </a:solidFill>
                <a:prstDash val="solid"/>
                <a:round/>
                <a:headEnd/>
                <a:tailEnd/>
              </a:ln>
            </p:spPr>
            <p:txBody>
              <a:bodyPr/>
              <a:lstStyle/>
              <a:p>
                <a:endParaRPr lang="en-US"/>
              </a:p>
            </p:txBody>
          </p:sp>
          <p:sp>
            <p:nvSpPr>
              <p:cNvPr id="1552175" name="Freeform 815"/>
              <p:cNvSpPr>
                <a:spLocks/>
              </p:cNvSpPr>
              <p:nvPr/>
            </p:nvSpPr>
            <p:spPr bwMode="auto">
              <a:xfrm>
                <a:off x="1523" y="3370"/>
                <a:ext cx="317" cy="66"/>
              </a:xfrm>
              <a:custGeom>
                <a:avLst/>
                <a:gdLst/>
                <a:ahLst/>
                <a:cxnLst>
                  <a:cxn ang="0">
                    <a:pos x="310" y="0"/>
                  </a:cxn>
                  <a:cxn ang="0">
                    <a:pos x="312" y="0"/>
                  </a:cxn>
                  <a:cxn ang="0">
                    <a:pos x="313" y="1"/>
                  </a:cxn>
                  <a:cxn ang="0">
                    <a:pos x="314" y="2"/>
                  </a:cxn>
                  <a:cxn ang="0">
                    <a:pos x="315" y="3"/>
                  </a:cxn>
                  <a:cxn ang="0">
                    <a:pos x="316" y="4"/>
                  </a:cxn>
                  <a:cxn ang="0">
                    <a:pos x="316" y="6"/>
                  </a:cxn>
                  <a:cxn ang="0">
                    <a:pos x="317" y="7"/>
                  </a:cxn>
                  <a:cxn ang="0">
                    <a:pos x="317" y="9"/>
                  </a:cxn>
                  <a:cxn ang="0">
                    <a:pos x="317" y="10"/>
                  </a:cxn>
                  <a:cxn ang="0">
                    <a:pos x="317" y="28"/>
                  </a:cxn>
                  <a:cxn ang="0">
                    <a:pos x="317" y="30"/>
                  </a:cxn>
                  <a:cxn ang="0">
                    <a:pos x="317" y="31"/>
                  </a:cxn>
                  <a:cxn ang="0">
                    <a:pos x="316" y="33"/>
                  </a:cxn>
                  <a:cxn ang="0">
                    <a:pos x="316" y="35"/>
                  </a:cxn>
                  <a:cxn ang="0">
                    <a:pos x="315" y="36"/>
                  </a:cxn>
                  <a:cxn ang="0">
                    <a:pos x="315" y="36"/>
                  </a:cxn>
                  <a:cxn ang="0">
                    <a:pos x="290" y="63"/>
                  </a:cxn>
                  <a:cxn ang="0">
                    <a:pos x="289" y="64"/>
                  </a:cxn>
                  <a:cxn ang="0">
                    <a:pos x="287" y="64"/>
                  </a:cxn>
                  <a:cxn ang="0">
                    <a:pos x="285" y="65"/>
                  </a:cxn>
                  <a:cxn ang="0">
                    <a:pos x="283" y="65"/>
                  </a:cxn>
                  <a:cxn ang="0">
                    <a:pos x="279" y="66"/>
                  </a:cxn>
                  <a:cxn ang="0">
                    <a:pos x="275" y="66"/>
                  </a:cxn>
                  <a:cxn ang="0">
                    <a:pos x="24" y="61"/>
                  </a:cxn>
                  <a:cxn ang="0">
                    <a:pos x="0" y="38"/>
                  </a:cxn>
                  <a:cxn ang="0">
                    <a:pos x="0" y="0"/>
                  </a:cxn>
                </a:cxnLst>
                <a:rect l="0" t="0" r="r" b="b"/>
                <a:pathLst>
                  <a:path w="317" h="66">
                    <a:moveTo>
                      <a:pt x="310" y="0"/>
                    </a:moveTo>
                    <a:lnTo>
                      <a:pt x="312" y="0"/>
                    </a:lnTo>
                    <a:lnTo>
                      <a:pt x="313" y="1"/>
                    </a:lnTo>
                    <a:lnTo>
                      <a:pt x="314" y="2"/>
                    </a:lnTo>
                    <a:lnTo>
                      <a:pt x="315" y="3"/>
                    </a:lnTo>
                    <a:lnTo>
                      <a:pt x="316" y="4"/>
                    </a:lnTo>
                    <a:lnTo>
                      <a:pt x="316" y="6"/>
                    </a:lnTo>
                    <a:lnTo>
                      <a:pt x="317" y="7"/>
                    </a:lnTo>
                    <a:lnTo>
                      <a:pt x="317" y="9"/>
                    </a:lnTo>
                    <a:lnTo>
                      <a:pt x="317" y="10"/>
                    </a:lnTo>
                    <a:lnTo>
                      <a:pt x="317" y="28"/>
                    </a:lnTo>
                    <a:lnTo>
                      <a:pt x="317" y="30"/>
                    </a:lnTo>
                    <a:lnTo>
                      <a:pt x="317" y="31"/>
                    </a:lnTo>
                    <a:lnTo>
                      <a:pt x="316" y="33"/>
                    </a:lnTo>
                    <a:lnTo>
                      <a:pt x="316" y="35"/>
                    </a:lnTo>
                    <a:lnTo>
                      <a:pt x="315" y="36"/>
                    </a:lnTo>
                    <a:lnTo>
                      <a:pt x="315" y="36"/>
                    </a:lnTo>
                    <a:lnTo>
                      <a:pt x="290" y="63"/>
                    </a:lnTo>
                    <a:lnTo>
                      <a:pt x="289" y="64"/>
                    </a:lnTo>
                    <a:lnTo>
                      <a:pt x="287" y="64"/>
                    </a:lnTo>
                    <a:lnTo>
                      <a:pt x="285" y="65"/>
                    </a:lnTo>
                    <a:lnTo>
                      <a:pt x="283" y="65"/>
                    </a:lnTo>
                    <a:lnTo>
                      <a:pt x="279" y="66"/>
                    </a:lnTo>
                    <a:lnTo>
                      <a:pt x="275" y="66"/>
                    </a:lnTo>
                    <a:lnTo>
                      <a:pt x="24" y="61"/>
                    </a:lnTo>
                    <a:lnTo>
                      <a:pt x="0" y="38"/>
                    </a:lnTo>
                    <a:lnTo>
                      <a:pt x="0" y="0"/>
                    </a:lnTo>
                  </a:path>
                </a:pathLst>
              </a:custGeom>
              <a:noFill/>
              <a:ln w="0">
                <a:solidFill>
                  <a:srgbClr val="FFFF00"/>
                </a:solidFill>
                <a:prstDash val="solid"/>
                <a:round/>
                <a:headEnd/>
                <a:tailEnd/>
              </a:ln>
            </p:spPr>
            <p:txBody>
              <a:bodyPr/>
              <a:lstStyle/>
              <a:p>
                <a:endParaRPr lang="en-US"/>
              </a:p>
            </p:txBody>
          </p:sp>
          <p:sp>
            <p:nvSpPr>
              <p:cNvPr id="1552176" name="Freeform 816"/>
              <p:cNvSpPr>
                <a:spLocks/>
              </p:cNvSpPr>
              <p:nvPr/>
            </p:nvSpPr>
            <p:spPr bwMode="auto">
              <a:xfrm>
                <a:off x="1819" y="3394"/>
                <a:ext cx="12" cy="15"/>
              </a:xfrm>
              <a:custGeom>
                <a:avLst/>
                <a:gdLst/>
                <a:ahLst/>
                <a:cxnLst>
                  <a:cxn ang="0">
                    <a:pos x="0" y="7"/>
                  </a:cxn>
                  <a:cxn ang="0">
                    <a:pos x="0" y="4"/>
                  </a:cxn>
                  <a:cxn ang="0">
                    <a:pos x="3" y="1"/>
                  </a:cxn>
                  <a:cxn ang="0">
                    <a:pos x="6" y="0"/>
                  </a:cxn>
                  <a:cxn ang="0">
                    <a:pos x="9" y="1"/>
                  </a:cxn>
                  <a:cxn ang="0">
                    <a:pos x="12" y="4"/>
                  </a:cxn>
                  <a:cxn ang="0">
                    <a:pos x="12" y="7"/>
                  </a:cxn>
                  <a:cxn ang="0">
                    <a:pos x="12" y="11"/>
                  </a:cxn>
                  <a:cxn ang="0">
                    <a:pos x="10" y="14"/>
                  </a:cxn>
                  <a:cxn ang="0">
                    <a:pos x="6" y="15"/>
                  </a:cxn>
                  <a:cxn ang="0">
                    <a:pos x="3" y="14"/>
                  </a:cxn>
                  <a:cxn ang="0">
                    <a:pos x="1" y="12"/>
                  </a:cxn>
                  <a:cxn ang="0">
                    <a:pos x="0" y="8"/>
                  </a:cxn>
                  <a:cxn ang="0">
                    <a:pos x="0" y="7"/>
                  </a:cxn>
                </a:cxnLst>
                <a:rect l="0" t="0" r="r" b="b"/>
                <a:pathLst>
                  <a:path w="12" h="15">
                    <a:moveTo>
                      <a:pt x="0" y="7"/>
                    </a:moveTo>
                    <a:lnTo>
                      <a:pt x="0" y="4"/>
                    </a:lnTo>
                    <a:lnTo>
                      <a:pt x="3" y="1"/>
                    </a:lnTo>
                    <a:lnTo>
                      <a:pt x="6" y="0"/>
                    </a:lnTo>
                    <a:lnTo>
                      <a:pt x="9" y="1"/>
                    </a:lnTo>
                    <a:lnTo>
                      <a:pt x="12" y="4"/>
                    </a:lnTo>
                    <a:lnTo>
                      <a:pt x="12" y="7"/>
                    </a:lnTo>
                    <a:lnTo>
                      <a:pt x="12" y="11"/>
                    </a:lnTo>
                    <a:lnTo>
                      <a:pt x="10" y="14"/>
                    </a:lnTo>
                    <a:lnTo>
                      <a:pt x="6" y="15"/>
                    </a:lnTo>
                    <a:lnTo>
                      <a:pt x="3" y="14"/>
                    </a:lnTo>
                    <a:lnTo>
                      <a:pt x="1" y="12"/>
                    </a:lnTo>
                    <a:lnTo>
                      <a:pt x="0" y="8"/>
                    </a:lnTo>
                    <a:lnTo>
                      <a:pt x="0" y="7"/>
                    </a:lnTo>
                    <a:close/>
                  </a:path>
                </a:pathLst>
              </a:custGeom>
              <a:solidFill>
                <a:srgbClr val="FFFF00"/>
              </a:solidFill>
              <a:ln w="0">
                <a:solidFill>
                  <a:srgbClr val="FFFF00"/>
                </a:solidFill>
                <a:prstDash val="solid"/>
                <a:round/>
                <a:headEnd/>
                <a:tailEnd/>
              </a:ln>
            </p:spPr>
            <p:txBody>
              <a:bodyPr/>
              <a:lstStyle/>
              <a:p>
                <a:endParaRPr lang="en-US"/>
              </a:p>
            </p:txBody>
          </p:sp>
          <p:sp>
            <p:nvSpPr>
              <p:cNvPr id="1552177" name="Freeform 817"/>
              <p:cNvSpPr>
                <a:spLocks/>
              </p:cNvSpPr>
              <p:nvPr/>
            </p:nvSpPr>
            <p:spPr bwMode="auto">
              <a:xfrm>
                <a:off x="1826" y="3315"/>
                <a:ext cx="158" cy="189"/>
              </a:xfrm>
              <a:custGeom>
                <a:avLst/>
                <a:gdLst/>
                <a:ahLst/>
                <a:cxnLst>
                  <a:cxn ang="0">
                    <a:pos x="153" y="106"/>
                  </a:cxn>
                  <a:cxn ang="0">
                    <a:pos x="158" y="102"/>
                  </a:cxn>
                  <a:cxn ang="0">
                    <a:pos x="158" y="34"/>
                  </a:cxn>
                  <a:cxn ang="0">
                    <a:pos x="101" y="23"/>
                  </a:cxn>
                  <a:cxn ang="0">
                    <a:pos x="141" y="15"/>
                  </a:cxn>
                  <a:cxn ang="0">
                    <a:pos x="53" y="0"/>
                  </a:cxn>
                  <a:cxn ang="0">
                    <a:pos x="22" y="93"/>
                  </a:cxn>
                  <a:cxn ang="0">
                    <a:pos x="7" y="116"/>
                  </a:cxn>
                  <a:cxn ang="0">
                    <a:pos x="8" y="141"/>
                  </a:cxn>
                  <a:cxn ang="0">
                    <a:pos x="13" y="162"/>
                  </a:cxn>
                  <a:cxn ang="0">
                    <a:pos x="21" y="180"/>
                  </a:cxn>
                  <a:cxn ang="0">
                    <a:pos x="27" y="186"/>
                  </a:cxn>
                  <a:cxn ang="0">
                    <a:pos x="36" y="189"/>
                  </a:cxn>
                  <a:cxn ang="0">
                    <a:pos x="93" y="187"/>
                  </a:cxn>
                  <a:cxn ang="0">
                    <a:pos x="101" y="180"/>
                  </a:cxn>
                  <a:cxn ang="0">
                    <a:pos x="107" y="172"/>
                  </a:cxn>
                  <a:cxn ang="0">
                    <a:pos x="111" y="163"/>
                  </a:cxn>
                  <a:cxn ang="0">
                    <a:pos x="115" y="153"/>
                  </a:cxn>
                  <a:cxn ang="0">
                    <a:pos x="102" y="150"/>
                  </a:cxn>
                  <a:cxn ang="0">
                    <a:pos x="98" y="156"/>
                  </a:cxn>
                  <a:cxn ang="0">
                    <a:pos x="93" y="157"/>
                  </a:cxn>
                  <a:cxn ang="0">
                    <a:pos x="89" y="155"/>
                  </a:cxn>
                  <a:cxn ang="0">
                    <a:pos x="84" y="148"/>
                  </a:cxn>
                  <a:cxn ang="0">
                    <a:pos x="81" y="137"/>
                  </a:cxn>
                  <a:cxn ang="0">
                    <a:pos x="79" y="124"/>
                  </a:cxn>
                  <a:cxn ang="0">
                    <a:pos x="78" y="110"/>
                  </a:cxn>
                  <a:cxn ang="0">
                    <a:pos x="79" y="95"/>
                  </a:cxn>
                  <a:cxn ang="0">
                    <a:pos x="80" y="82"/>
                  </a:cxn>
                  <a:cxn ang="0">
                    <a:pos x="83" y="70"/>
                  </a:cxn>
                  <a:cxn ang="0">
                    <a:pos x="87" y="62"/>
                  </a:cxn>
                  <a:cxn ang="0">
                    <a:pos x="91" y="58"/>
                  </a:cxn>
                  <a:cxn ang="0">
                    <a:pos x="96" y="57"/>
                  </a:cxn>
                  <a:cxn ang="0">
                    <a:pos x="100" y="61"/>
                  </a:cxn>
                  <a:cxn ang="0">
                    <a:pos x="104" y="69"/>
                  </a:cxn>
                  <a:cxn ang="0">
                    <a:pos x="106" y="80"/>
                  </a:cxn>
                  <a:cxn ang="0">
                    <a:pos x="109" y="92"/>
                  </a:cxn>
                  <a:cxn ang="0">
                    <a:pos x="111" y="101"/>
                  </a:cxn>
                  <a:cxn ang="0">
                    <a:pos x="111" y="106"/>
                  </a:cxn>
                  <a:cxn ang="0">
                    <a:pos x="110" y="116"/>
                  </a:cxn>
                  <a:cxn ang="0">
                    <a:pos x="108" y="124"/>
                  </a:cxn>
                  <a:cxn ang="0">
                    <a:pos x="106" y="135"/>
                  </a:cxn>
                  <a:cxn ang="0">
                    <a:pos x="103" y="146"/>
                  </a:cxn>
                  <a:cxn ang="0">
                    <a:pos x="115" y="152"/>
                  </a:cxn>
                  <a:cxn ang="0">
                    <a:pos x="118" y="135"/>
                  </a:cxn>
                  <a:cxn ang="0">
                    <a:pos x="119" y="118"/>
                  </a:cxn>
                  <a:cxn ang="0">
                    <a:pos x="119" y="103"/>
                  </a:cxn>
                </a:cxnLst>
                <a:rect l="0" t="0" r="r" b="b"/>
                <a:pathLst>
                  <a:path w="158" h="189">
                    <a:moveTo>
                      <a:pt x="119" y="103"/>
                    </a:moveTo>
                    <a:lnTo>
                      <a:pt x="153" y="106"/>
                    </a:lnTo>
                    <a:lnTo>
                      <a:pt x="156" y="104"/>
                    </a:lnTo>
                    <a:lnTo>
                      <a:pt x="158" y="102"/>
                    </a:lnTo>
                    <a:lnTo>
                      <a:pt x="158" y="100"/>
                    </a:lnTo>
                    <a:lnTo>
                      <a:pt x="158" y="34"/>
                    </a:lnTo>
                    <a:lnTo>
                      <a:pt x="148" y="23"/>
                    </a:lnTo>
                    <a:lnTo>
                      <a:pt x="101" y="23"/>
                    </a:lnTo>
                    <a:lnTo>
                      <a:pt x="92" y="15"/>
                    </a:lnTo>
                    <a:lnTo>
                      <a:pt x="141" y="15"/>
                    </a:lnTo>
                    <a:lnTo>
                      <a:pt x="141" y="3"/>
                    </a:lnTo>
                    <a:lnTo>
                      <a:pt x="53" y="0"/>
                    </a:lnTo>
                    <a:lnTo>
                      <a:pt x="31" y="93"/>
                    </a:lnTo>
                    <a:lnTo>
                      <a:pt x="22" y="93"/>
                    </a:lnTo>
                    <a:lnTo>
                      <a:pt x="0" y="116"/>
                    </a:lnTo>
                    <a:lnTo>
                      <a:pt x="7" y="116"/>
                    </a:lnTo>
                    <a:lnTo>
                      <a:pt x="7" y="129"/>
                    </a:lnTo>
                    <a:lnTo>
                      <a:pt x="8" y="141"/>
                    </a:lnTo>
                    <a:lnTo>
                      <a:pt x="10" y="152"/>
                    </a:lnTo>
                    <a:lnTo>
                      <a:pt x="13" y="162"/>
                    </a:lnTo>
                    <a:lnTo>
                      <a:pt x="17" y="173"/>
                    </a:lnTo>
                    <a:lnTo>
                      <a:pt x="21" y="180"/>
                    </a:lnTo>
                    <a:lnTo>
                      <a:pt x="23" y="183"/>
                    </a:lnTo>
                    <a:lnTo>
                      <a:pt x="27" y="186"/>
                    </a:lnTo>
                    <a:lnTo>
                      <a:pt x="31" y="188"/>
                    </a:lnTo>
                    <a:lnTo>
                      <a:pt x="36" y="189"/>
                    </a:lnTo>
                    <a:lnTo>
                      <a:pt x="90" y="189"/>
                    </a:lnTo>
                    <a:lnTo>
                      <a:pt x="93" y="187"/>
                    </a:lnTo>
                    <a:lnTo>
                      <a:pt x="97" y="183"/>
                    </a:lnTo>
                    <a:lnTo>
                      <a:pt x="101" y="180"/>
                    </a:lnTo>
                    <a:lnTo>
                      <a:pt x="104" y="176"/>
                    </a:lnTo>
                    <a:lnTo>
                      <a:pt x="107" y="172"/>
                    </a:lnTo>
                    <a:lnTo>
                      <a:pt x="109" y="168"/>
                    </a:lnTo>
                    <a:lnTo>
                      <a:pt x="111" y="163"/>
                    </a:lnTo>
                    <a:lnTo>
                      <a:pt x="113" y="158"/>
                    </a:lnTo>
                    <a:lnTo>
                      <a:pt x="115" y="153"/>
                    </a:lnTo>
                    <a:lnTo>
                      <a:pt x="103" y="146"/>
                    </a:lnTo>
                    <a:lnTo>
                      <a:pt x="102" y="150"/>
                    </a:lnTo>
                    <a:lnTo>
                      <a:pt x="100" y="153"/>
                    </a:lnTo>
                    <a:lnTo>
                      <a:pt x="98" y="156"/>
                    </a:lnTo>
                    <a:lnTo>
                      <a:pt x="95" y="157"/>
                    </a:lnTo>
                    <a:lnTo>
                      <a:pt x="93" y="157"/>
                    </a:lnTo>
                    <a:lnTo>
                      <a:pt x="91" y="156"/>
                    </a:lnTo>
                    <a:lnTo>
                      <a:pt x="89" y="155"/>
                    </a:lnTo>
                    <a:lnTo>
                      <a:pt x="86" y="151"/>
                    </a:lnTo>
                    <a:lnTo>
                      <a:pt x="84" y="148"/>
                    </a:lnTo>
                    <a:lnTo>
                      <a:pt x="83" y="143"/>
                    </a:lnTo>
                    <a:lnTo>
                      <a:pt x="81" y="137"/>
                    </a:lnTo>
                    <a:lnTo>
                      <a:pt x="80" y="131"/>
                    </a:lnTo>
                    <a:lnTo>
                      <a:pt x="79" y="124"/>
                    </a:lnTo>
                    <a:lnTo>
                      <a:pt x="78" y="117"/>
                    </a:lnTo>
                    <a:lnTo>
                      <a:pt x="78" y="110"/>
                    </a:lnTo>
                    <a:lnTo>
                      <a:pt x="78" y="103"/>
                    </a:lnTo>
                    <a:lnTo>
                      <a:pt x="79" y="95"/>
                    </a:lnTo>
                    <a:lnTo>
                      <a:pt x="79" y="88"/>
                    </a:lnTo>
                    <a:lnTo>
                      <a:pt x="80" y="82"/>
                    </a:lnTo>
                    <a:lnTo>
                      <a:pt x="82" y="76"/>
                    </a:lnTo>
                    <a:lnTo>
                      <a:pt x="83" y="70"/>
                    </a:lnTo>
                    <a:lnTo>
                      <a:pt x="85" y="66"/>
                    </a:lnTo>
                    <a:lnTo>
                      <a:pt x="87" y="62"/>
                    </a:lnTo>
                    <a:lnTo>
                      <a:pt x="89" y="59"/>
                    </a:lnTo>
                    <a:lnTo>
                      <a:pt x="91" y="58"/>
                    </a:lnTo>
                    <a:lnTo>
                      <a:pt x="93" y="57"/>
                    </a:lnTo>
                    <a:lnTo>
                      <a:pt x="96" y="57"/>
                    </a:lnTo>
                    <a:lnTo>
                      <a:pt x="98" y="59"/>
                    </a:lnTo>
                    <a:lnTo>
                      <a:pt x="100" y="61"/>
                    </a:lnTo>
                    <a:lnTo>
                      <a:pt x="102" y="65"/>
                    </a:lnTo>
                    <a:lnTo>
                      <a:pt x="104" y="69"/>
                    </a:lnTo>
                    <a:lnTo>
                      <a:pt x="105" y="75"/>
                    </a:lnTo>
                    <a:lnTo>
                      <a:pt x="106" y="80"/>
                    </a:lnTo>
                    <a:lnTo>
                      <a:pt x="108" y="88"/>
                    </a:lnTo>
                    <a:lnTo>
                      <a:pt x="109" y="92"/>
                    </a:lnTo>
                    <a:lnTo>
                      <a:pt x="110" y="96"/>
                    </a:lnTo>
                    <a:lnTo>
                      <a:pt x="111" y="101"/>
                    </a:lnTo>
                    <a:lnTo>
                      <a:pt x="111" y="105"/>
                    </a:lnTo>
                    <a:lnTo>
                      <a:pt x="111" y="106"/>
                    </a:lnTo>
                    <a:lnTo>
                      <a:pt x="111" y="111"/>
                    </a:lnTo>
                    <a:lnTo>
                      <a:pt x="110" y="116"/>
                    </a:lnTo>
                    <a:lnTo>
                      <a:pt x="109" y="120"/>
                    </a:lnTo>
                    <a:lnTo>
                      <a:pt x="108" y="124"/>
                    </a:lnTo>
                    <a:lnTo>
                      <a:pt x="108" y="129"/>
                    </a:lnTo>
                    <a:lnTo>
                      <a:pt x="106" y="135"/>
                    </a:lnTo>
                    <a:lnTo>
                      <a:pt x="105" y="140"/>
                    </a:lnTo>
                    <a:lnTo>
                      <a:pt x="103" y="146"/>
                    </a:lnTo>
                    <a:lnTo>
                      <a:pt x="115" y="153"/>
                    </a:lnTo>
                    <a:lnTo>
                      <a:pt x="115" y="152"/>
                    </a:lnTo>
                    <a:lnTo>
                      <a:pt x="117" y="143"/>
                    </a:lnTo>
                    <a:lnTo>
                      <a:pt x="118" y="135"/>
                    </a:lnTo>
                    <a:lnTo>
                      <a:pt x="119" y="127"/>
                    </a:lnTo>
                    <a:lnTo>
                      <a:pt x="119" y="118"/>
                    </a:lnTo>
                    <a:lnTo>
                      <a:pt x="119" y="109"/>
                    </a:lnTo>
                    <a:lnTo>
                      <a:pt x="119" y="103"/>
                    </a:lnTo>
                    <a:close/>
                  </a:path>
                </a:pathLst>
              </a:custGeom>
              <a:solidFill>
                <a:srgbClr val="404040"/>
              </a:solidFill>
              <a:ln w="0">
                <a:solidFill>
                  <a:srgbClr val="000000"/>
                </a:solidFill>
                <a:prstDash val="solid"/>
                <a:round/>
                <a:headEnd/>
                <a:tailEnd/>
              </a:ln>
            </p:spPr>
            <p:txBody>
              <a:bodyPr/>
              <a:lstStyle/>
              <a:p>
                <a:endParaRPr lang="en-US"/>
              </a:p>
            </p:txBody>
          </p:sp>
          <p:sp>
            <p:nvSpPr>
              <p:cNvPr id="1552178" name="Freeform 818"/>
              <p:cNvSpPr>
                <a:spLocks/>
              </p:cNvSpPr>
              <p:nvPr/>
            </p:nvSpPr>
            <p:spPr bwMode="auto">
              <a:xfrm>
                <a:off x="1571" y="3437"/>
                <a:ext cx="95" cy="57"/>
              </a:xfrm>
              <a:custGeom>
                <a:avLst/>
                <a:gdLst/>
                <a:ahLst/>
                <a:cxnLst>
                  <a:cxn ang="0">
                    <a:pos x="0" y="0"/>
                  </a:cxn>
                  <a:cxn ang="0">
                    <a:pos x="0" y="7"/>
                  </a:cxn>
                  <a:cxn ang="0">
                    <a:pos x="1" y="15"/>
                  </a:cxn>
                  <a:cxn ang="0">
                    <a:pos x="3" y="24"/>
                  </a:cxn>
                  <a:cxn ang="0">
                    <a:pos x="6" y="32"/>
                  </a:cxn>
                  <a:cxn ang="0">
                    <a:pos x="9" y="40"/>
                  </a:cxn>
                  <a:cxn ang="0">
                    <a:pos x="11" y="44"/>
                  </a:cxn>
                  <a:cxn ang="0">
                    <a:pos x="13" y="48"/>
                  </a:cxn>
                  <a:cxn ang="0">
                    <a:pos x="16" y="52"/>
                  </a:cxn>
                  <a:cxn ang="0">
                    <a:pos x="19" y="54"/>
                  </a:cxn>
                  <a:cxn ang="0">
                    <a:pos x="22" y="56"/>
                  </a:cxn>
                  <a:cxn ang="0">
                    <a:pos x="26" y="57"/>
                  </a:cxn>
                  <a:cxn ang="0">
                    <a:pos x="66" y="57"/>
                  </a:cxn>
                  <a:cxn ang="0">
                    <a:pos x="67" y="56"/>
                  </a:cxn>
                  <a:cxn ang="0">
                    <a:pos x="73" y="55"/>
                  </a:cxn>
                  <a:cxn ang="0">
                    <a:pos x="78" y="51"/>
                  </a:cxn>
                  <a:cxn ang="0">
                    <a:pos x="80" y="50"/>
                  </a:cxn>
                  <a:cxn ang="0">
                    <a:pos x="84" y="44"/>
                  </a:cxn>
                  <a:cxn ang="0">
                    <a:pos x="86" y="40"/>
                  </a:cxn>
                  <a:cxn ang="0">
                    <a:pos x="88" y="36"/>
                  </a:cxn>
                  <a:cxn ang="0">
                    <a:pos x="90" y="31"/>
                  </a:cxn>
                  <a:cxn ang="0">
                    <a:pos x="93" y="17"/>
                  </a:cxn>
                  <a:cxn ang="0">
                    <a:pos x="95" y="2"/>
                  </a:cxn>
                  <a:cxn ang="0">
                    <a:pos x="0" y="0"/>
                  </a:cxn>
                </a:cxnLst>
                <a:rect l="0" t="0" r="r" b="b"/>
                <a:pathLst>
                  <a:path w="95" h="57">
                    <a:moveTo>
                      <a:pt x="0" y="0"/>
                    </a:moveTo>
                    <a:lnTo>
                      <a:pt x="0" y="7"/>
                    </a:lnTo>
                    <a:lnTo>
                      <a:pt x="1" y="15"/>
                    </a:lnTo>
                    <a:lnTo>
                      <a:pt x="3" y="24"/>
                    </a:lnTo>
                    <a:lnTo>
                      <a:pt x="6" y="32"/>
                    </a:lnTo>
                    <a:lnTo>
                      <a:pt x="9" y="40"/>
                    </a:lnTo>
                    <a:lnTo>
                      <a:pt x="11" y="44"/>
                    </a:lnTo>
                    <a:lnTo>
                      <a:pt x="13" y="48"/>
                    </a:lnTo>
                    <a:lnTo>
                      <a:pt x="16" y="52"/>
                    </a:lnTo>
                    <a:lnTo>
                      <a:pt x="19" y="54"/>
                    </a:lnTo>
                    <a:lnTo>
                      <a:pt x="22" y="56"/>
                    </a:lnTo>
                    <a:lnTo>
                      <a:pt x="26" y="57"/>
                    </a:lnTo>
                    <a:lnTo>
                      <a:pt x="66" y="57"/>
                    </a:lnTo>
                    <a:lnTo>
                      <a:pt x="67" y="56"/>
                    </a:lnTo>
                    <a:lnTo>
                      <a:pt x="73" y="55"/>
                    </a:lnTo>
                    <a:lnTo>
                      <a:pt x="78" y="51"/>
                    </a:lnTo>
                    <a:lnTo>
                      <a:pt x="80" y="50"/>
                    </a:lnTo>
                    <a:lnTo>
                      <a:pt x="84" y="44"/>
                    </a:lnTo>
                    <a:lnTo>
                      <a:pt x="86" y="40"/>
                    </a:lnTo>
                    <a:lnTo>
                      <a:pt x="88" y="36"/>
                    </a:lnTo>
                    <a:lnTo>
                      <a:pt x="90" y="31"/>
                    </a:lnTo>
                    <a:lnTo>
                      <a:pt x="93" y="17"/>
                    </a:lnTo>
                    <a:lnTo>
                      <a:pt x="95" y="2"/>
                    </a:lnTo>
                    <a:lnTo>
                      <a:pt x="0" y="0"/>
                    </a:lnTo>
                    <a:close/>
                  </a:path>
                </a:pathLst>
              </a:custGeom>
              <a:solidFill>
                <a:srgbClr val="404040"/>
              </a:solidFill>
              <a:ln w="0">
                <a:solidFill>
                  <a:srgbClr val="000000"/>
                </a:solidFill>
                <a:prstDash val="solid"/>
                <a:round/>
                <a:headEnd/>
                <a:tailEnd/>
              </a:ln>
            </p:spPr>
            <p:txBody>
              <a:bodyPr/>
              <a:lstStyle/>
              <a:p>
                <a:endParaRPr lang="en-US"/>
              </a:p>
            </p:txBody>
          </p:sp>
          <p:sp>
            <p:nvSpPr>
              <p:cNvPr id="1552179" name="Freeform 819"/>
              <p:cNvSpPr>
                <a:spLocks/>
              </p:cNvSpPr>
              <p:nvPr/>
            </p:nvSpPr>
            <p:spPr bwMode="auto">
              <a:xfrm>
                <a:off x="1904" y="3372"/>
                <a:ext cx="30" cy="100"/>
              </a:xfrm>
              <a:custGeom>
                <a:avLst/>
                <a:gdLst/>
                <a:ahLst/>
                <a:cxnLst>
                  <a:cxn ang="0">
                    <a:pos x="28" y="74"/>
                  </a:cxn>
                  <a:cxn ang="0">
                    <a:pos x="25" y="83"/>
                  </a:cxn>
                  <a:cxn ang="0">
                    <a:pos x="21" y="88"/>
                  </a:cxn>
                  <a:cxn ang="0">
                    <a:pos x="17" y="89"/>
                  </a:cxn>
                  <a:cxn ang="0">
                    <a:pos x="13" y="86"/>
                  </a:cxn>
                  <a:cxn ang="0">
                    <a:pos x="9" y="78"/>
                  </a:cxn>
                  <a:cxn ang="0">
                    <a:pos x="6" y="68"/>
                  </a:cxn>
                  <a:cxn ang="0">
                    <a:pos x="5" y="56"/>
                  </a:cxn>
                  <a:cxn ang="0">
                    <a:pos x="5" y="43"/>
                  </a:cxn>
                  <a:cxn ang="0">
                    <a:pos x="6" y="31"/>
                  </a:cxn>
                  <a:cxn ang="0">
                    <a:pos x="9" y="20"/>
                  </a:cxn>
                  <a:cxn ang="0">
                    <a:pos x="13" y="13"/>
                  </a:cxn>
                  <a:cxn ang="0">
                    <a:pos x="17" y="11"/>
                  </a:cxn>
                  <a:cxn ang="0">
                    <a:pos x="21" y="12"/>
                  </a:cxn>
                  <a:cxn ang="0">
                    <a:pos x="25" y="18"/>
                  </a:cxn>
                  <a:cxn ang="0">
                    <a:pos x="28" y="26"/>
                  </a:cxn>
                  <a:cxn ang="0">
                    <a:pos x="28" y="23"/>
                  </a:cxn>
                  <a:cxn ang="0">
                    <a:pos x="26" y="12"/>
                  </a:cxn>
                  <a:cxn ang="0">
                    <a:pos x="22" y="4"/>
                  </a:cxn>
                  <a:cxn ang="0">
                    <a:pos x="18" y="0"/>
                  </a:cxn>
                  <a:cxn ang="0">
                    <a:pos x="13" y="1"/>
                  </a:cxn>
                  <a:cxn ang="0">
                    <a:pos x="9" y="5"/>
                  </a:cxn>
                  <a:cxn ang="0">
                    <a:pos x="5" y="13"/>
                  </a:cxn>
                  <a:cxn ang="0">
                    <a:pos x="2" y="25"/>
                  </a:cxn>
                  <a:cxn ang="0">
                    <a:pos x="1" y="38"/>
                  </a:cxn>
                  <a:cxn ang="0">
                    <a:pos x="0" y="53"/>
                  </a:cxn>
                  <a:cxn ang="0">
                    <a:pos x="1" y="67"/>
                  </a:cxn>
                  <a:cxn ang="0">
                    <a:pos x="3" y="80"/>
                  </a:cxn>
                  <a:cxn ang="0">
                    <a:pos x="6" y="91"/>
                  </a:cxn>
                  <a:cxn ang="0">
                    <a:pos x="11" y="98"/>
                  </a:cxn>
                  <a:cxn ang="0">
                    <a:pos x="15" y="100"/>
                  </a:cxn>
                  <a:cxn ang="0">
                    <a:pos x="20" y="99"/>
                  </a:cxn>
                  <a:cxn ang="0">
                    <a:pos x="24" y="93"/>
                  </a:cxn>
                  <a:cxn ang="0">
                    <a:pos x="27" y="83"/>
                  </a:cxn>
                  <a:cxn ang="0">
                    <a:pos x="30" y="72"/>
                  </a:cxn>
                </a:cxnLst>
                <a:rect l="0" t="0" r="r" b="b"/>
                <a:pathLst>
                  <a:path w="30" h="100">
                    <a:moveTo>
                      <a:pt x="30" y="67"/>
                    </a:moveTo>
                    <a:lnTo>
                      <a:pt x="28" y="74"/>
                    </a:lnTo>
                    <a:lnTo>
                      <a:pt x="27" y="79"/>
                    </a:lnTo>
                    <a:lnTo>
                      <a:pt x="25" y="83"/>
                    </a:lnTo>
                    <a:lnTo>
                      <a:pt x="23" y="86"/>
                    </a:lnTo>
                    <a:lnTo>
                      <a:pt x="21" y="88"/>
                    </a:lnTo>
                    <a:lnTo>
                      <a:pt x="19" y="89"/>
                    </a:lnTo>
                    <a:lnTo>
                      <a:pt x="17" y="89"/>
                    </a:lnTo>
                    <a:lnTo>
                      <a:pt x="14" y="88"/>
                    </a:lnTo>
                    <a:lnTo>
                      <a:pt x="13" y="86"/>
                    </a:lnTo>
                    <a:lnTo>
                      <a:pt x="11" y="82"/>
                    </a:lnTo>
                    <a:lnTo>
                      <a:pt x="9" y="78"/>
                    </a:lnTo>
                    <a:lnTo>
                      <a:pt x="7" y="73"/>
                    </a:lnTo>
                    <a:lnTo>
                      <a:pt x="6" y="68"/>
                    </a:lnTo>
                    <a:lnTo>
                      <a:pt x="5" y="62"/>
                    </a:lnTo>
                    <a:lnTo>
                      <a:pt x="5" y="56"/>
                    </a:lnTo>
                    <a:lnTo>
                      <a:pt x="5" y="49"/>
                    </a:lnTo>
                    <a:lnTo>
                      <a:pt x="5" y="43"/>
                    </a:lnTo>
                    <a:lnTo>
                      <a:pt x="5" y="36"/>
                    </a:lnTo>
                    <a:lnTo>
                      <a:pt x="6" y="31"/>
                    </a:lnTo>
                    <a:lnTo>
                      <a:pt x="7" y="25"/>
                    </a:lnTo>
                    <a:lnTo>
                      <a:pt x="9" y="20"/>
                    </a:lnTo>
                    <a:lnTo>
                      <a:pt x="11" y="16"/>
                    </a:lnTo>
                    <a:lnTo>
                      <a:pt x="13" y="13"/>
                    </a:lnTo>
                    <a:lnTo>
                      <a:pt x="15" y="11"/>
                    </a:lnTo>
                    <a:lnTo>
                      <a:pt x="17" y="11"/>
                    </a:lnTo>
                    <a:lnTo>
                      <a:pt x="20" y="11"/>
                    </a:lnTo>
                    <a:lnTo>
                      <a:pt x="21" y="12"/>
                    </a:lnTo>
                    <a:lnTo>
                      <a:pt x="23" y="14"/>
                    </a:lnTo>
                    <a:lnTo>
                      <a:pt x="25" y="18"/>
                    </a:lnTo>
                    <a:lnTo>
                      <a:pt x="27" y="21"/>
                    </a:lnTo>
                    <a:lnTo>
                      <a:pt x="28" y="26"/>
                    </a:lnTo>
                    <a:lnTo>
                      <a:pt x="30" y="31"/>
                    </a:lnTo>
                    <a:lnTo>
                      <a:pt x="28" y="23"/>
                    </a:lnTo>
                    <a:lnTo>
                      <a:pt x="27" y="18"/>
                    </a:lnTo>
                    <a:lnTo>
                      <a:pt x="26" y="12"/>
                    </a:lnTo>
                    <a:lnTo>
                      <a:pt x="24" y="8"/>
                    </a:lnTo>
                    <a:lnTo>
                      <a:pt x="22" y="4"/>
                    </a:lnTo>
                    <a:lnTo>
                      <a:pt x="20" y="2"/>
                    </a:lnTo>
                    <a:lnTo>
                      <a:pt x="18" y="0"/>
                    </a:lnTo>
                    <a:lnTo>
                      <a:pt x="15" y="0"/>
                    </a:lnTo>
                    <a:lnTo>
                      <a:pt x="13" y="1"/>
                    </a:lnTo>
                    <a:lnTo>
                      <a:pt x="11" y="2"/>
                    </a:lnTo>
                    <a:lnTo>
                      <a:pt x="9" y="5"/>
                    </a:lnTo>
                    <a:lnTo>
                      <a:pt x="7" y="9"/>
                    </a:lnTo>
                    <a:lnTo>
                      <a:pt x="5" y="13"/>
                    </a:lnTo>
                    <a:lnTo>
                      <a:pt x="4" y="19"/>
                    </a:lnTo>
                    <a:lnTo>
                      <a:pt x="2" y="25"/>
                    </a:lnTo>
                    <a:lnTo>
                      <a:pt x="1" y="31"/>
                    </a:lnTo>
                    <a:lnTo>
                      <a:pt x="1" y="38"/>
                    </a:lnTo>
                    <a:lnTo>
                      <a:pt x="0" y="46"/>
                    </a:lnTo>
                    <a:lnTo>
                      <a:pt x="0" y="53"/>
                    </a:lnTo>
                    <a:lnTo>
                      <a:pt x="0" y="60"/>
                    </a:lnTo>
                    <a:lnTo>
                      <a:pt x="1" y="67"/>
                    </a:lnTo>
                    <a:lnTo>
                      <a:pt x="2" y="74"/>
                    </a:lnTo>
                    <a:lnTo>
                      <a:pt x="3" y="80"/>
                    </a:lnTo>
                    <a:lnTo>
                      <a:pt x="5" y="86"/>
                    </a:lnTo>
                    <a:lnTo>
                      <a:pt x="6" y="91"/>
                    </a:lnTo>
                    <a:lnTo>
                      <a:pt x="8" y="94"/>
                    </a:lnTo>
                    <a:lnTo>
                      <a:pt x="11" y="98"/>
                    </a:lnTo>
                    <a:lnTo>
                      <a:pt x="13" y="99"/>
                    </a:lnTo>
                    <a:lnTo>
                      <a:pt x="15" y="100"/>
                    </a:lnTo>
                    <a:lnTo>
                      <a:pt x="17" y="100"/>
                    </a:lnTo>
                    <a:lnTo>
                      <a:pt x="20" y="99"/>
                    </a:lnTo>
                    <a:lnTo>
                      <a:pt x="22" y="96"/>
                    </a:lnTo>
                    <a:lnTo>
                      <a:pt x="24" y="93"/>
                    </a:lnTo>
                    <a:lnTo>
                      <a:pt x="25" y="89"/>
                    </a:lnTo>
                    <a:lnTo>
                      <a:pt x="27" y="83"/>
                    </a:lnTo>
                    <a:lnTo>
                      <a:pt x="28" y="78"/>
                    </a:lnTo>
                    <a:lnTo>
                      <a:pt x="30" y="72"/>
                    </a:lnTo>
                    <a:lnTo>
                      <a:pt x="30" y="67"/>
                    </a:lnTo>
                    <a:close/>
                  </a:path>
                </a:pathLst>
              </a:custGeom>
              <a:solidFill>
                <a:srgbClr val="FFFFFF"/>
              </a:solidFill>
              <a:ln w="0">
                <a:solidFill>
                  <a:srgbClr val="000000"/>
                </a:solidFill>
                <a:prstDash val="solid"/>
                <a:round/>
                <a:headEnd/>
                <a:tailEnd/>
              </a:ln>
            </p:spPr>
            <p:txBody>
              <a:bodyPr/>
              <a:lstStyle/>
              <a:p>
                <a:endParaRPr lang="en-US"/>
              </a:p>
            </p:txBody>
          </p:sp>
          <p:sp>
            <p:nvSpPr>
              <p:cNvPr id="1552180" name="Freeform 820"/>
              <p:cNvSpPr>
                <a:spLocks/>
              </p:cNvSpPr>
              <p:nvPr/>
            </p:nvSpPr>
            <p:spPr bwMode="auto">
              <a:xfrm>
                <a:off x="1909" y="3383"/>
                <a:ext cx="25" cy="78"/>
              </a:xfrm>
              <a:custGeom>
                <a:avLst/>
                <a:gdLst/>
                <a:ahLst/>
                <a:cxnLst>
                  <a:cxn ang="0">
                    <a:pos x="25" y="20"/>
                  </a:cxn>
                  <a:cxn ang="0">
                    <a:pos x="23" y="15"/>
                  </a:cxn>
                  <a:cxn ang="0">
                    <a:pos x="22" y="10"/>
                  </a:cxn>
                  <a:cxn ang="0">
                    <a:pos x="20" y="7"/>
                  </a:cxn>
                  <a:cxn ang="0">
                    <a:pos x="18" y="3"/>
                  </a:cxn>
                  <a:cxn ang="0">
                    <a:pos x="16" y="1"/>
                  </a:cxn>
                  <a:cxn ang="0">
                    <a:pos x="15" y="0"/>
                  </a:cxn>
                  <a:cxn ang="0">
                    <a:pos x="12" y="0"/>
                  </a:cxn>
                  <a:cxn ang="0">
                    <a:pos x="10" y="0"/>
                  </a:cxn>
                  <a:cxn ang="0">
                    <a:pos x="8" y="2"/>
                  </a:cxn>
                  <a:cxn ang="0">
                    <a:pos x="6" y="5"/>
                  </a:cxn>
                  <a:cxn ang="0">
                    <a:pos x="4" y="9"/>
                  </a:cxn>
                  <a:cxn ang="0">
                    <a:pos x="2" y="14"/>
                  </a:cxn>
                  <a:cxn ang="0">
                    <a:pos x="1" y="20"/>
                  </a:cxn>
                  <a:cxn ang="0">
                    <a:pos x="0" y="25"/>
                  </a:cxn>
                  <a:cxn ang="0">
                    <a:pos x="0" y="32"/>
                  </a:cxn>
                  <a:cxn ang="0">
                    <a:pos x="0" y="38"/>
                  </a:cxn>
                  <a:cxn ang="0">
                    <a:pos x="0" y="45"/>
                  </a:cxn>
                  <a:cxn ang="0">
                    <a:pos x="0" y="51"/>
                  </a:cxn>
                  <a:cxn ang="0">
                    <a:pos x="1" y="57"/>
                  </a:cxn>
                  <a:cxn ang="0">
                    <a:pos x="2" y="62"/>
                  </a:cxn>
                  <a:cxn ang="0">
                    <a:pos x="4" y="67"/>
                  </a:cxn>
                  <a:cxn ang="0">
                    <a:pos x="6" y="71"/>
                  </a:cxn>
                  <a:cxn ang="0">
                    <a:pos x="8" y="75"/>
                  </a:cxn>
                  <a:cxn ang="0">
                    <a:pos x="9" y="77"/>
                  </a:cxn>
                  <a:cxn ang="0">
                    <a:pos x="12" y="78"/>
                  </a:cxn>
                  <a:cxn ang="0">
                    <a:pos x="14" y="78"/>
                  </a:cxn>
                  <a:cxn ang="0">
                    <a:pos x="16" y="77"/>
                  </a:cxn>
                  <a:cxn ang="0">
                    <a:pos x="18" y="75"/>
                  </a:cxn>
                  <a:cxn ang="0">
                    <a:pos x="20" y="72"/>
                  </a:cxn>
                  <a:cxn ang="0">
                    <a:pos x="22" y="68"/>
                  </a:cxn>
                  <a:cxn ang="0">
                    <a:pos x="23" y="63"/>
                  </a:cxn>
                  <a:cxn ang="0">
                    <a:pos x="25" y="56"/>
                  </a:cxn>
                  <a:cxn ang="0">
                    <a:pos x="23" y="59"/>
                  </a:cxn>
                  <a:cxn ang="0">
                    <a:pos x="21" y="61"/>
                  </a:cxn>
                  <a:cxn ang="0">
                    <a:pos x="19" y="62"/>
                  </a:cxn>
                  <a:cxn ang="0">
                    <a:pos x="16" y="61"/>
                  </a:cxn>
                  <a:cxn ang="0">
                    <a:pos x="14" y="60"/>
                  </a:cxn>
                  <a:cxn ang="0">
                    <a:pos x="12" y="58"/>
                  </a:cxn>
                  <a:cxn ang="0">
                    <a:pos x="11" y="55"/>
                  </a:cxn>
                  <a:cxn ang="0">
                    <a:pos x="9" y="51"/>
                  </a:cxn>
                  <a:cxn ang="0">
                    <a:pos x="8" y="46"/>
                  </a:cxn>
                  <a:cxn ang="0">
                    <a:pos x="8" y="41"/>
                  </a:cxn>
                  <a:cxn ang="0">
                    <a:pos x="8" y="36"/>
                  </a:cxn>
                  <a:cxn ang="0">
                    <a:pos x="8" y="32"/>
                  </a:cxn>
                  <a:cxn ang="0">
                    <a:pos x="9" y="27"/>
                  </a:cxn>
                  <a:cxn ang="0">
                    <a:pos x="10" y="23"/>
                  </a:cxn>
                  <a:cxn ang="0">
                    <a:pos x="12" y="19"/>
                  </a:cxn>
                  <a:cxn ang="0">
                    <a:pos x="14" y="17"/>
                  </a:cxn>
                  <a:cxn ang="0">
                    <a:pos x="16" y="16"/>
                  </a:cxn>
                  <a:cxn ang="0">
                    <a:pos x="18" y="15"/>
                  </a:cxn>
                  <a:cxn ang="0">
                    <a:pos x="20" y="16"/>
                  </a:cxn>
                  <a:cxn ang="0">
                    <a:pos x="23" y="18"/>
                  </a:cxn>
                  <a:cxn ang="0">
                    <a:pos x="25" y="20"/>
                  </a:cxn>
                </a:cxnLst>
                <a:rect l="0" t="0" r="r" b="b"/>
                <a:pathLst>
                  <a:path w="25" h="78">
                    <a:moveTo>
                      <a:pt x="25" y="20"/>
                    </a:moveTo>
                    <a:lnTo>
                      <a:pt x="23" y="15"/>
                    </a:lnTo>
                    <a:lnTo>
                      <a:pt x="22" y="10"/>
                    </a:lnTo>
                    <a:lnTo>
                      <a:pt x="20" y="7"/>
                    </a:lnTo>
                    <a:lnTo>
                      <a:pt x="18" y="3"/>
                    </a:lnTo>
                    <a:lnTo>
                      <a:pt x="16" y="1"/>
                    </a:lnTo>
                    <a:lnTo>
                      <a:pt x="15" y="0"/>
                    </a:lnTo>
                    <a:lnTo>
                      <a:pt x="12" y="0"/>
                    </a:lnTo>
                    <a:lnTo>
                      <a:pt x="10" y="0"/>
                    </a:lnTo>
                    <a:lnTo>
                      <a:pt x="8" y="2"/>
                    </a:lnTo>
                    <a:lnTo>
                      <a:pt x="6" y="5"/>
                    </a:lnTo>
                    <a:lnTo>
                      <a:pt x="4" y="9"/>
                    </a:lnTo>
                    <a:lnTo>
                      <a:pt x="2" y="14"/>
                    </a:lnTo>
                    <a:lnTo>
                      <a:pt x="1" y="20"/>
                    </a:lnTo>
                    <a:lnTo>
                      <a:pt x="0" y="25"/>
                    </a:lnTo>
                    <a:lnTo>
                      <a:pt x="0" y="32"/>
                    </a:lnTo>
                    <a:lnTo>
                      <a:pt x="0" y="38"/>
                    </a:lnTo>
                    <a:lnTo>
                      <a:pt x="0" y="45"/>
                    </a:lnTo>
                    <a:lnTo>
                      <a:pt x="0" y="51"/>
                    </a:lnTo>
                    <a:lnTo>
                      <a:pt x="1" y="57"/>
                    </a:lnTo>
                    <a:lnTo>
                      <a:pt x="2" y="62"/>
                    </a:lnTo>
                    <a:lnTo>
                      <a:pt x="4" y="67"/>
                    </a:lnTo>
                    <a:lnTo>
                      <a:pt x="6" y="71"/>
                    </a:lnTo>
                    <a:lnTo>
                      <a:pt x="8" y="75"/>
                    </a:lnTo>
                    <a:lnTo>
                      <a:pt x="9" y="77"/>
                    </a:lnTo>
                    <a:lnTo>
                      <a:pt x="12" y="78"/>
                    </a:lnTo>
                    <a:lnTo>
                      <a:pt x="14" y="78"/>
                    </a:lnTo>
                    <a:lnTo>
                      <a:pt x="16" y="77"/>
                    </a:lnTo>
                    <a:lnTo>
                      <a:pt x="18" y="75"/>
                    </a:lnTo>
                    <a:lnTo>
                      <a:pt x="20" y="72"/>
                    </a:lnTo>
                    <a:lnTo>
                      <a:pt x="22" y="68"/>
                    </a:lnTo>
                    <a:lnTo>
                      <a:pt x="23" y="63"/>
                    </a:lnTo>
                    <a:lnTo>
                      <a:pt x="25" y="56"/>
                    </a:lnTo>
                    <a:lnTo>
                      <a:pt x="23" y="59"/>
                    </a:lnTo>
                    <a:lnTo>
                      <a:pt x="21" y="61"/>
                    </a:lnTo>
                    <a:lnTo>
                      <a:pt x="19" y="62"/>
                    </a:lnTo>
                    <a:lnTo>
                      <a:pt x="16" y="61"/>
                    </a:lnTo>
                    <a:lnTo>
                      <a:pt x="14" y="60"/>
                    </a:lnTo>
                    <a:lnTo>
                      <a:pt x="12" y="58"/>
                    </a:lnTo>
                    <a:lnTo>
                      <a:pt x="11" y="55"/>
                    </a:lnTo>
                    <a:lnTo>
                      <a:pt x="9" y="51"/>
                    </a:lnTo>
                    <a:lnTo>
                      <a:pt x="8" y="46"/>
                    </a:lnTo>
                    <a:lnTo>
                      <a:pt x="8" y="41"/>
                    </a:lnTo>
                    <a:lnTo>
                      <a:pt x="8" y="36"/>
                    </a:lnTo>
                    <a:lnTo>
                      <a:pt x="8" y="32"/>
                    </a:lnTo>
                    <a:lnTo>
                      <a:pt x="9" y="27"/>
                    </a:lnTo>
                    <a:lnTo>
                      <a:pt x="10" y="23"/>
                    </a:lnTo>
                    <a:lnTo>
                      <a:pt x="12" y="19"/>
                    </a:lnTo>
                    <a:lnTo>
                      <a:pt x="14" y="17"/>
                    </a:lnTo>
                    <a:lnTo>
                      <a:pt x="16" y="16"/>
                    </a:lnTo>
                    <a:lnTo>
                      <a:pt x="18" y="15"/>
                    </a:lnTo>
                    <a:lnTo>
                      <a:pt x="20" y="16"/>
                    </a:lnTo>
                    <a:lnTo>
                      <a:pt x="23" y="18"/>
                    </a:lnTo>
                    <a:lnTo>
                      <a:pt x="25" y="20"/>
                    </a:lnTo>
                    <a:close/>
                  </a:path>
                </a:pathLst>
              </a:custGeom>
              <a:solidFill>
                <a:srgbClr val="808080"/>
              </a:solidFill>
              <a:ln w="0">
                <a:solidFill>
                  <a:srgbClr val="000000"/>
                </a:solidFill>
                <a:prstDash val="solid"/>
                <a:round/>
                <a:headEnd/>
                <a:tailEnd/>
              </a:ln>
            </p:spPr>
            <p:txBody>
              <a:bodyPr/>
              <a:lstStyle/>
              <a:p>
                <a:endParaRPr lang="en-US"/>
              </a:p>
            </p:txBody>
          </p:sp>
          <p:sp>
            <p:nvSpPr>
              <p:cNvPr id="1552181" name="Freeform 821"/>
              <p:cNvSpPr>
                <a:spLocks/>
              </p:cNvSpPr>
              <p:nvPr/>
            </p:nvSpPr>
            <p:spPr bwMode="auto">
              <a:xfrm>
                <a:off x="1917" y="3398"/>
                <a:ext cx="20" cy="47"/>
              </a:xfrm>
              <a:custGeom>
                <a:avLst/>
                <a:gdLst/>
                <a:ahLst/>
                <a:cxnLst>
                  <a:cxn ang="0">
                    <a:pos x="14" y="3"/>
                  </a:cxn>
                  <a:cxn ang="0">
                    <a:pos x="12" y="1"/>
                  </a:cxn>
                  <a:cxn ang="0">
                    <a:pos x="10" y="0"/>
                  </a:cxn>
                  <a:cxn ang="0">
                    <a:pos x="8" y="1"/>
                  </a:cxn>
                  <a:cxn ang="0">
                    <a:pos x="6" y="2"/>
                  </a:cxn>
                  <a:cxn ang="0">
                    <a:pos x="4" y="4"/>
                  </a:cxn>
                  <a:cxn ang="0">
                    <a:pos x="2" y="8"/>
                  </a:cxn>
                  <a:cxn ang="0">
                    <a:pos x="1" y="12"/>
                  </a:cxn>
                  <a:cxn ang="0">
                    <a:pos x="0" y="17"/>
                  </a:cxn>
                  <a:cxn ang="0">
                    <a:pos x="0" y="21"/>
                  </a:cxn>
                  <a:cxn ang="0">
                    <a:pos x="0" y="26"/>
                  </a:cxn>
                  <a:cxn ang="0">
                    <a:pos x="0" y="31"/>
                  </a:cxn>
                  <a:cxn ang="0">
                    <a:pos x="1" y="36"/>
                  </a:cxn>
                  <a:cxn ang="0">
                    <a:pos x="3" y="40"/>
                  </a:cxn>
                  <a:cxn ang="0">
                    <a:pos x="4" y="43"/>
                  </a:cxn>
                  <a:cxn ang="0">
                    <a:pos x="6" y="45"/>
                  </a:cxn>
                  <a:cxn ang="0">
                    <a:pos x="8" y="46"/>
                  </a:cxn>
                  <a:cxn ang="0">
                    <a:pos x="11" y="47"/>
                  </a:cxn>
                  <a:cxn ang="0">
                    <a:pos x="13" y="46"/>
                  </a:cxn>
                  <a:cxn ang="0">
                    <a:pos x="15" y="44"/>
                  </a:cxn>
                  <a:cxn ang="0">
                    <a:pos x="17" y="41"/>
                  </a:cxn>
                  <a:cxn ang="0">
                    <a:pos x="18" y="37"/>
                  </a:cxn>
                  <a:cxn ang="0">
                    <a:pos x="19" y="33"/>
                  </a:cxn>
                  <a:cxn ang="0">
                    <a:pos x="20" y="28"/>
                  </a:cxn>
                  <a:cxn ang="0">
                    <a:pos x="20" y="23"/>
                  </a:cxn>
                  <a:cxn ang="0">
                    <a:pos x="20" y="22"/>
                  </a:cxn>
                  <a:cxn ang="0">
                    <a:pos x="20" y="18"/>
                  </a:cxn>
                  <a:cxn ang="0">
                    <a:pos x="19" y="13"/>
                  </a:cxn>
                  <a:cxn ang="0">
                    <a:pos x="18" y="9"/>
                  </a:cxn>
                  <a:cxn ang="0">
                    <a:pos x="16" y="5"/>
                  </a:cxn>
                  <a:cxn ang="0">
                    <a:pos x="14" y="3"/>
                  </a:cxn>
                </a:cxnLst>
                <a:rect l="0" t="0" r="r" b="b"/>
                <a:pathLst>
                  <a:path w="20" h="47">
                    <a:moveTo>
                      <a:pt x="14" y="3"/>
                    </a:moveTo>
                    <a:lnTo>
                      <a:pt x="12" y="1"/>
                    </a:lnTo>
                    <a:lnTo>
                      <a:pt x="10" y="0"/>
                    </a:lnTo>
                    <a:lnTo>
                      <a:pt x="8" y="1"/>
                    </a:lnTo>
                    <a:lnTo>
                      <a:pt x="6" y="2"/>
                    </a:lnTo>
                    <a:lnTo>
                      <a:pt x="4" y="4"/>
                    </a:lnTo>
                    <a:lnTo>
                      <a:pt x="2" y="8"/>
                    </a:lnTo>
                    <a:lnTo>
                      <a:pt x="1" y="12"/>
                    </a:lnTo>
                    <a:lnTo>
                      <a:pt x="0" y="17"/>
                    </a:lnTo>
                    <a:lnTo>
                      <a:pt x="0" y="21"/>
                    </a:lnTo>
                    <a:lnTo>
                      <a:pt x="0" y="26"/>
                    </a:lnTo>
                    <a:lnTo>
                      <a:pt x="0" y="31"/>
                    </a:lnTo>
                    <a:lnTo>
                      <a:pt x="1" y="36"/>
                    </a:lnTo>
                    <a:lnTo>
                      <a:pt x="3" y="40"/>
                    </a:lnTo>
                    <a:lnTo>
                      <a:pt x="4" y="43"/>
                    </a:lnTo>
                    <a:lnTo>
                      <a:pt x="6" y="45"/>
                    </a:lnTo>
                    <a:lnTo>
                      <a:pt x="8" y="46"/>
                    </a:lnTo>
                    <a:lnTo>
                      <a:pt x="11" y="47"/>
                    </a:lnTo>
                    <a:lnTo>
                      <a:pt x="13" y="46"/>
                    </a:lnTo>
                    <a:lnTo>
                      <a:pt x="15" y="44"/>
                    </a:lnTo>
                    <a:lnTo>
                      <a:pt x="17" y="41"/>
                    </a:lnTo>
                    <a:lnTo>
                      <a:pt x="18" y="37"/>
                    </a:lnTo>
                    <a:lnTo>
                      <a:pt x="19" y="33"/>
                    </a:lnTo>
                    <a:lnTo>
                      <a:pt x="20" y="28"/>
                    </a:lnTo>
                    <a:lnTo>
                      <a:pt x="20" y="23"/>
                    </a:lnTo>
                    <a:lnTo>
                      <a:pt x="20" y="22"/>
                    </a:lnTo>
                    <a:lnTo>
                      <a:pt x="20" y="18"/>
                    </a:lnTo>
                    <a:lnTo>
                      <a:pt x="19" y="13"/>
                    </a:lnTo>
                    <a:lnTo>
                      <a:pt x="18" y="9"/>
                    </a:lnTo>
                    <a:lnTo>
                      <a:pt x="16" y="5"/>
                    </a:lnTo>
                    <a:lnTo>
                      <a:pt x="14" y="3"/>
                    </a:lnTo>
                    <a:close/>
                  </a:path>
                </a:pathLst>
              </a:custGeom>
              <a:solidFill>
                <a:srgbClr val="FFFFFF"/>
              </a:solidFill>
              <a:ln w="0">
                <a:solidFill>
                  <a:srgbClr val="000000"/>
                </a:solidFill>
                <a:prstDash val="solid"/>
                <a:round/>
                <a:headEnd/>
                <a:tailEnd/>
              </a:ln>
            </p:spPr>
            <p:txBody>
              <a:bodyPr/>
              <a:lstStyle/>
              <a:p>
                <a:endParaRPr lang="en-US"/>
              </a:p>
            </p:txBody>
          </p:sp>
          <p:sp>
            <p:nvSpPr>
              <p:cNvPr id="1552182" name="Freeform 822"/>
              <p:cNvSpPr>
                <a:spLocks/>
              </p:cNvSpPr>
              <p:nvPr/>
            </p:nvSpPr>
            <p:spPr bwMode="auto">
              <a:xfrm>
                <a:off x="1748" y="2942"/>
                <a:ext cx="613" cy="326"/>
              </a:xfrm>
              <a:custGeom>
                <a:avLst/>
                <a:gdLst/>
                <a:ahLst/>
                <a:cxnLst>
                  <a:cxn ang="0">
                    <a:pos x="251" y="272"/>
                  </a:cxn>
                  <a:cxn ang="0">
                    <a:pos x="219" y="271"/>
                  </a:cxn>
                  <a:cxn ang="0">
                    <a:pos x="219" y="259"/>
                  </a:cxn>
                  <a:cxn ang="0">
                    <a:pos x="215" y="257"/>
                  </a:cxn>
                  <a:cxn ang="0">
                    <a:pos x="212" y="253"/>
                  </a:cxn>
                  <a:cxn ang="0">
                    <a:pos x="210" y="249"/>
                  </a:cxn>
                  <a:cxn ang="0">
                    <a:pos x="208" y="242"/>
                  </a:cxn>
                  <a:cxn ang="0">
                    <a:pos x="198" y="126"/>
                  </a:cxn>
                  <a:cxn ang="0">
                    <a:pos x="124" y="91"/>
                  </a:cxn>
                  <a:cxn ang="0">
                    <a:pos x="118" y="89"/>
                  </a:cxn>
                  <a:cxn ang="0">
                    <a:pos x="112" y="87"/>
                  </a:cxn>
                  <a:cxn ang="0">
                    <a:pos x="105" y="85"/>
                  </a:cxn>
                  <a:cxn ang="0">
                    <a:pos x="98" y="84"/>
                  </a:cxn>
                  <a:cxn ang="0">
                    <a:pos x="83" y="84"/>
                  </a:cxn>
                  <a:cxn ang="0">
                    <a:pos x="0" y="89"/>
                  </a:cxn>
                  <a:cxn ang="0">
                    <a:pos x="0" y="35"/>
                  </a:cxn>
                  <a:cxn ang="0">
                    <a:pos x="264" y="0"/>
                  </a:cxn>
                  <a:cxn ang="0">
                    <a:pos x="610" y="182"/>
                  </a:cxn>
                  <a:cxn ang="0">
                    <a:pos x="613" y="326"/>
                  </a:cxn>
                  <a:cxn ang="0">
                    <a:pos x="264" y="273"/>
                  </a:cxn>
                  <a:cxn ang="0">
                    <a:pos x="264" y="20"/>
                  </a:cxn>
                  <a:cxn ang="0">
                    <a:pos x="263" y="17"/>
                  </a:cxn>
                  <a:cxn ang="0">
                    <a:pos x="263" y="14"/>
                  </a:cxn>
                  <a:cxn ang="0">
                    <a:pos x="261" y="11"/>
                  </a:cxn>
                  <a:cxn ang="0">
                    <a:pos x="259" y="10"/>
                  </a:cxn>
                  <a:cxn ang="0">
                    <a:pos x="257" y="9"/>
                  </a:cxn>
                  <a:cxn ang="0">
                    <a:pos x="255" y="10"/>
                  </a:cxn>
                  <a:cxn ang="0">
                    <a:pos x="253" y="12"/>
                  </a:cxn>
                  <a:cxn ang="0">
                    <a:pos x="252" y="14"/>
                  </a:cxn>
                  <a:cxn ang="0">
                    <a:pos x="251" y="17"/>
                  </a:cxn>
                  <a:cxn ang="0">
                    <a:pos x="251" y="20"/>
                  </a:cxn>
                  <a:cxn ang="0">
                    <a:pos x="251" y="272"/>
                  </a:cxn>
                </a:cxnLst>
                <a:rect l="0" t="0" r="r" b="b"/>
                <a:pathLst>
                  <a:path w="613" h="326">
                    <a:moveTo>
                      <a:pt x="251" y="272"/>
                    </a:moveTo>
                    <a:lnTo>
                      <a:pt x="219" y="271"/>
                    </a:lnTo>
                    <a:lnTo>
                      <a:pt x="219" y="259"/>
                    </a:lnTo>
                    <a:lnTo>
                      <a:pt x="215" y="257"/>
                    </a:lnTo>
                    <a:lnTo>
                      <a:pt x="212" y="253"/>
                    </a:lnTo>
                    <a:lnTo>
                      <a:pt x="210" y="249"/>
                    </a:lnTo>
                    <a:lnTo>
                      <a:pt x="208" y="242"/>
                    </a:lnTo>
                    <a:lnTo>
                      <a:pt x="198" y="126"/>
                    </a:lnTo>
                    <a:lnTo>
                      <a:pt x="124" y="91"/>
                    </a:lnTo>
                    <a:lnTo>
                      <a:pt x="118" y="89"/>
                    </a:lnTo>
                    <a:lnTo>
                      <a:pt x="112" y="87"/>
                    </a:lnTo>
                    <a:lnTo>
                      <a:pt x="105" y="85"/>
                    </a:lnTo>
                    <a:lnTo>
                      <a:pt x="98" y="84"/>
                    </a:lnTo>
                    <a:lnTo>
                      <a:pt x="83" y="84"/>
                    </a:lnTo>
                    <a:lnTo>
                      <a:pt x="0" y="89"/>
                    </a:lnTo>
                    <a:lnTo>
                      <a:pt x="0" y="35"/>
                    </a:lnTo>
                    <a:lnTo>
                      <a:pt x="264" y="0"/>
                    </a:lnTo>
                    <a:lnTo>
                      <a:pt x="610" y="182"/>
                    </a:lnTo>
                    <a:lnTo>
                      <a:pt x="613" y="326"/>
                    </a:lnTo>
                    <a:lnTo>
                      <a:pt x="264" y="273"/>
                    </a:lnTo>
                    <a:lnTo>
                      <a:pt x="264" y="20"/>
                    </a:lnTo>
                    <a:lnTo>
                      <a:pt x="263" y="17"/>
                    </a:lnTo>
                    <a:lnTo>
                      <a:pt x="263" y="14"/>
                    </a:lnTo>
                    <a:lnTo>
                      <a:pt x="261" y="11"/>
                    </a:lnTo>
                    <a:lnTo>
                      <a:pt x="259" y="10"/>
                    </a:lnTo>
                    <a:lnTo>
                      <a:pt x="257" y="9"/>
                    </a:lnTo>
                    <a:lnTo>
                      <a:pt x="255" y="10"/>
                    </a:lnTo>
                    <a:lnTo>
                      <a:pt x="253" y="12"/>
                    </a:lnTo>
                    <a:lnTo>
                      <a:pt x="252" y="14"/>
                    </a:lnTo>
                    <a:lnTo>
                      <a:pt x="251" y="17"/>
                    </a:lnTo>
                    <a:lnTo>
                      <a:pt x="251" y="20"/>
                    </a:lnTo>
                    <a:lnTo>
                      <a:pt x="251" y="272"/>
                    </a:lnTo>
                    <a:close/>
                  </a:path>
                </a:pathLst>
              </a:custGeom>
              <a:solidFill>
                <a:srgbClr val="FFFFFF"/>
              </a:solidFill>
              <a:ln w="0">
                <a:solidFill>
                  <a:srgbClr val="000000"/>
                </a:solidFill>
                <a:prstDash val="solid"/>
                <a:round/>
                <a:headEnd/>
                <a:tailEnd/>
              </a:ln>
            </p:spPr>
            <p:txBody>
              <a:bodyPr/>
              <a:lstStyle/>
              <a:p>
                <a:endParaRPr lang="en-US"/>
              </a:p>
            </p:txBody>
          </p:sp>
          <p:sp>
            <p:nvSpPr>
              <p:cNvPr id="1552183" name="Freeform 823"/>
              <p:cNvSpPr>
                <a:spLocks/>
              </p:cNvSpPr>
              <p:nvPr/>
            </p:nvSpPr>
            <p:spPr bwMode="auto">
              <a:xfrm>
                <a:off x="1986" y="2951"/>
                <a:ext cx="41" cy="347"/>
              </a:xfrm>
              <a:custGeom>
                <a:avLst/>
                <a:gdLst/>
                <a:ahLst/>
                <a:cxnLst>
                  <a:cxn ang="0">
                    <a:pos x="26" y="11"/>
                  </a:cxn>
                  <a:cxn ang="0">
                    <a:pos x="25" y="8"/>
                  </a:cxn>
                  <a:cxn ang="0">
                    <a:pos x="25" y="5"/>
                  </a:cxn>
                  <a:cxn ang="0">
                    <a:pos x="23" y="2"/>
                  </a:cxn>
                  <a:cxn ang="0">
                    <a:pos x="21" y="1"/>
                  </a:cxn>
                  <a:cxn ang="0">
                    <a:pos x="19" y="0"/>
                  </a:cxn>
                  <a:cxn ang="0">
                    <a:pos x="17" y="1"/>
                  </a:cxn>
                  <a:cxn ang="0">
                    <a:pos x="15" y="3"/>
                  </a:cxn>
                  <a:cxn ang="0">
                    <a:pos x="14" y="5"/>
                  </a:cxn>
                  <a:cxn ang="0">
                    <a:pos x="13" y="8"/>
                  </a:cxn>
                  <a:cxn ang="0">
                    <a:pos x="13" y="11"/>
                  </a:cxn>
                  <a:cxn ang="0">
                    <a:pos x="13" y="263"/>
                  </a:cxn>
                  <a:cxn ang="0">
                    <a:pos x="13" y="326"/>
                  </a:cxn>
                  <a:cxn ang="0">
                    <a:pos x="11" y="332"/>
                  </a:cxn>
                  <a:cxn ang="0">
                    <a:pos x="9" y="338"/>
                  </a:cxn>
                  <a:cxn ang="0">
                    <a:pos x="4" y="343"/>
                  </a:cxn>
                  <a:cxn ang="0">
                    <a:pos x="0" y="345"/>
                  </a:cxn>
                  <a:cxn ang="0">
                    <a:pos x="41" y="347"/>
                  </a:cxn>
                  <a:cxn ang="0">
                    <a:pos x="35" y="345"/>
                  </a:cxn>
                  <a:cxn ang="0">
                    <a:pos x="30" y="340"/>
                  </a:cxn>
                  <a:cxn ang="0">
                    <a:pos x="27" y="334"/>
                  </a:cxn>
                  <a:cxn ang="0">
                    <a:pos x="26" y="328"/>
                  </a:cxn>
                  <a:cxn ang="0">
                    <a:pos x="26" y="320"/>
                  </a:cxn>
                  <a:cxn ang="0">
                    <a:pos x="26" y="264"/>
                  </a:cxn>
                  <a:cxn ang="0">
                    <a:pos x="26" y="11"/>
                  </a:cxn>
                </a:cxnLst>
                <a:rect l="0" t="0" r="r" b="b"/>
                <a:pathLst>
                  <a:path w="41" h="347">
                    <a:moveTo>
                      <a:pt x="26" y="11"/>
                    </a:moveTo>
                    <a:lnTo>
                      <a:pt x="25" y="8"/>
                    </a:lnTo>
                    <a:lnTo>
                      <a:pt x="25" y="5"/>
                    </a:lnTo>
                    <a:lnTo>
                      <a:pt x="23" y="2"/>
                    </a:lnTo>
                    <a:lnTo>
                      <a:pt x="21" y="1"/>
                    </a:lnTo>
                    <a:lnTo>
                      <a:pt x="19" y="0"/>
                    </a:lnTo>
                    <a:lnTo>
                      <a:pt x="17" y="1"/>
                    </a:lnTo>
                    <a:lnTo>
                      <a:pt x="15" y="3"/>
                    </a:lnTo>
                    <a:lnTo>
                      <a:pt x="14" y="5"/>
                    </a:lnTo>
                    <a:lnTo>
                      <a:pt x="13" y="8"/>
                    </a:lnTo>
                    <a:lnTo>
                      <a:pt x="13" y="11"/>
                    </a:lnTo>
                    <a:lnTo>
                      <a:pt x="13" y="263"/>
                    </a:lnTo>
                    <a:lnTo>
                      <a:pt x="13" y="326"/>
                    </a:lnTo>
                    <a:lnTo>
                      <a:pt x="11" y="332"/>
                    </a:lnTo>
                    <a:lnTo>
                      <a:pt x="9" y="338"/>
                    </a:lnTo>
                    <a:lnTo>
                      <a:pt x="4" y="343"/>
                    </a:lnTo>
                    <a:lnTo>
                      <a:pt x="0" y="345"/>
                    </a:lnTo>
                    <a:lnTo>
                      <a:pt x="41" y="347"/>
                    </a:lnTo>
                    <a:lnTo>
                      <a:pt x="35" y="345"/>
                    </a:lnTo>
                    <a:lnTo>
                      <a:pt x="30" y="340"/>
                    </a:lnTo>
                    <a:lnTo>
                      <a:pt x="27" y="334"/>
                    </a:lnTo>
                    <a:lnTo>
                      <a:pt x="26" y="328"/>
                    </a:lnTo>
                    <a:lnTo>
                      <a:pt x="26" y="320"/>
                    </a:lnTo>
                    <a:lnTo>
                      <a:pt x="26" y="264"/>
                    </a:lnTo>
                    <a:lnTo>
                      <a:pt x="26" y="11"/>
                    </a:lnTo>
                    <a:close/>
                  </a:path>
                </a:pathLst>
              </a:custGeom>
              <a:solidFill>
                <a:srgbClr val="FFFFFF"/>
              </a:solidFill>
              <a:ln w="0">
                <a:solidFill>
                  <a:srgbClr val="000000"/>
                </a:solidFill>
                <a:prstDash val="solid"/>
                <a:round/>
                <a:headEnd/>
                <a:tailEnd/>
              </a:ln>
            </p:spPr>
            <p:txBody>
              <a:bodyPr/>
              <a:lstStyle/>
              <a:p>
                <a:endParaRPr lang="en-US"/>
              </a:p>
            </p:txBody>
          </p:sp>
          <p:sp>
            <p:nvSpPr>
              <p:cNvPr id="1552184" name="Freeform 824"/>
              <p:cNvSpPr>
                <a:spLocks/>
              </p:cNvSpPr>
              <p:nvPr/>
            </p:nvSpPr>
            <p:spPr bwMode="auto">
              <a:xfrm>
                <a:off x="2012" y="3215"/>
                <a:ext cx="350" cy="104"/>
              </a:xfrm>
              <a:custGeom>
                <a:avLst/>
                <a:gdLst/>
                <a:ahLst/>
                <a:cxnLst>
                  <a:cxn ang="0">
                    <a:pos x="349" y="53"/>
                  </a:cxn>
                  <a:cxn ang="0">
                    <a:pos x="350" y="104"/>
                  </a:cxn>
                  <a:cxn ang="0">
                    <a:pos x="15" y="83"/>
                  </a:cxn>
                  <a:cxn ang="0">
                    <a:pos x="9" y="81"/>
                  </a:cxn>
                  <a:cxn ang="0">
                    <a:pos x="4" y="76"/>
                  </a:cxn>
                  <a:cxn ang="0">
                    <a:pos x="1" y="70"/>
                  </a:cxn>
                  <a:cxn ang="0">
                    <a:pos x="0" y="64"/>
                  </a:cxn>
                  <a:cxn ang="0">
                    <a:pos x="0" y="56"/>
                  </a:cxn>
                  <a:cxn ang="0">
                    <a:pos x="0" y="0"/>
                  </a:cxn>
                  <a:cxn ang="0">
                    <a:pos x="349" y="53"/>
                  </a:cxn>
                </a:cxnLst>
                <a:rect l="0" t="0" r="r" b="b"/>
                <a:pathLst>
                  <a:path w="350" h="104">
                    <a:moveTo>
                      <a:pt x="349" y="53"/>
                    </a:moveTo>
                    <a:lnTo>
                      <a:pt x="350" y="104"/>
                    </a:lnTo>
                    <a:lnTo>
                      <a:pt x="15" y="83"/>
                    </a:lnTo>
                    <a:lnTo>
                      <a:pt x="9" y="81"/>
                    </a:lnTo>
                    <a:lnTo>
                      <a:pt x="4" y="76"/>
                    </a:lnTo>
                    <a:lnTo>
                      <a:pt x="1" y="70"/>
                    </a:lnTo>
                    <a:lnTo>
                      <a:pt x="0" y="64"/>
                    </a:lnTo>
                    <a:lnTo>
                      <a:pt x="0" y="56"/>
                    </a:lnTo>
                    <a:lnTo>
                      <a:pt x="0" y="0"/>
                    </a:lnTo>
                    <a:lnTo>
                      <a:pt x="349" y="53"/>
                    </a:lnTo>
                    <a:close/>
                  </a:path>
                </a:pathLst>
              </a:custGeom>
              <a:solidFill>
                <a:srgbClr val="80FF80"/>
              </a:solidFill>
              <a:ln w="0">
                <a:solidFill>
                  <a:srgbClr val="000000"/>
                </a:solidFill>
                <a:prstDash val="solid"/>
                <a:round/>
                <a:headEnd/>
                <a:tailEnd/>
              </a:ln>
            </p:spPr>
            <p:txBody>
              <a:bodyPr/>
              <a:lstStyle/>
              <a:p>
                <a:endParaRPr lang="en-US"/>
              </a:p>
            </p:txBody>
          </p:sp>
          <p:sp>
            <p:nvSpPr>
              <p:cNvPr id="1552185" name="Freeform 825"/>
              <p:cNvSpPr>
                <a:spLocks/>
              </p:cNvSpPr>
              <p:nvPr/>
            </p:nvSpPr>
            <p:spPr bwMode="auto">
              <a:xfrm>
                <a:off x="1967" y="3213"/>
                <a:ext cx="32" cy="83"/>
              </a:xfrm>
              <a:custGeom>
                <a:avLst/>
                <a:gdLst/>
                <a:ahLst/>
                <a:cxnLst>
                  <a:cxn ang="0">
                    <a:pos x="19" y="83"/>
                  </a:cxn>
                  <a:cxn ang="0">
                    <a:pos x="23" y="81"/>
                  </a:cxn>
                  <a:cxn ang="0">
                    <a:pos x="28" y="76"/>
                  </a:cxn>
                  <a:cxn ang="0">
                    <a:pos x="30" y="70"/>
                  </a:cxn>
                  <a:cxn ang="0">
                    <a:pos x="32" y="64"/>
                  </a:cxn>
                  <a:cxn ang="0">
                    <a:pos x="32" y="1"/>
                  </a:cxn>
                  <a:cxn ang="0">
                    <a:pos x="0" y="0"/>
                  </a:cxn>
                  <a:cxn ang="0">
                    <a:pos x="0" y="83"/>
                  </a:cxn>
                  <a:cxn ang="0">
                    <a:pos x="19" y="83"/>
                  </a:cxn>
                </a:cxnLst>
                <a:rect l="0" t="0" r="r" b="b"/>
                <a:pathLst>
                  <a:path w="32" h="83">
                    <a:moveTo>
                      <a:pt x="19" y="83"/>
                    </a:moveTo>
                    <a:lnTo>
                      <a:pt x="23" y="81"/>
                    </a:lnTo>
                    <a:lnTo>
                      <a:pt x="28" y="76"/>
                    </a:lnTo>
                    <a:lnTo>
                      <a:pt x="30" y="70"/>
                    </a:lnTo>
                    <a:lnTo>
                      <a:pt x="32" y="64"/>
                    </a:lnTo>
                    <a:lnTo>
                      <a:pt x="32" y="1"/>
                    </a:lnTo>
                    <a:lnTo>
                      <a:pt x="0" y="0"/>
                    </a:lnTo>
                    <a:lnTo>
                      <a:pt x="0" y="83"/>
                    </a:lnTo>
                    <a:lnTo>
                      <a:pt x="19" y="83"/>
                    </a:lnTo>
                    <a:close/>
                  </a:path>
                </a:pathLst>
              </a:custGeom>
              <a:solidFill>
                <a:srgbClr val="008000"/>
              </a:solidFill>
              <a:ln w="0">
                <a:solidFill>
                  <a:srgbClr val="000000"/>
                </a:solidFill>
                <a:prstDash val="solid"/>
                <a:round/>
                <a:headEnd/>
                <a:tailEnd/>
              </a:ln>
            </p:spPr>
            <p:txBody>
              <a:bodyPr/>
              <a:lstStyle/>
              <a:p>
                <a:endParaRPr lang="en-US"/>
              </a:p>
            </p:txBody>
          </p:sp>
          <p:sp>
            <p:nvSpPr>
              <p:cNvPr id="1552186" name="Freeform 826"/>
              <p:cNvSpPr>
                <a:spLocks/>
              </p:cNvSpPr>
              <p:nvPr/>
            </p:nvSpPr>
            <p:spPr bwMode="auto">
              <a:xfrm>
                <a:off x="1999" y="3214"/>
                <a:ext cx="13" cy="1"/>
              </a:xfrm>
              <a:custGeom>
                <a:avLst/>
                <a:gdLst/>
                <a:ahLst/>
                <a:cxnLst>
                  <a:cxn ang="0">
                    <a:pos x="0" y="0"/>
                  </a:cxn>
                  <a:cxn ang="0">
                    <a:pos x="5" y="0"/>
                  </a:cxn>
                  <a:cxn ang="0">
                    <a:pos x="13" y="1"/>
                  </a:cxn>
                </a:cxnLst>
                <a:rect l="0" t="0" r="r" b="b"/>
                <a:pathLst>
                  <a:path w="13" h="1">
                    <a:moveTo>
                      <a:pt x="0" y="0"/>
                    </a:moveTo>
                    <a:lnTo>
                      <a:pt x="5" y="0"/>
                    </a:lnTo>
                    <a:lnTo>
                      <a:pt x="13" y="1"/>
                    </a:lnTo>
                  </a:path>
                </a:pathLst>
              </a:custGeom>
              <a:noFill/>
              <a:ln w="0">
                <a:solidFill>
                  <a:srgbClr val="000000"/>
                </a:solidFill>
                <a:prstDash val="solid"/>
                <a:round/>
                <a:headEnd/>
                <a:tailEnd/>
              </a:ln>
            </p:spPr>
            <p:txBody>
              <a:bodyPr/>
              <a:lstStyle/>
              <a:p>
                <a:endParaRPr lang="en-US"/>
              </a:p>
            </p:txBody>
          </p:sp>
          <p:sp>
            <p:nvSpPr>
              <p:cNvPr id="1552187" name="Freeform 827"/>
              <p:cNvSpPr>
                <a:spLocks/>
              </p:cNvSpPr>
              <p:nvPr/>
            </p:nvSpPr>
            <p:spPr bwMode="auto">
              <a:xfrm>
                <a:off x="1967" y="3296"/>
                <a:ext cx="395" cy="115"/>
              </a:xfrm>
              <a:custGeom>
                <a:avLst/>
                <a:gdLst/>
                <a:ahLst/>
                <a:cxnLst>
                  <a:cxn ang="0">
                    <a:pos x="19" y="0"/>
                  </a:cxn>
                  <a:cxn ang="0">
                    <a:pos x="0" y="0"/>
                  </a:cxn>
                  <a:cxn ang="0">
                    <a:pos x="0" y="34"/>
                  </a:cxn>
                  <a:cxn ang="0">
                    <a:pos x="61" y="35"/>
                  </a:cxn>
                  <a:cxn ang="0">
                    <a:pos x="61" y="43"/>
                  </a:cxn>
                  <a:cxn ang="0">
                    <a:pos x="124" y="46"/>
                  </a:cxn>
                  <a:cxn ang="0">
                    <a:pos x="136" y="46"/>
                  </a:cxn>
                  <a:cxn ang="0">
                    <a:pos x="131" y="65"/>
                  </a:cxn>
                  <a:cxn ang="0">
                    <a:pos x="131" y="65"/>
                  </a:cxn>
                  <a:cxn ang="0">
                    <a:pos x="131" y="90"/>
                  </a:cxn>
                  <a:cxn ang="0">
                    <a:pos x="135" y="90"/>
                  </a:cxn>
                  <a:cxn ang="0">
                    <a:pos x="135" y="93"/>
                  </a:cxn>
                  <a:cxn ang="0">
                    <a:pos x="136" y="99"/>
                  </a:cxn>
                  <a:cxn ang="0">
                    <a:pos x="138" y="106"/>
                  </a:cxn>
                  <a:cxn ang="0">
                    <a:pos x="141" y="112"/>
                  </a:cxn>
                  <a:cxn ang="0">
                    <a:pos x="185" y="112"/>
                  </a:cxn>
                  <a:cxn ang="0">
                    <a:pos x="186" y="111"/>
                  </a:cxn>
                  <a:cxn ang="0">
                    <a:pos x="187" y="110"/>
                  </a:cxn>
                  <a:cxn ang="0">
                    <a:pos x="188" y="110"/>
                  </a:cxn>
                  <a:cxn ang="0">
                    <a:pos x="189" y="109"/>
                  </a:cxn>
                  <a:cxn ang="0">
                    <a:pos x="208" y="109"/>
                  </a:cxn>
                  <a:cxn ang="0">
                    <a:pos x="212" y="106"/>
                  </a:cxn>
                  <a:cxn ang="0">
                    <a:pos x="214" y="105"/>
                  </a:cxn>
                  <a:cxn ang="0">
                    <a:pos x="216" y="101"/>
                  </a:cxn>
                  <a:cxn ang="0">
                    <a:pos x="217" y="98"/>
                  </a:cxn>
                  <a:cxn ang="0">
                    <a:pos x="217" y="94"/>
                  </a:cxn>
                  <a:cxn ang="0">
                    <a:pos x="236" y="94"/>
                  </a:cxn>
                  <a:cxn ang="0">
                    <a:pos x="236" y="74"/>
                  </a:cxn>
                  <a:cxn ang="0">
                    <a:pos x="251" y="74"/>
                  </a:cxn>
                  <a:cxn ang="0">
                    <a:pos x="252" y="76"/>
                  </a:cxn>
                  <a:cxn ang="0">
                    <a:pos x="255" y="80"/>
                  </a:cxn>
                  <a:cxn ang="0">
                    <a:pos x="258" y="84"/>
                  </a:cxn>
                  <a:cxn ang="0">
                    <a:pos x="263" y="87"/>
                  </a:cxn>
                  <a:cxn ang="0">
                    <a:pos x="268" y="90"/>
                  </a:cxn>
                  <a:cxn ang="0">
                    <a:pos x="273" y="91"/>
                  </a:cxn>
                  <a:cxn ang="0">
                    <a:pos x="273" y="96"/>
                  </a:cxn>
                  <a:cxn ang="0">
                    <a:pos x="274" y="101"/>
                  </a:cxn>
                  <a:cxn ang="0">
                    <a:pos x="276" y="106"/>
                  </a:cxn>
                  <a:cxn ang="0">
                    <a:pos x="278" y="110"/>
                  </a:cxn>
                  <a:cxn ang="0">
                    <a:pos x="283" y="115"/>
                  </a:cxn>
                  <a:cxn ang="0">
                    <a:pos x="330" y="115"/>
                  </a:cxn>
                  <a:cxn ang="0">
                    <a:pos x="332" y="113"/>
                  </a:cxn>
                  <a:cxn ang="0">
                    <a:pos x="334" y="111"/>
                  </a:cxn>
                  <a:cxn ang="0">
                    <a:pos x="336" y="108"/>
                  </a:cxn>
                  <a:cxn ang="0">
                    <a:pos x="337" y="107"/>
                  </a:cxn>
                  <a:cxn ang="0">
                    <a:pos x="337" y="104"/>
                  </a:cxn>
                  <a:cxn ang="0">
                    <a:pos x="338" y="101"/>
                  </a:cxn>
                  <a:cxn ang="0">
                    <a:pos x="340" y="105"/>
                  </a:cxn>
                  <a:cxn ang="0">
                    <a:pos x="341" y="107"/>
                  </a:cxn>
                  <a:cxn ang="0">
                    <a:pos x="353" y="107"/>
                  </a:cxn>
                  <a:cxn ang="0">
                    <a:pos x="356" y="104"/>
                  </a:cxn>
                  <a:cxn ang="0">
                    <a:pos x="359" y="100"/>
                  </a:cxn>
                  <a:cxn ang="0">
                    <a:pos x="361" y="95"/>
                  </a:cxn>
                  <a:cxn ang="0">
                    <a:pos x="369" y="95"/>
                  </a:cxn>
                  <a:cxn ang="0">
                    <a:pos x="369" y="46"/>
                  </a:cxn>
                  <a:cxn ang="0">
                    <a:pos x="390" y="44"/>
                  </a:cxn>
                  <a:cxn ang="0">
                    <a:pos x="395" y="23"/>
                  </a:cxn>
                  <a:cxn ang="0">
                    <a:pos x="60" y="2"/>
                  </a:cxn>
                  <a:cxn ang="0">
                    <a:pos x="19" y="0"/>
                  </a:cxn>
                </a:cxnLst>
                <a:rect l="0" t="0" r="r" b="b"/>
                <a:pathLst>
                  <a:path w="395" h="115">
                    <a:moveTo>
                      <a:pt x="19" y="0"/>
                    </a:moveTo>
                    <a:lnTo>
                      <a:pt x="0" y="0"/>
                    </a:lnTo>
                    <a:lnTo>
                      <a:pt x="0" y="34"/>
                    </a:lnTo>
                    <a:lnTo>
                      <a:pt x="61" y="35"/>
                    </a:lnTo>
                    <a:lnTo>
                      <a:pt x="61" y="43"/>
                    </a:lnTo>
                    <a:lnTo>
                      <a:pt x="124" y="46"/>
                    </a:lnTo>
                    <a:lnTo>
                      <a:pt x="136" y="46"/>
                    </a:lnTo>
                    <a:lnTo>
                      <a:pt x="131" y="65"/>
                    </a:lnTo>
                    <a:lnTo>
                      <a:pt x="131" y="65"/>
                    </a:lnTo>
                    <a:lnTo>
                      <a:pt x="131" y="90"/>
                    </a:lnTo>
                    <a:lnTo>
                      <a:pt x="135" y="90"/>
                    </a:lnTo>
                    <a:lnTo>
                      <a:pt x="135" y="93"/>
                    </a:lnTo>
                    <a:lnTo>
                      <a:pt x="136" y="99"/>
                    </a:lnTo>
                    <a:lnTo>
                      <a:pt x="138" y="106"/>
                    </a:lnTo>
                    <a:lnTo>
                      <a:pt x="141" y="112"/>
                    </a:lnTo>
                    <a:lnTo>
                      <a:pt x="185" y="112"/>
                    </a:lnTo>
                    <a:lnTo>
                      <a:pt x="186" y="111"/>
                    </a:lnTo>
                    <a:lnTo>
                      <a:pt x="187" y="110"/>
                    </a:lnTo>
                    <a:lnTo>
                      <a:pt x="188" y="110"/>
                    </a:lnTo>
                    <a:lnTo>
                      <a:pt x="189" y="109"/>
                    </a:lnTo>
                    <a:lnTo>
                      <a:pt x="208" y="109"/>
                    </a:lnTo>
                    <a:lnTo>
                      <a:pt x="212" y="106"/>
                    </a:lnTo>
                    <a:lnTo>
                      <a:pt x="214" y="105"/>
                    </a:lnTo>
                    <a:lnTo>
                      <a:pt x="216" y="101"/>
                    </a:lnTo>
                    <a:lnTo>
                      <a:pt x="217" y="98"/>
                    </a:lnTo>
                    <a:lnTo>
                      <a:pt x="217" y="94"/>
                    </a:lnTo>
                    <a:lnTo>
                      <a:pt x="236" y="94"/>
                    </a:lnTo>
                    <a:lnTo>
                      <a:pt x="236" y="74"/>
                    </a:lnTo>
                    <a:lnTo>
                      <a:pt x="251" y="74"/>
                    </a:lnTo>
                    <a:lnTo>
                      <a:pt x="252" y="76"/>
                    </a:lnTo>
                    <a:lnTo>
                      <a:pt x="255" y="80"/>
                    </a:lnTo>
                    <a:lnTo>
                      <a:pt x="258" y="84"/>
                    </a:lnTo>
                    <a:lnTo>
                      <a:pt x="263" y="87"/>
                    </a:lnTo>
                    <a:lnTo>
                      <a:pt x="268" y="90"/>
                    </a:lnTo>
                    <a:lnTo>
                      <a:pt x="273" y="91"/>
                    </a:lnTo>
                    <a:lnTo>
                      <a:pt x="273" y="96"/>
                    </a:lnTo>
                    <a:lnTo>
                      <a:pt x="274" y="101"/>
                    </a:lnTo>
                    <a:lnTo>
                      <a:pt x="276" y="106"/>
                    </a:lnTo>
                    <a:lnTo>
                      <a:pt x="278" y="110"/>
                    </a:lnTo>
                    <a:lnTo>
                      <a:pt x="283" y="115"/>
                    </a:lnTo>
                    <a:lnTo>
                      <a:pt x="330" y="115"/>
                    </a:lnTo>
                    <a:lnTo>
                      <a:pt x="332" y="113"/>
                    </a:lnTo>
                    <a:lnTo>
                      <a:pt x="334" y="111"/>
                    </a:lnTo>
                    <a:lnTo>
                      <a:pt x="336" y="108"/>
                    </a:lnTo>
                    <a:lnTo>
                      <a:pt x="337" y="107"/>
                    </a:lnTo>
                    <a:lnTo>
                      <a:pt x="337" y="104"/>
                    </a:lnTo>
                    <a:lnTo>
                      <a:pt x="338" y="101"/>
                    </a:lnTo>
                    <a:lnTo>
                      <a:pt x="340" y="105"/>
                    </a:lnTo>
                    <a:lnTo>
                      <a:pt x="341" y="107"/>
                    </a:lnTo>
                    <a:lnTo>
                      <a:pt x="353" y="107"/>
                    </a:lnTo>
                    <a:lnTo>
                      <a:pt x="356" y="104"/>
                    </a:lnTo>
                    <a:lnTo>
                      <a:pt x="359" y="100"/>
                    </a:lnTo>
                    <a:lnTo>
                      <a:pt x="361" y="95"/>
                    </a:lnTo>
                    <a:lnTo>
                      <a:pt x="369" y="95"/>
                    </a:lnTo>
                    <a:lnTo>
                      <a:pt x="369" y="46"/>
                    </a:lnTo>
                    <a:lnTo>
                      <a:pt x="390" y="44"/>
                    </a:lnTo>
                    <a:lnTo>
                      <a:pt x="395" y="23"/>
                    </a:lnTo>
                    <a:lnTo>
                      <a:pt x="60" y="2"/>
                    </a:lnTo>
                    <a:lnTo>
                      <a:pt x="19" y="0"/>
                    </a:lnTo>
                    <a:close/>
                  </a:path>
                </a:pathLst>
              </a:custGeom>
              <a:solidFill>
                <a:srgbClr val="404040"/>
              </a:solidFill>
              <a:ln w="0">
                <a:solidFill>
                  <a:srgbClr val="000000"/>
                </a:solidFill>
                <a:prstDash val="solid"/>
                <a:round/>
                <a:headEnd/>
                <a:tailEnd/>
              </a:ln>
            </p:spPr>
            <p:txBody>
              <a:bodyPr/>
              <a:lstStyle/>
              <a:p>
                <a:endParaRPr lang="en-US"/>
              </a:p>
            </p:txBody>
          </p:sp>
          <p:sp>
            <p:nvSpPr>
              <p:cNvPr id="1552188" name="Freeform 828"/>
              <p:cNvSpPr>
                <a:spLocks/>
              </p:cNvSpPr>
              <p:nvPr/>
            </p:nvSpPr>
            <p:spPr bwMode="auto">
              <a:xfrm>
                <a:off x="1918" y="3330"/>
                <a:ext cx="110" cy="9"/>
              </a:xfrm>
              <a:custGeom>
                <a:avLst/>
                <a:gdLst/>
                <a:ahLst/>
                <a:cxnLst>
                  <a:cxn ang="0">
                    <a:pos x="56" y="8"/>
                  </a:cxn>
                  <a:cxn ang="0">
                    <a:pos x="9" y="8"/>
                  </a:cxn>
                  <a:cxn ang="0">
                    <a:pos x="0" y="0"/>
                  </a:cxn>
                  <a:cxn ang="0">
                    <a:pos x="49" y="0"/>
                  </a:cxn>
                  <a:cxn ang="0">
                    <a:pos x="110" y="1"/>
                  </a:cxn>
                  <a:cxn ang="0">
                    <a:pos x="110" y="9"/>
                  </a:cxn>
                  <a:cxn ang="0">
                    <a:pos x="56" y="8"/>
                  </a:cxn>
                </a:cxnLst>
                <a:rect l="0" t="0" r="r" b="b"/>
                <a:pathLst>
                  <a:path w="110" h="9">
                    <a:moveTo>
                      <a:pt x="56" y="8"/>
                    </a:moveTo>
                    <a:lnTo>
                      <a:pt x="9" y="8"/>
                    </a:lnTo>
                    <a:lnTo>
                      <a:pt x="0" y="0"/>
                    </a:lnTo>
                    <a:lnTo>
                      <a:pt x="49" y="0"/>
                    </a:lnTo>
                    <a:lnTo>
                      <a:pt x="110" y="1"/>
                    </a:lnTo>
                    <a:lnTo>
                      <a:pt x="110" y="9"/>
                    </a:lnTo>
                    <a:lnTo>
                      <a:pt x="56" y="8"/>
                    </a:lnTo>
                    <a:close/>
                  </a:path>
                </a:pathLst>
              </a:custGeom>
              <a:solidFill>
                <a:srgbClr val="808080"/>
              </a:solidFill>
              <a:ln w="0">
                <a:solidFill>
                  <a:srgbClr val="000000"/>
                </a:solidFill>
                <a:prstDash val="solid"/>
                <a:round/>
                <a:headEnd/>
                <a:tailEnd/>
              </a:ln>
            </p:spPr>
            <p:txBody>
              <a:bodyPr/>
              <a:lstStyle/>
              <a:p>
                <a:endParaRPr lang="en-US"/>
              </a:p>
            </p:txBody>
          </p:sp>
          <p:sp>
            <p:nvSpPr>
              <p:cNvPr id="1552189" name="Freeform 829"/>
              <p:cNvSpPr>
                <a:spLocks/>
              </p:cNvSpPr>
              <p:nvPr/>
            </p:nvSpPr>
            <p:spPr bwMode="auto">
              <a:xfrm>
                <a:off x="1974" y="3338"/>
                <a:ext cx="54" cy="83"/>
              </a:xfrm>
              <a:custGeom>
                <a:avLst/>
                <a:gdLst/>
                <a:ahLst/>
                <a:cxnLst>
                  <a:cxn ang="0">
                    <a:pos x="54" y="78"/>
                  </a:cxn>
                  <a:cxn ang="0">
                    <a:pos x="5" y="83"/>
                  </a:cxn>
                  <a:cxn ang="0">
                    <a:pos x="8" y="81"/>
                  </a:cxn>
                  <a:cxn ang="0">
                    <a:pos x="10" y="79"/>
                  </a:cxn>
                  <a:cxn ang="0">
                    <a:pos x="10" y="77"/>
                  </a:cxn>
                  <a:cxn ang="0">
                    <a:pos x="10" y="11"/>
                  </a:cxn>
                  <a:cxn ang="0">
                    <a:pos x="0" y="0"/>
                  </a:cxn>
                  <a:cxn ang="0">
                    <a:pos x="54" y="1"/>
                  </a:cxn>
                  <a:cxn ang="0">
                    <a:pos x="54" y="78"/>
                  </a:cxn>
                </a:cxnLst>
                <a:rect l="0" t="0" r="r" b="b"/>
                <a:pathLst>
                  <a:path w="54" h="83">
                    <a:moveTo>
                      <a:pt x="54" y="78"/>
                    </a:moveTo>
                    <a:lnTo>
                      <a:pt x="5" y="83"/>
                    </a:lnTo>
                    <a:lnTo>
                      <a:pt x="8" y="81"/>
                    </a:lnTo>
                    <a:lnTo>
                      <a:pt x="10" y="79"/>
                    </a:lnTo>
                    <a:lnTo>
                      <a:pt x="10" y="77"/>
                    </a:lnTo>
                    <a:lnTo>
                      <a:pt x="10" y="11"/>
                    </a:lnTo>
                    <a:lnTo>
                      <a:pt x="0" y="0"/>
                    </a:lnTo>
                    <a:lnTo>
                      <a:pt x="54" y="1"/>
                    </a:lnTo>
                    <a:lnTo>
                      <a:pt x="54" y="78"/>
                    </a:lnTo>
                    <a:close/>
                  </a:path>
                </a:pathLst>
              </a:custGeom>
              <a:solidFill>
                <a:srgbClr val="808080"/>
              </a:solidFill>
              <a:ln w="0">
                <a:solidFill>
                  <a:srgbClr val="000000"/>
                </a:solidFill>
                <a:prstDash val="solid"/>
                <a:round/>
                <a:headEnd/>
                <a:tailEnd/>
              </a:ln>
            </p:spPr>
            <p:txBody>
              <a:bodyPr/>
              <a:lstStyle/>
              <a:p>
                <a:endParaRPr lang="en-US"/>
              </a:p>
            </p:txBody>
          </p:sp>
          <p:sp>
            <p:nvSpPr>
              <p:cNvPr id="1552190" name="Freeform 830"/>
              <p:cNvSpPr>
                <a:spLocks/>
              </p:cNvSpPr>
              <p:nvPr/>
            </p:nvSpPr>
            <p:spPr bwMode="auto">
              <a:xfrm>
                <a:off x="1979" y="3339"/>
                <a:ext cx="119" cy="119"/>
              </a:xfrm>
              <a:custGeom>
                <a:avLst/>
                <a:gdLst/>
                <a:ahLst/>
                <a:cxnLst>
                  <a:cxn ang="0">
                    <a:pos x="49" y="0"/>
                  </a:cxn>
                  <a:cxn ang="0">
                    <a:pos x="117" y="22"/>
                  </a:cxn>
                  <a:cxn ang="0">
                    <a:pos x="118" y="69"/>
                  </a:cxn>
                  <a:cxn ang="0">
                    <a:pos x="116" y="85"/>
                  </a:cxn>
                  <a:cxn ang="0">
                    <a:pos x="113" y="95"/>
                  </a:cxn>
                  <a:cxn ang="0">
                    <a:pos x="107" y="84"/>
                  </a:cxn>
                  <a:cxn ang="0">
                    <a:pos x="109" y="74"/>
                  </a:cxn>
                  <a:cxn ang="0">
                    <a:pos x="110" y="66"/>
                  </a:cxn>
                  <a:cxn ang="0">
                    <a:pos x="111" y="57"/>
                  </a:cxn>
                  <a:cxn ang="0">
                    <a:pos x="111" y="48"/>
                  </a:cxn>
                  <a:cxn ang="0">
                    <a:pos x="109" y="43"/>
                  </a:cxn>
                  <a:cxn ang="0">
                    <a:pos x="108" y="33"/>
                  </a:cxn>
                  <a:cxn ang="0">
                    <a:pos x="105" y="25"/>
                  </a:cxn>
                  <a:cxn ang="0">
                    <a:pos x="102" y="22"/>
                  </a:cxn>
                  <a:cxn ang="0">
                    <a:pos x="100" y="21"/>
                  </a:cxn>
                  <a:cxn ang="0">
                    <a:pos x="97" y="22"/>
                  </a:cxn>
                  <a:cxn ang="0">
                    <a:pos x="94" y="26"/>
                  </a:cxn>
                  <a:cxn ang="0">
                    <a:pos x="92" y="35"/>
                  </a:cxn>
                  <a:cxn ang="0">
                    <a:pos x="91" y="46"/>
                  </a:cxn>
                  <a:cxn ang="0">
                    <a:pos x="92" y="38"/>
                  </a:cxn>
                  <a:cxn ang="0">
                    <a:pos x="94" y="31"/>
                  </a:cxn>
                  <a:cxn ang="0">
                    <a:pos x="98" y="29"/>
                  </a:cxn>
                  <a:cxn ang="0">
                    <a:pos x="101" y="31"/>
                  </a:cxn>
                  <a:cxn ang="0">
                    <a:pos x="104" y="37"/>
                  </a:cxn>
                  <a:cxn ang="0">
                    <a:pos x="102" y="40"/>
                  </a:cxn>
                  <a:cxn ang="0">
                    <a:pos x="100" y="45"/>
                  </a:cxn>
                  <a:cxn ang="0">
                    <a:pos x="98" y="53"/>
                  </a:cxn>
                  <a:cxn ang="0">
                    <a:pos x="98" y="61"/>
                  </a:cxn>
                  <a:cxn ang="0">
                    <a:pos x="100" y="69"/>
                  </a:cxn>
                  <a:cxn ang="0">
                    <a:pos x="102" y="74"/>
                  </a:cxn>
                  <a:cxn ang="0">
                    <a:pos x="104" y="75"/>
                  </a:cxn>
                  <a:cxn ang="0">
                    <a:pos x="103" y="81"/>
                  </a:cxn>
                  <a:cxn ang="0">
                    <a:pos x="100" y="85"/>
                  </a:cxn>
                  <a:cxn ang="0">
                    <a:pos x="96" y="86"/>
                  </a:cxn>
                  <a:cxn ang="0">
                    <a:pos x="93" y="82"/>
                  </a:cxn>
                  <a:cxn ang="0">
                    <a:pos x="91" y="74"/>
                  </a:cxn>
                  <a:cxn ang="0">
                    <a:pos x="91" y="75"/>
                  </a:cxn>
                  <a:cxn ang="0">
                    <a:pos x="93" y="85"/>
                  </a:cxn>
                  <a:cxn ang="0">
                    <a:pos x="95" y="92"/>
                  </a:cxn>
                  <a:cxn ang="0">
                    <a:pos x="99" y="95"/>
                  </a:cxn>
                  <a:cxn ang="0">
                    <a:pos x="103" y="94"/>
                  </a:cxn>
                  <a:cxn ang="0">
                    <a:pos x="105" y="90"/>
                  </a:cxn>
                  <a:cxn ang="0">
                    <a:pos x="113" y="95"/>
                  </a:cxn>
                  <a:cxn ang="0">
                    <a:pos x="107" y="108"/>
                  </a:cxn>
                  <a:cxn ang="0">
                    <a:pos x="101" y="115"/>
                  </a:cxn>
                  <a:cxn ang="0">
                    <a:pos x="94" y="119"/>
                  </a:cxn>
                  <a:cxn ang="0">
                    <a:pos x="65" y="119"/>
                  </a:cxn>
                  <a:cxn ang="0">
                    <a:pos x="59" y="115"/>
                  </a:cxn>
                  <a:cxn ang="0">
                    <a:pos x="55" y="115"/>
                  </a:cxn>
                  <a:cxn ang="0">
                    <a:pos x="51" y="117"/>
                  </a:cxn>
                  <a:cxn ang="0">
                    <a:pos x="15" y="116"/>
                  </a:cxn>
                  <a:cxn ang="0">
                    <a:pos x="9" y="111"/>
                  </a:cxn>
                  <a:cxn ang="0">
                    <a:pos x="3" y="97"/>
                  </a:cxn>
                  <a:cxn ang="0">
                    <a:pos x="0" y="82"/>
                  </a:cxn>
                </a:cxnLst>
                <a:rect l="0" t="0" r="r" b="b"/>
                <a:pathLst>
                  <a:path w="119" h="119">
                    <a:moveTo>
                      <a:pt x="49" y="77"/>
                    </a:moveTo>
                    <a:lnTo>
                      <a:pt x="49" y="0"/>
                    </a:lnTo>
                    <a:lnTo>
                      <a:pt x="112" y="3"/>
                    </a:lnTo>
                    <a:lnTo>
                      <a:pt x="117" y="22"/>
                    </a:lnTo>
                    <a:lnTo>
                      <a:pt x="119" y="22"/>
                    </a:lnTo>
                    <a:lnTo>
                      <a:pt x="118" y="69"/>
                    </a:lnTo>
                    <a:lnTo>
                      <a:pt x="118" y="77"/>
                    </a:lnTo>
                    <a:lnTo>
                      <a:pt x="116" y="85"/>
                    </a:lnTo>
                    <a:lnTo>
                      <a:pt x="114" y="94"/>
                    </a:lnTo>
                    <a:lnTo>
                      <a:pt x="113" y="95"/>
                    </a:lnTo>
                    <a:lnTo>
                      <a:pt x="106" y="88"/>
                    </a:lnTo>
                    <a:lnTo>
                      <a:pt x="107" y="84"/>
                    </a:lnTo>
                    <a:lnTo>
                      <a:pt x="109" y="79"/>
                    </a:lnTo>
                    <a:lnTo>
                      <a:pt x="109" y="74"/>
                    </a:lnTo>
                    <a:lnTo>
                      <a:pt x="110" y="68"/>
                    </a:lnTo>
                    <a:lnTo>
                      <a:pt x="110" y="66"/>
                    </a:lnTo>
                    <a:lnTo>
                      <a:pt x="111" y="62"/>
                    </a:lnTo>
                    <a:lnTo>
                      <a:pt x="111" y="57"/>
                    </a:lnTo>
                    <a:lnTo>
                      <a:pt x="111" y="53"/>
                    </a:lnTo>
                    <a:lnTo>
                      <a:pt x="111" y="48"/>
                    </a:lnTo>
                    <a:lnTo>
                      <a:pt x="110" y="45"/>
                    </a:lnTo>
                    <a:lnTo>
                      <a:pt x="109" y="43"/>
                    </a:lnTo>
                    <a:lnTo>
                      <a:pt x="109" y="38"/>
                    </a:lnTo>
                    <a:lnTo>
                      <a:pt x="108" y="33"/>
                    </a:lnTo>
                    <a:lnTo>
                      <a:pt x="106" y="28"/>
                    </a:lnTo>
                    <a:lnTo>
                      <a:pt x="105" y="25"/>
                    </a:lnTo>
                    <a:lnTo>
                      <a:pt x="104" y="23"/>
                    </a:lnTo>
                    <a:lnTo>
                      <a:pt x="102" y="22"/>
                    </a:lnTo>
                    <a:lnTo>
                      <a:pt x="101" y="22"/>
                    </a:lnTo>
                    <a:lnTo>
                      <a:pt x="100" y="21"/>
                    </a:lnTo>
                    <a:lnTo>
                      <a:pt x="98" y="22"/>
                    </a:lnTo>
                    <a:lnTo>
                      <a:pt x="97" y="22"/>
                    </a:lnTo>
                    <a:lnTo>
                      <a:pt x="96" y="24"/>
                    </a:lnTo>
                    <a:lnTo>
                      <a:pt x="94" y="26"/>
                    </a:lnTo>
                    <a:lnTo>
                      <a:pt x="93" y="30"/>
                    </a:lnTo>
                    <a:lnTo>
                      <a:pt x="92" y="35"/>
                    </a:lnTo>
                    <a:lnTo>
                      <a:pt x="91" y="40"/>
                    </a:lnTo>
                    <a:lnTo>
                      <a:pt x="91" y="46"/>
                    </a:lnTo>
                    <a:lnTo>
                      <a:pt x="91" y="42"/>
                    </a:lnTo>
                    <a:lnTo>
                      <a:pt x="92" y="38"/>
                    </a:lnTo>
                    <a:lnTo>
                      <a:pt x="93" y="34"/>
                    </a:lnTo>
                    <a:lnTo>
                      <a:pt x="94" y="31"/>
                    </a:lnTo>
                    <a:lnTo>
                      <a:pt x="96" y="30"/>
                    </a:lnTo>
                    <a:lnTo>
                      <a:pt x="98" y="29"/>
                    </a:lnTo>
                    <a:lnTo>
                      <a:pt x="100" y="30"/>
                    </a:lnTo>
                    <a:lnTo>
                      <a:pt x="101" y="31"/>
                    </a:lnTo>
                    <a:lnTo>
                      <a:pt x="103" y="34"/>
                    </a:lnTo>
                    <a:lnTo>
                      <a:pt x="104" y="37"/>
                    </a:lnTo>
                    <a:lnTo>
                      <a:pt x="104" y="39"/>
                    </a:lnTo>
                    <a:lnTo>
                      <a:pt x="102" y="40"/>
                    </a:lnTo>
                    <a:lnTo>
                      <a:pt x="101" y="42"/>
                    </a:lnTo>
                    <a:lnTo>
                      <a:pt x="100" y="45"/>
                    </a:lnTo>
                    <a:lnTo>
                      <a:pt x="99" y="48"/>
                    </a:lnTo>
                    <a:lnTo>
                      <a:pt x="98" y="53"/>
                    </a:lnTo>
                    <a:lnTo>
                      <a:pt x="98" y="57"/>
                    </a:lnTo>
                    <a:lnTo>
                      <a:pt x="98" y="61"/>
                    </a:lnTo>
                    <a:lnTo>
                      <a:pt x="99" y="65"/>
                    </a:lnTo>
                    <a:lnTo>
                      <a:pt x="100" y="69"/>
                    </a:lnTo>
                    <a:lnTo>
                      <a:pt x="101" y="72"/>
                    </a:lnTo>
                    <a:lnTo>
                      <a:pt x="102" y="74"/>
                    </a:lnTo>
                    <a:lnTo>
                      <a:pt x="104" y="75"/>
                    </a:lnTo>
                    <a:lnTo>
                      <a:pt x="104" y="75"/>
                    </a:lnTo>
                    <a:lnTo>
                      <a:pt x="104" y="77"/>
                    </a:lnTo>
                    <a:lnTo>
                      <a:pt x="103" y="81"/>
                    </a:lnTo>
                    <a:lnTo>
                      <a:pt x="102" y="84"/>
                    </a:lnTo>
                    <a:lnTo>
                      <a:pt x="100" y="85"/>
                    </a:lnTo>
                    <a:lnTo>
                      <a:pt x="98" y="86"/>
                    </a:lnTo>
                    <a:lnTo>
                      <a:pt x="96" y="86"/>
                    </a:lnTo>
                    <a:lnTo>
                      <a:pt x="95" y="84"/>
                    </a:lnTo>
                    <a:lnTo>
                      <a:pt x="93" y="82"/>
                    </a:lnTo>
                    <a:lnTo>
                      <a:pt x="92" y="78"/>
                    </a:lnTo>
                    <a:lnTo>
                      <a:pt x="91" y="74"/>
                    </a:lnTo>
                    <a:lnTo>
                      <a:pt x="91" y="70"/>
                    </a:lnTo>
                    <a:lnTo>
                      <a:pt x="91" y="75"/>
                    </a:lnTo>
                    <a:lnTo>
                      <a:pt x="92" y="81"/>
                    </a:lnTo>
                    <a:lnTo>
                      <a:pt x="93" y="85"/>
                    </a:lnTo>
                    <a:lnTo>
                      <a:pt x="94" y="89"/>
                    </a:lnTo>
                    <a:lnTo>
                      <a:pt x="95" y="92"/>
                    </a:lnTo>
                    <a:lnTo>
                      <a:pt x="97" y="94"/>
                    </a:lnTo>
                    <a:lnTo>
                      <a:pt x="99" y="95"/>
                    </a:lnTo>
                    <a:lnTo>
                      <a:pt x="101" y="95"/>
                    </a:lnTo>
                    <a:lnTo>
                      <a:pt x="103" y="94"/>
                    </a:lnTo>
                    <a:lnTo>
                      <a:pt x="104" y="92"/>
                    </a:lnTo>
                    <a:lnTo>
                      <a:pt x="105" y="90"/>
                    </a:lnTo>
                    <a:lnTo>
                      <a:pt x="106" y="88"/>
                    </a:lnTo>
                    <a:lnTo>
                      <a:pt x="113" y="95"/>
                    </a:lnTo>
                    <a:lnTo>
                      <a:pt x="110" y="102"/>
                    </a:lnTo>
                    <a:lnTo>
                      <a:pt x="107" y="108"/>
                    </a:lnTo>
                    <a:lnTo>
                      <a:pt x="103" y="113"/>
                    </a:lnTo>
                    <a:lnTo>
                      <a:pt x="101" y="115"/>
                    </a:lnTo>
                    <a:lnTo>
                      <a:pt x="97" y="118"/>
                    </a:lnTo>
                    <a:lnTo>
                      <a:pt x="94" y="119"/>
                    </a:lnTo>
                    <a:lnTo>
                      <a:pt x="90" y="119"/>
                    </a:lnTo>
                    <a:lnTo>
                      <a:pt x="65" y="119"/>
                    </a:lnTo>
                    <a:lnTo>
                      <a:pt x="62" y="117"/>
                    </a:lnTo>
                    <a:lnTo>
                      <a:pt x="59" y="115"/>
                    </a:lnTo>
                    <a:lnTo>
                      <a:pt x="58" y="113"/>
                    </a:lnTo>
                    <a:lnTo>
                      <a:pt x="55" y="115"/>
                    </a:lnTo>
                    <a:lnTo>
                      <a:pt x="52" y="117"/>
                    </a:lnTo>
                    <a:lnTo>
                      <a:pt x="51" y="117"/>
                    </a:lnTo>
                    <a:lnTo>
                      <a:pt x="18" y="117"/>
                    </a:lnTo>
                    <a:lnTo>
                      <a:pt x="15" y="116"/>
                    </a:lnTo>
                    <a:lnTo>
                      <a:pt x="12" y="114"/>
                    </a:lnTo>
                    <a:lnTo>
                      <a:pt x="9" y="111"/>
                    </a:lnTo>
                    <a:lnTo>
                      <a:pt x="6" y="104"/>
                    </a:lnTo>
                    <a:lnTo>
                      <a:pt x="3" y="97"/>
                    </a:lnTo>
                    <a:lnTo>
                      <a:pt x="1" y="90"/>
                    </a:lnTo>
                    <a:lnTo>
                      <a:pt x="0" y="82"/>
                    </a:lnTo>
                    <a:lnTo>
                      <a:pt x="49" y="77"/>
                    </a:lnTo>
                    <a:close/>
                  </a:path>
                </a:pathLst>
              </a:custGeom>
              <a:solidFill>
                <a:srgbClr val="404040"/>
              </a:solidFill>
              <a:ln w="0">
                <a:solidFill>
                  <a:srgbClr val="000000"/>
                </a:solidFill>
                <a:prstDash val="solid"/>
                <a:round/>
                <a:headEnd/>
                <a:tailEnd/>
              </a:ln>
            </p:spPr>
            <p:txBody>
              <a:bodyPr/>
              <a:lstStyle/>
              <a:p>
                <a:endParaRPr lang="en-US"/>
              </a:p>
            </p:txBody>
          </p:sp>
          <p:sp>
            <p:nvSpPr>
              <p:cNvPr id="1552191" name="Freeform 831"/>
              <p:cNvSpPr>
                <a:spLocks/>
              </p:cNvSpPr>
              <p:nvPr/>
            </p:nvSpPr>
            <p:spPr bwMode="auto">
              <a:xfrm>
                <a:off x="2070" y="3360"/>
                <a:ext cx="18" cy="25"/>
              </a:xfrm>
              <a:custGeom>
                <a:avLst/>
                <a:gdLst/>
                <a:ahLst/>
                <a:cxnLst>
                  <a:cxn ang="0">
                    <a:pos x="13" y="16"/>
                  </a:cxn>
                  <a:cxn ang="0">
                    <a:pos x="12" y="13"/>
                  </a:cxn>
                  <a:cxn ang="0">
                    <a:pos x="10" y="10"/>
                  </a:cxn>
                  <a:cxn ang="0">
                    <a:pos x="9" y="9"/>
                  </a:cxn>
                  <a:cxn ang="0">
                    <a:pos x="7" y="8"/>
                  </a:cxn>
                  <a:cxn ang="0">
                    <a:pos x="5" y="9"/>
                  </a:cxn>
                  <a:cxn ang="0">
                    <a:pos x="3" y="10"/>
                  </a:cxn>
                  <a:cxn ang="0">
                    <a:pos x="2" y="13"/>
                  </a:cxn>
                  <a:cxn ang="0">
                    <a:pos x="1" y="17"/>
                  </a:cxn>
                  <a:cxn ang="0">
                    <a:pos x="0" y="21"/>
                  </a:cxn>
                  <a:cxn ang="0">
                    <a:pos x="0" y="25"/>
                  </a:cxn>
                  <a:cxn ang="0">
                    <a:pos x="0" y="19"/>
                  </a:cxn>
                  <a:cxn ang="0">
                    <a:pos x="1" y="14"/>
                  </a:cxn>
                  <a:cxn ang="0">
                    <a:pos x="2" y="9"/>
                  </a:cxn>
                  <a:cxn ang="0">
                    <a:pos x="3" y="5"/>
                  </a:cxn>
                  <a:cxn ang="0">
                    <a:pos x="5" y="3"/>
                  </a:cxn>
                  <a:cxn ang="0">
                    <a:pos x="6" y="1"/>
                  </a:cxn>
                  <a:cxn ang="0">
                    <a:pos x="7" y="1"/>
                  </a:cxn>
                  <a:cxn ang="0">
                    <a:pos x="9" y="0"/>
                  </a:cxn>
                  <a:cxn ang="0">
                    <a:pos x="10" y="1"/>
                  </a:cxn>
                  <a:cxn ang="0">
                    <a:pos x="11" y="1"/>
                  </a:cxn>
                  <a:cxn ang="0">
                    <a:pos x="12" y="2"/>
                  </a:cxn>
                  <a:cxn ang="0">
                    <a:pos x="14" y="4"/>
                  </a:cxn>
                  <a:cxn ang="0">
                    <a:pos x="15" y="7"/>
                  </a:cxn>
                  <a:cxn ang="0">
                    <a:pos x="16" y="12"/>
                  </a:cxn>
                  <a:cxn ang="0">
                    <a:pos x="18" y="17"/>
                  </a:cxn>
                  <a:cxn ang="0">
                    <a:pos x="18" y="22"/>
                  </a:cxn>
                  <a:cxn ang="0">
                    <a:pos x="18" y="24"/>
                  </a:cxn>
                  <a:cxn ang="0">
                    <a:pos x="17" y="21"/>
                  </a:cxn>
                  <a:cxn ang="0">
                    <a:pos x="16" y="19"/>
                  </a:cxn>
                  <a:cxn ang="0">
                    <a:pos x="14" y="18"/>
                  </a:cxn>
                  <a:cxn ang="0">
                    <a:pos x="13" y="18"/>
                  </a:cxn>
                  <a:cxn ang="0">
                    <a:pos x="13" y="16"/>
                  </a:cxn>
                </a:cxnLst>
                <a:rect l="0" t="0" r="r" b="b"/>
                <a:pathLst>
                  <a:path w="18" h="25">
                    <a:moveTo>
                      <a:pt x="13" y="16"/>
                    </a:moveTo>
                    <a:lnTo>
                      <a:pt x="12" y="13"/>
                    </a:lnTo>
                    <a:lnTo>
                      <a:pt x="10" y="10"/>
                    </a:lnTo>
                    <a:lnTo>
                      <a:pt x="9" y="9"/>
                    </a:lnTo>
                    <a:lnTo>
                      <a:pt x="7" y="8"/>
                    </a:lnTo>
                    <a:lnTo>
                      <a:pt x="5" y="9"/>
                    </a:lnTo>
                    <a:lnTo>
                      <a:pt x="3" y="10"/>
                    </a:lnTo>
                    <a:lnTo>
                      <a:pt x="2" y="13"/>
                    </a:lnTo>
                    <a:lnTo>
                      <a:pt x="1" y="17"/>
                    </a:lnTo>
                    <a:lnTo>
                      <a:pt x="0" y="21"/>
                    </a:lnTo>
                    <a:lnTo>
                      <a:pt x="0" y="25"/>
                    </a:lnTo>
                    <a:lnTo>
                      <a:pt x="0" y="19"/>
                    </a:lnTo>
                    <a:lnTo>
                      <a:pt x="1" y="14"/>
                    </a:lnTo>
                    <a:lnTo>
                      <a:pt x="2" y="9"/>
                    </a:lnTo>
                    <a:lnTo>
                      <a:pt x="3" y="5"/>
                    </a:lnTo>
                    <a:lnTo>
                      <a:pt x="5" y="3"/>
                    </a:lnTo>
                    <a:lnTo>
                      <a:pt x="6" y="1"/>
                    </a:lnTo>
                    <a:lnTo>
                      <a:pt x="7" y="1"/>
                    </a:lnTo>
                    <a:lnTo>
                      <a:pt x="9" y="0"/>
                    </a:lnTo>
                    <a:lnTo>
                      <a:pt x="10" y="1"/>
                    </a:lnTo>
                    <a:lnTo>
                      <a:pt x="11" y="1"/>
                    </a:lnTo>
                    <a:lnTo>
                      <a:pt x="12" y="2"/>
                    </a:lnTo>
                    <a:lnTo>
                      <a:pt x="14" y="4"/>
                    </a:lnTo>
                    <a:lnTo>
                      <a:pt x="15" y="7"/>
                    </a:lnTo>
                    <a:lnTo>
                      <a:pt x="16" y="12"/>
                    </a:lnTo>
                    <a:lnTo>
                      <a:pt x="18" y="17"/>
                    </a:lnTo>
                    <a:lnTo>
                      <a:pt x="18" y="22"/>
                    </a:lnTo>
                    <a:lnTo>
                      <a:pt x="18" y="24"/>
                    </a:lnTo>
                    <a:lnTo>
                      <a:pt x="17" y="21"/>
                    </a:lnTo>
                    <a:lnTo>
                      <a:pt x="16" y="19"/>
                    </a:lnTo>
                    <a:lnTo>
                      <a:pt x="14" y="18"/>
                    </a:lnTo>
                    <a:lnTo>
                      <a:pt x="13" y="18"/>
                    </a:lnTo>
                    <a:lnTo>
                      <a:pt x="13" y="16"/>
                    </a:lnTo>
                    <a:close/>
                  </a:path>
                </a:pathLst>
              </a:custGeom>
              <a:solidFill>
                <a:srgbClr val="808080"/>
              </a:solidFill>
              <a:ln w="0">
                <a:solidFill>
                  <a:srgbClr val="000000"/>
                </a:solidFill>
                <a:prstDash val="solid"/>
                <a:round/>
                <a:headEnd/>
                <a:tailEnd/>
              </a:ln>
            </p:spPr>
            <p:txBody>
              <a:bodyPr/>
              <a:lstStyle/>
              <a:p>
                <a:endParaRPr lang="en-US"/>
              </a:p>
            </p:txBody>
          </p:sp>
          <p:sp>
            <p:nvSpPr>
              <p:cNvPr id="1552192" name="Freeform 832"/>
              <p:cNvSpPr>
                <a:spLocks/>
              </p:cNvSpPr>
              <p:nvPr/>
            </p:nvSpPr>
            <p:spPr bwMode="auto">
              <a:xfrm>
                <a:off x="2070" y="3405"/>
                <a:ext cx="19" cy="29"/>
              </a:xfrm>
              <a:custGeom>
                <a:avLst/>
                <a:gdLst/>
                <a:ahLst/>
                <a:cxnLst>
                  <a:cxn ang="0">
                    <a:pos x="13" y="11"/>
                  </a:cxn>
                  <a:cxn ang="0">
                    <a:pos x="12" y="15"/>
                  </a:cxn>
                  <a:cxn ang="0">
                    <a:pos x="10" y="18"/>
                  </a:cxn>
                  <a:cxn ang="0">
                    <a:pos x="9" y="19"/>
                  </a:cxn>
                  <a:cxn ang="0">
                    <a:pos x="7" y="20"/>
                  </a:cxn>
                  <a:cxn ang="0">
                    <a:pos x="5" y="20"/>
                  </a:cxn>
                  <a:cxn ang="0">
                    <a:pos x="4" y="18"/>
                  </a:cxn>
                  <a:cxn ang="0">
                    <a:pos x="2" y="16"/>
                  </a:cxn>
                  <a:cxn ang="0">
                    <a:pos x="1" y="12"/>
                  </a:cxn>
                  <a:cxn ang="0">
                    <a:pos x="0" y="8"/>
                  </a:cxn>
                  <a:cxn ang="0">
                    <a:pos x="0" y="4"/>
                  </a:cxn>
                  <a:cxn ang="0">
                    <a:pos x="0" y="9"/>
                  </a:cxn>
                  <a:cxn ang="0">
                    <a:pos x="1" y="15"/>
                  </a:cxn>
                  <a:cxn ang="0">
                    <a:pos x="2" y="19"/>
                  </a:cxn>
                  <a:cxn ang="0">
                    <a:pos x="3" y="23"/>
                  </a:cxn>
                  <a:cxn ang="0">
                    <a:pos x="4" y="26"/>
                  </a:cxn>
                  <a:cxn ang="0">
                    <a:pos x="6" y="28"/>
                  </a:cxn>
                  <a:cxn ang="0">
                    <a:pos x="8" y="29"/>
                  </a:cxn>
                  <a:cxn ang="0">
                    <a:pos x="10" y="29"/>
                  </a:cxn>
                  <a:cxn ang="0">
                    <a:pos x="11" y="28"/>
                  </a:cxn>
                  <a:cxn ang="0">
                    <a:pos x="13" y="26"/>
                  </a:cxn>
                  <a:cxn ang="0">
                    <a:pos x="14" y="24"/>
                  </a:cxn>
                  <a:cxn ang="0">
                    <a:pos x="15" y="22"/>
                  </a:cxn>
                  <a:cxn ang="0">
                    <a:pos x="16" y="18"/>
                  </a:cxn>
                  <a:cxn ang="0">
                    <a:pos x="17" y="13"/>
                  </a:cxn>
                  <a:cxn ang="0">
                    <a:pos x="18" y="8"/>
                  </a:cxn>
                  <a:cxn ang="0">
                    <a:pos x="19" y="2"/>
                  </a:cxn>
                  <a:cxn ang="0">
                    <a:pos x="19" y="0"/>
                  </a:cxn>
                  <a:cxn ang="0">
                    <a:pos x="18" y="3"/>
                  </a:cxn>
                  <a:cxn ang="0">
                    <a:pos x="17" y="6"/>
                  </a:cxn>
                  <a:cxn ang="0">
                    <a:pos x="16" y="8"/>
                  </a:cxn>
                  <a:cxn ang="0">
                    <a:pos x="14" y="9"/>
                  </a:cxn>
                  <a:cxn ang="0">
                    <a:pos x="13" y="9"/>
                  </a:cxn>
                  <a:cxn ang="0">
                    <a:pos x="13" y="11"/>
                  </a:cxn>
                </a:cxnLst>
                <a:rect l="0" t="0" r="r" b="b"/>
                <a:pathLst>
                  <a:path w="19" h="29">
                    <a:moveTo>
                      <a:pt x="13" y="11"/>
                    </a:moveTo>
                    <a:lnTo>
                      <a:pt x="12" y="15"/>
                    </a:lnTo>
                    <a:lnTo>
                      <a:pt x="10" y="18"/>
                    </a:lnTo>
                    <a:lnTo>
                      <a:pt x="9" y="19"/>
                    </a:lnTo>
                    <a:lnTo>
                      <a:pt x="7" y="20"/>
                    </a:lnTo>
                    <a:lnTo>
                      <a:pt x="5" y="20"/>
                    </a:lnTo>
                    <a:lnTo>
                      <a:pt x="4" y="18"/>
                    </a:lnTo>
                    <a:lnTo>
                      <a:pt x="2" y="16"/>
                    </a:lnTo>
                    <a:lnTo>
                      <a:pt x="1" y="12"/>
                    </a:lnTo>
                    <a:lnTo>
                      <a:pt x="0" y="8"/>
                    </a:lnTo>
                    <a:lnTo>
                      <a:pt x="0" y="4"/>
                    </a:lnTo>
                    <a:lnTo>
                      <a:pt x="0" y="9"/>
                    </a:lnTo>
                    <a:lnTo>
                      <a:pt x="1" y="15"/>
                    </a:lnTo>
                    <a:lnTo>
                      <a:pt x="2" y="19"/>
                    </a:lnTo>
                    <a:lnTo>
                      <a:pt x="3" y="23"/>
                    </a:lnTo>
                    <a:lnTo>
                      <a:pt x="4" y="26"/>
                    </a:lnTo>
                    <a:lnTo>
                      <a:pt x="6" y="28"/>
                    </a:lnTo>
                    <a:lnTo>
                      <a:pt x="8" y="29"/>
                    </a:lnTo>
                    <a:lnTo>
                      <a:pt x="10" y="29"/>
                    </a:lnTo>
                    <a:lnTo>
                      <a:pt x="11" y="28"/>
                    </a:lnTo>
                    <a:lnTo>
                      <a:pt x="13" y="26"/>
                    </a:lnTo>
                    <a:lnTo>
                      <a:pt x="14" y="24"/>
                    </a:lnTo>
                    <a:lnTo>
                      <a:pt x="15" y="22"/>
                    </a:lnTo>
                    <a:lnTo>
                      <a:pt x="16" y="18"/>
                    </a:lnTo>
                    <a:lnTo>
                      <a:pt x="17" y="13"/>
                    </a:lnTo>
                    <a:lnTo>
                      <a:pt x="18" y="8"/>
                    </a:lnTo>
                    <a:lnTo>
                      <a:pt x="19" y="2"/>
                    </a:lnTo>
                    <a:lnTo>
                      <a:pt x="19" y="0"/>
                    </a:lnTo>
                    <a:lnTo>
                      <a:pt x="18" y="3"/>
                    </a:lnTo>
                    <a:lnTo>
                      <a:pt x="17" y="6"/>
                    </a:lnTo>
                    <a:lnTo>
                      <a:pt x="16" y="8"/>
                    </a:lnTo>
                    <a:lnTo>
                      <a:pt x="14" y="9"/>
                    </a:lnTo>
                    <a:lnTo>
                      <a:pt x="13" y="9"/>
                    </a:lnTo>
                    <a:lnTo>
                      <a:pt x="13" y="11"/>
                    </a:lnTo>
                    <a:close/>
                  </a:path>
                </a:pathLst>
              </a:custGeom>
              <a:solidFill>
                <a:srgbClr val="808080"/>
              </a:solidFill>
              <a:ln w="0">
                <a:solidFill>
                  <a:srgbClr val="000000"/>
                </a:solidFill>
                <a:prstDash val="solid"/>
                <a:round/>
                <a:headEnd/>
                <a:tailEnd/>
              </a:ln>
            </p:spPr>
            <p:txBody>
              <a:bodyPr/>
              <a:lstStyle/>
              <a:p>
                <a:endParaRPr lang="en-US"/>
              </a:p>
            </p:txBody>
          </p:sp>
          <p:sp>
            <p:nvSpPr>
              <p:cNvPr id="1552193" name="Freeform 833"/>
              <p:cNvSpPr>
                <a:spLocks/>
              </p:cNvSpPr>
              <p:nvPr/>
            </p:nvSpPr>
            <p:spPr bwMode="auto">
              <a:xfrm>
                <a:off x="2077" y="3378"/>
                <a:ext cx="13" cy="36"/>
              </a:xfrm>
              <a:custGeom>
                <a:avLst/>
                <a:gdLst/>
                <a:ahLst/>
                <a:cxnLst>
                  <a:cxn ang="0">
                    <a:pos x="0" y="18"/>
                  </a:cxn>
                  <a:cxn ang="0">
                    <a:pos x="0" y="14"/>
                  </a:cxn>
                  <a:cxn ang="0">
                    <a:pos x="1" y="9"/>
                  </a:cxn>
                  <a:cxn ang="0">
                    <a:pos x="2" y="6"/>
                  </a:cxn>
                  <a:cxn ang="0">
                    <a:pos x="3" y="3"/>
                  </a:cxn>
                  <a:cxn ang="0">
                    <a:pos x="4" y="1"/>
                  </a:cxn>
                  <a:cxn ang="0">
                    <a:pos x="6" y="0"/>
                  </a:cxn>
                  <a:cxn ang="0">
                    <a:pos x="8" y="0"/>
                  </a:cxn>
                  <a:cxn ang="0">
                    <a:pos x="9" y="1"/>
                  </a:cxn>
                  <a:cxn ang="0">
                    <a:pos x="10" y="3"/>
                  </a:cxn>
                  <a:cxn ang="0">
                    <a:pos x="12" y="6"/>
                  </a:cxn>
                  <a:cxn ang="0">
                    <a:pos x="12" y="9"/>
                  </a:cxn>
                  <a:cxn ang="0">
                    <a:pos x="13" y="14"/>
                  </a:cxn>
                  <a:cxn ang="0">
                    <a:pos x="13" y="18"/>
                  </a:cxn>
                  <a:cxn ang="0">
                    <a:pos x="13" y="23"/>
                  </a:cxn>
                  <a:cxn ang="0">
                    <a:pos x="12" y="27"/>
                  </a:cxn>
                  <a:cxn ang="0">
                    <a:pos x="11" y="30"/>
                  </a:cxn>
                  <a:cxn ang="0">
                    <a:pos x="10" y="33"/>
                  </a:cxn>
                  <a:cxn ang="0">
                    <a:pos x="9" y="35"/>
                  </a:cxn>
                  <a:cxn ang="0">
                    <a:pos x="7" y="36"/>
                  </a:cxn>
                  <a:cxn ang="0">
                    <a:pos x="6" y="36"/>
                  </a:cxn>
                  <a:cxn ang="0">
                    <a:pos x="6" y="36"/>
                  </a:cxn>
                  <a:cxn ang="0">
                    <a:pos x="4" y="35"/>
                  </a:cxn>
                  <a:cxn ang="0">
                    <a:pos x="3" y="33"/>
                  </a:cxn>
                  <a:cxn ang="0">
                    <a:pos x="2" y="30"/>
                  </a:cxn>
                  <a:cxn ang="0">
                    <a:pos x="1" y="26"/>
                  </a:cxn>
                  <a:cxn ang="0">
                    <a:pos x="0" y="22"/>
                  </a:cxn>
                  <a:cxn ang="0">
                    <a:pos x="0" y="18"/>
                  </a:cxn>
                </a:cxnLst>
                <a:rect l="0" t="0" r="r" b="b"/>
                <a:pathLst>
                  <a:path w="13" h="36">
                    <a:moveTo>
                      <a:pt x="0" y="18"/>
                    </a:moveTo>
                    <a:lnTo>
                      <a:pt x="0" y="14"/>
                    </a:lnTo>
                    <a:lnTo>
                      <a:pt x="1" y="9"/>
                    </a:lnTo>
                    <a:lnTo>
                      <a:pt x="2" y="6"/>
                    </a:lnTo>
                    <a:lnTo>
                      <a:pt x="3" y="3"/>
                    </a:lnTo>
                    <a:lnTo>
                      <a:pt x="4" y="1"/>
                    </a:lnTo>
                    <a:lnTo>
                      <a:pt x="6" y="0"/>
                    </a:lnTo>
                    <a:lnTo>
                      <a:pt x="8" y="0"/>
                    </a:lnTo>
                    <a:lnTo>
                      <a:pt x="9" y="1"/>
                    </a:lnTo>
                    <a:lnTo>
                      <a:pt x="10" y="3"/>
                    </a:lnTo>
                    <a:lnTo>
                      <a:pt x="12" y="6"/>
                    </a:lnTo>
                    <a:lnTo>
                      <a:pt x="12" y="9"/>
                    </a:lnTo>
                    <a:lnTo>
                      <a:pt x="13" y="14"/>
                    </a:lnTo>
                    <a:lnTo>
                      <a:pt x="13" y="18"/>
                    </a:lnTo>
                    <a:lnTo>
                      <a:pt x="13" y="23"/>
                    </a:lnTo>
                    <a:lnTo>
                      <a:pt x="12" y="27"/>
                    </a:lnTo>
                    <a:lnTo>
                      <a:pt x="11" y="30"/>
                    </a:lnTo>
                    <a:lnTo>
                      <a:pt x="10" y="33"/>
                    </a:lnTo>
                    <a:lnTo>
                      <a:pt x="9" y="35"/>
                    </a:lnTo>
                    <a:lnTo>
                      <a:pt x="7" y="36"/>
                    </a:lnTo>
                    <a:lnTo>
                      <a:pt x="6" y="36"/>
                    </a:lnTo>
                    <a:lnTo>
                      <a:pt x="6" y="36"/>
                    </a:lnTo>
                    <a:lnTo>
                      <a:pt x="4" y="35"/>
                    </a:lnTo>
                    <a:lnTo>
                      <a:pt x="3" y="33"/>
                    </a:lnTo>
                    <a:lnTo>
                      <a:pt x="2" y="30"/>
                    </a:lnTo>
                    <a:lnTo>
                      <a:pt x="1" y="26"/>
                    </a:lnTo>
                    <a:lnTo>
                      <a:pt x="0" y="22"/>
                    </a:lnTo>
                    <a:lnTo>
                      <a:pt x="0" y="18"/>
                    </a:lnTo>
                    <a:close/>
                  </a:path>
                </a:pathLst>
              </a:custGeom>
              <a:solidFill>
                <a:srgbClr val="FFFFFF"/>
              </a:solidFill>
              <a:ln w="0">
                <a:solidFill>
                  <a:srgbClr val="000000"/>
                </a:solidFill>
                <a:prstDash val="solid"/>
                <a:round/>
                <a:headEnd/>
                <a:tailEnd/>
              </a:ln>
            </p:spPr>
            <p:txBody>
              <a:bodyPr/>
              <a:lstStyle/>
              <a:p>
                <a:endParaRPr lang="en-US"/>
              </a:p>
            </p:txBody>
          </p:sp>
          <p:sp>
            <p:nvSpPr>
              <p:cNvPr id="1552194" name="Freeform 834"/>
              <p:cNvSpPr>
                <a:spLocks/>
              </p:cNvSpPr>
              <p:nvPr/>
            </p:nvSpPr>
            <p:spPr bwMode="auto">
              <a:xfrm>
                <a:off x="1511" y="3402"/>
                <a:ext cx="887" cy="146"/>
              </a:xfrm>
              <a:custGeom>
                <a:avLst/>
                <a:gdLst/>
                <a:ahLst/>
                <a:cxnLst>
                  <a:cxn ang="0">
                    <a:pos x="82" y="91"/>
                  </a:cxn>
                  <a:cxn ang="0">
                    <a:pos x="76" y="87"/>
                  </a:cxn>
                  <a:cxn ang="0">
                    <a:pos x="7" y="94"/>
                  </a:cxn>
                  <a:cxn ang="0">
                    <a:pos x="424" y="146"/>
                  </a:cxn>
                  <a:cxn ang="0">
                    <a:pos x="887" y="25"/>
                  </a:cxn>
                  <a:cxn ang="0">
                    <a:pos x="809" y="1"/>
                  </a:cxn>
                  <a:cxn ang="0">
                    <a:pos x="793" y="1"/>
                  </a:cxn>
                  <a:cxn ang="0">
                    <a:pos x="790" y="5"/>
                  </a:cxn>
                  <a:cxn ang="0">
                    <a:pos x="786" y="9"/>
                  </a:cxn>
                  <a:cxn ang="0">
                    <a:pos x="734" y="4"/>
                  </a:cxn>
                  <a:cxn ang="0">
                    <a:pos x="668" y="0"/>
                  </a:cxn>
                  <a:cxn ang="0">
                    <a:pos x="645" y="3"/>
                  </a:cxn>
                  <a:cxn ang="0">
                    <a:pos x="643" y="4"/>
                  </a:cxn>
                  <a:cxn ang="0">
                    <a:pos x="641" y="6"/>
                  </a:cxn>
                  <a:cxn ang="0">
                    <a:pos x="586" y="6"/>
                  </a:cxn>
                  <a:cxn ang="0">
                    <a:pos x="584" y="22"/>
                  </a:cxn>
                  <a:cxn ang="0">
                    <a:pos x="581" y="32"/>
                  </a:cxn>
                  <a:cxn ang="0">
                    <a:pos x="575" y="45"/>
                  </a:cxn>
                  <a:cxn ang="0">
                    <a:pos x="569" y="52"/>
                  </a:cxn>
                  <a:cxn ang="0">
                    <a:pos x="562" y="56"/>
                  </a:cxn>
                  <a:cxn ang="0">
                    <a:pos x="533" y="56"/>
                  </a:cxn>
                  <a:cxn ang="0">
                    <a:pos x="527" y="52"/>
                  </a:cxn>
                  <a:cxn ang="0">
                    <a:pos x="523" y="52"/>
                  </a:cxn>
                  <a:cxn ang="0">
                    <a:pos x="519" y="54"/>
                  </a:cxn>
                  <a:cxn ang="0">
                    <a:pos x="483" y="53"/>
                  </a:cxn>
                  <a:cxn ang="0">
                    <a:pos x="477" y="48"/>
                  </a:cxn>
                  <a:cxn ang="0">
                    <a:pos x="471" y="34"/>
                  </a:cxn>
                  <a:cxn ang="0">
                    <a:pos x="468" y="19"/>
                  </a:cxn>
                  <a:cxn ang="0">
                    <a:pos x="434" y="31"/>
                  </a:cxn>
                  <a:cxn ang="0">
                    <a:pos x="433" y="48"/>
                  </a:cxn>
                  <a:cxn ang="0">
                    <a:pos x="430" y="65"/>
                  </a:cxn>
                  <a:cxn ang="0">
                    <a:pos x="428" y="71"/>
                  </a:cxn>
                  <a:cxn ang="0">
                    <a:pos x="424" y="81"/>
                  </a:cxn>
                  <a:cxn ang="0">
                    <a:pos x="419" y="89"/>
                  </a:cxn>
                  <a:cxn ang="0">
                    <a:pos x="412" y="96"/>
                  </a:cxn>
                  <a:cxn ang="0">
                    <a:pos x="405" y="102"/>
                  </a:cxn>
                  <a:cxn ang="0">
                    <a:pos x="346" y="101"/>
                  </a:cxn>
                  <a:cxn ang="0">
                    <a:pos x="338" y="96"/>
                  </a:cxn>
                  <a:cxn ang="0">
                    <a:pos x="332" y="86"/>
                  </a:cxn>
                  <a:cxn ang="0">
                    <a:pos x="325" y="65"/>
                  </a:cxn>
                  <a:cxn ang="0">
                    <a:pos x="322" y="42"/>
                  </a:cxn>
                  <a:cxn ang="0">
                    <a:pos x="146" y="75"/>
                  </a:cxn>
                  <a:cxn ang="0">
                    <a:pos x="140" y="85"/>
                  </a:cxn>
                  <a:cxn ang="0">
                    <a:pos x="133" y="90"/>
                  </a:cxn>
                  <a:cxn ang="0">
                    <a:pos x="125" y="92"/>
                  </a:cxn>
                </a:cxnLst>
                <a:rect l="0" t="0" r="r" b="b"/>
                <a:pathLst>
                  <a:path w="887" h="146">
                    <a:moveTo>
                      <a:pt x="86" y="92"/>
                    </a:moveTo>
                    <a:lnTo>
                      <a:pt x="82" y="91"/>
                    </a:lnTo>
                    <a:lnTo>
                      <a:pt x="79" y="89"/>
                    </a:lnTo>
                    <a:lnTo>
                      <a:pt x="76" y="87"/>
                    </a:lnTo>
                    <a:lnTo>
                      <a:pt x="73" y="83"/>
                    </a:lnTo>
                    <a:lnTo>
                      <a:pt x="7" y="94"/>
                    </a:lnTo>
                    <a:lnTo>
                      <a:pt x="0" y="112"/>
                    </a:lnTo>
                    <a:lnTo>
                      <a:pt x="424" y="146"/>
                    </a:lnTo>
                    <a:lnTo>
                      <a:pt x="544" y="133"/>
                    </a:lnTo>
                    <a:lnTo>
                      <a:pt x="887" y="25"/>
                    </a:lnTo>
                    <a:lnTo>
                      <a:pt x="885" y="1"/>
                    </a:lnTo>
                    <a:lnTo>
                      <a:pt x="809" y="1"/>
                    </a:lnTo>
                    <a:lnTo>
                      <a:pt x="797" y="1"/>
                    </a:lnTo>
                    <a:lnTo>
                      <a:pt x="793" y="1"/>
                    </a:lnTo>
                    <a:lnTo>
                      <a:pt x="792" y="2"/>
                    </a:lnTo>
                    <a:lnTo>
                      <a:pt x="790" y="5"/>
                    </a:lnTo>
                    <a:lnTo>
                      <a:pt x="788" y="7"/>
                    </a:lnTo>
                    <a:lnTo>
                      <a:pt x="786" y="9"/>
                    </a:lnTo>
                    <a:lnTo>
                      <a:pt x="739" y="9"/>
                    </a:lnTo>
                    <a:lnTo>
                      <a:pt x="734" y="4"/>
                    </a:lnTo>
                    <a:lnTo>
                      <a:pt x="732" y="0"/>
                    </a:lnTo>
                    <a:lnTo>
                      <a:pt x="668" y="0"/>
                    </a:lnTo>
                    <a:lnTo>
                      <a:pt x="664" y="3"/>
                    </a:lnTo>
                    <a:lnTo>
                      <a:pt x="645" y="3"/>
                    </a:lnTo>
                    <a:lnTo>
                      <a:pt x="644" y="4"/>
                    </a:lnTo>
                    <a:lnTo>
                      <a:pt x="643" y="4"/>
                    </a:lnTo>
                    <a:lnTo>
                      <a:pt x="642" y="5"/>
                    </a:lnTo>
                    <a:lnTo>
                      <a:pt x="641" y="6"/>
                    </a:lnTo>
                    <a:lnTo>
                      <a:pt x="597" y="6"/>
                    </a:lnTo>
                    <a:lnTo>
                      <a:pt x="586" y="6"/>
                    </a:lnTo>
                    <a:lnTo>
                      <a:pt x="586" y="14"/>
                    </a:lnTo>
                    <a:lnTo>
                      <a:pt x="584" y="22"/>
                    </a:lnTo>
                    <a:lnTo>
                      <a:pt x="582" y="31"/>
                    </a:lnTo>
                    <a:lnTo>
                      <a:pt x="581" y="32"/>
                    </a:lnTo>
                    <a:lnTo>
                      <a:pt x="578" y="39"/>
                    </a:lnTo>
                    <a:lnTo>
                      <a:pt x="575" y="45"/>
                    </a:lnTo>
                    <a:lnTo>
                      <a:pt x="571" y="50"/>
                    </a:lnTo>
                    <a:lnTo>
                      <a:pt x="569" y="52"/>
                    </a:lnTo>
                    <a:lnTo>
                      <a:pt x="565" y="55"/>
                    </a:lnTo>
                    <a:lnTo>
                      <a:pt x="562" y="56"/>
                    </a:lnTo>
                    <a:lnTo>
                      <a:pt x="558" y="56"/>
                    </a:lnTo>
                    <a:lnTo>
                      <a:pt x="533" y="56"/>
                    </a:lnTo>
                    <a:lnTo>
                      <a:pt x="530" y="54"/>
                    </a:lnTo>
                    <a:lnTo>
                      <a:pt x="527" y="52"/>
                    </a:lnTo>
                    <a:lnTo>
                      <a:pt x="526" y="50"/>
                    </a:lnTo>
                    <a:lnTo>
                      <a:pt x="523" y="52"/>
                    </a:lnTo>
                    <a:lnTo>
                      <a:pt x="520" y="54"/>
                    </a:lnTo>
                    <a:lnTo>
                      <a:pt x="519" y="54"/>
                    </a:lnTo>
                    <a:lnTo>
                      <a:pt x="486" y="54"/>
                    </a:lnTo>
                    <a:lnTo>
                      <a:pt x="483" y="53"/>
                    </a:lnTo>
                    <a:lnTo>
                      <a:pt x="480" y="51"/>
                    </a:lnTo>
                    <a:lnTo>
                      <a:pt x="477" y="48"/>
                    </a:lnTo>
                    <a:lnTo>
                      <a:pt x="474" y="41"/>
                    </a:lnTo>
                    <a:lnTo>
                      <a:pt x="471" y="34"/>
                    </a:lnTo>
                    <a:lnTo>
                      <a:pt x="469" y="27"/>
                    </a:lnTo>
                    <a:lnTo>
                      <a:pt x="468" y="19"/>
                    </a:lnTo>
                    <a:lnTo>
                      <a:pt x="434" y="23"/>
                    </a:lnTo>
                    <a:lnTo>
                      <a:pt x="434" y="31"/>
                    </a:lnTo>
                    <a:lnTo>
                      <a:pt x="434" y="40"/>
                    </a:lnTo>
                    <a:lnTo>
                      <a:pt x="433" y="48"/>
                    </a:lnTo>
                    <a:lnTo>
                      <a:pt x="432" y="56"/>
                    </a:lnTo>
                    <a:lnTo>
                      <a:pt x="430" y="65"/>
                    </a:lnTo>
                    <a:lnTo>
                      <a:pt x="430" y="66"/>
                    </a:lnTo>
                    <a:lnTo>
                      <a:pt x="428" y="71"/>
                    </a:lnTo>
                    <a:lnTo>
                      <a:pt x="426" y="76"/>
                    </a:lnTo>
                    <a:lnTo>
                      <a:pt x="424" y="81"/>
                    </a:lnTo>
                    <a:lnTo>
                      <a:pt x="422" y="85"/>
                    </a:lnTo>
                    <a:lnTo>
                      <a:pt x="419" y="89"/>
                    </a:lnTo>
                    <a:lnTo>
                      <a:pt x="415" y="93"/>
                    </a:lnTo>
                    <a:lnTo>
                      <a:pt x="412" y="96"/>
                    </a:lnTo>
                    <a:lnTo>
                      <a:pt x="408" y="100"/>
                    </a:lnTo>
                    <a:lnTo>
                      <a:pt x="405" y="102"/>
                    </a:lnTo>
                    <a:lnTo>
                      <a:pt x="350" y="102"/>
                    </a:lnTo>
                    <a:lnTo>
                      <a:pt x="346" y="101"/>
                    </a:lnTo>
                    <a:lnTo>
                      <a:pt x="342" y="99"/>
                    </a:lnTo>
                    <a:lnTo>
                      <a:pt x="338" y="96"/>
                    </a:lnTo>
                    <a:lnTo>
                      <a:pt x="336" y="93"/>
                    </a:lnTo>
                    <a:lnTo>
                      <a:pt x="332" y="86"/>
                    </a:lnTo>
                    <a:lnTo>
                      <a:pt x="328" y="75"/>
                    </a:lnTo>
                    <a:lnTo>
                      <a:pt x="325" y="65"/>
                    </a:lnTo>
                    <a:lnTo>
                      <a:pt x="323" y="54"/>
                    </a:lnTo>
                    <a:lnTo>
                      <a:pt x="322" y="42"/>
                    </a:lnTo>
                    <a:lnTo>
                      <a:pt x="148" y="71"/>
                    </a:lnTo>
                    <a:lnTo>
                      <a:pt x="146" y="75"/>
                    </a:lnTo>
                    <a:lnTo>
                      <a:pt x="144" y="79"/>
                    </a:lnTo>
                    <a:lnTo>
                      <a:pt x="140" y="85"/>
                    </a:lnTo>
                    <a:lnTo>
                      <a:pt x="138" y="86"/>
                    </a:lnTo>
                    <a:lnTo>
                      <a:pt x="133" y="90"/>
                    </a:lnTo>
                    <a:lnTo>
                      <a:pt x="126" y="91"/>
                    </a:lnTo>
                    <a:lnTo>
                      <a:pt x="125" y="92"/>
                    </a:lnTo>
                    <a:lnTo>
                      <a:pt x="86" y="92"/>
                    </a:lnTo>
                    <a:close/>
                  </a:path>
                </a:pathLst>
              </a:custGeom>
              <a:solidFill>
                <a:srgbClr val="808080"/>
              </a:solidFill>
              <a:ln w="0">
                <a:solidFill>
                  <a:srgbClr val="000000"/>
                </a:solidFill>
                <a:prstDash val="solid"/>
                <a:round/>
                <a:headEnd/>
                <a:tailEnd/>
              </a:ln>
            </p:spPr>
            <p:txBody>
              <a:bodyPr/>
              <a:lstStyle/>
              <a:p>
                <a:endParaRPr lang="en-US"/>
              </a:p>
            </p:txBody>
          </p:sp>
        </p:grpSp>
        <p:pic>
          <p:nvPicPr>
            <p:cNvPr id="1552195" name="Picture 835"/>
            <p:cNvPicPr>
              <a:picLocks noChangeAspect="1" noChangeArrowheads="1"/>
            </p:cNvPicPr>
            <p:nvPr/>
          </p:nvPicPr>
          <p:blipFill>
            <a:blip r:embed="rId3"/>
            <a:srcRect l="71036" t="69211" r="10025" b="17877"/>
            <a:stretch>
              <a:fillRect/>
            </a:stretch>
          </p:blipFill>
          <p:spPr bwMode="auto">
            <a:xfrm>
              <a:off x="4128" y="2928"/>
              <a:ext cx="1748" cy="960"/>
            </a:xfrm>
            <a:prstGeom prst="rect">
              <a:avLst/>
            </a:prstGeom>
            <a:noFill/>
            <a:ln w="9525">
              <a:noFill/>
              <a:miter lim="800000"/>
              <a:headEnd/>
              <a:tailEnd/>
            </a:ln>
          </p:spPr>
        </p:pic>
        <p:sp>
          <p:nvSpPr>
            <p:cNvPr id="1552198" name="Text Box 838"/>
            <p:cNvSpPr txBox="1">
              <a:spLocks noChangeArrowheads="1"/>
            </p:cNvSpPr>
            <p:nvPr/>
          </p:nvSpPr>
          <p:spPr bwMode="auto">
            <a:xfrm>
              <a:off x="1152" y="3945"/>
              <a:ext cx="571" cy="252"/>
            </a:xfrm>
            <a:prstGeom prst="rect">
              <a:avLst/>
            </a:prstGeom>
            <a:noFill/>
            <a:ln w="9525">
              <a:noFill/>
              <a:miter lim="800000"/>
              <a:headEnd/>
              <a:tailEnd/>
            </a:ln>
            <a:effectLst/>
          </p:spPr>
          <p:txBody>
            <a:bodyPr wrap="none">
              <a:spAutoFit/>
            </a:bodyPr>
            <a:lstStyle/>
            <a:p>
              <a:r>
                <a:rPr lang="en-US" sz="2000"/>
                <a:t>ROAD</a:t>
              </a:r>
            </a:p>
          </p:txBody>
        </p:sp>
        <p:sp>
          <p:nvSpPr>
            <p:cNvPr id="1552200" name="Text Box 840"/>
            <p:cNvSpPr txBox="1">
              <a:spLocks noChangeArrowheads="1"/>
            </p:cNvSpPr>
            <p:nvPr/>
          </p:nvSpPr>
          <p:spPr bwMode="auto">
            <a:xfrm>
              <a:off x="5034" y="3930"/>
              <a:ext cx="386" cy="252"/>
            </a:xfrm>
            <a:prstGeom prst="rect">
              <a:avLst/>
            </a:prstGeom>
            <a:noFill/>
            <a:ln w="9525">
              <a:noFill/>
              <a:miter lim="800000"/>
              <a:headEnd/>
              <a:tailEnd/>
            </a:ln>
            <a:effectLst/>
          </p:spPr>
          <p:txBody>
            <a:bodyPr wrap="none">
              <a:spAutoFit/>
            </a:bodyPr>
            <a:lstStyle/>
            <a:p>
              <a:r>
                <a:rPr lang="en-US" sz="2000"/>
                <a:t>AIR</a:t>
              </a:r>
            </a:p>
          </p:txBody>
        </p:sp>
      </p:grpSp>
    </p:spTree>
    <p:extLst>
      <p:ext uri="{BB962C8B-B14F-4D97-AF65-F5344CB8AC3E}">
        <p14:creationId xmlns:p14="http://schemas.microsoft.com/office/powerpoint/2010/main" val="15110266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4BF31-507C-5EB7-2947-9D725B9FE9BF}"/>
              </a:ext>
            </a:extLst>
          </p:cNvPr>
          <p:cNvSpPr>
            <a:spLocks noGrp="1"/>
          </p:cNvSpPr>
          <p:nvPr>
            <p:ph idx="1"/>
          </p:nvPr>
        </p:nvSpPr>
        <p:spPr>
          <a:xfrm>
            <a:off x="838200" y="2458672"/>
            <a:ext cx="10515600" cy="1089513"/>
          </a:xfrm>
        </p:spPr>
        <p:txBody>
          <a:bodyPr>
            <a:normAutofit fontScale="92500" lnSpcReduction="10000"/>
          </a:bodyPr>
          <a:lstStyle/>
          <a:p>
            <a:pPr marL="0" indent="0" algn="ctr">
              <a:buNone/>
            </a:pPr>
            <a:r>
              <a:rPr lang="en-US" sz="8000" dirty="0"/>
              <a:t>Thank You</a:t>
            </a:r>
          </a:p>
          <a:p>
            <a:pPr marL="0" indent="0" algn="ctr">
              <a:buNone/>
            </a:pPr>
            <a:endParaRPr lang="en-US" sz="8000" dirty="0"/>
          </a:p>
        </p:txBody>
      </p:sp>
      <p:sp>
        <p:nvSpPr>
          <p:cNvPr id="2" name="Rectangle 1">
            <a:extLst>
              <a:ext uri="{FF2B5EF4-FFF2-40B4-BE49-F238E27FC236}">
                <a16:creationId xmlns:a16="http://schemas.microsoft.com/office/drawing/2014/main" id="{D5CC05CA-0662-C701-DACF-E8967CBD4BBB}"/>
              </a:ext>
            </a:extLst>
          </p:cNvPr>
          <p:cNvSpPr/>
          <p:nvPr/>
        </p:nvSpPr>
        <p:spPr>
          <a:xfrm>
            <a:off x="4709107" y="3799203"/>
            <a:ext cx="2494215" cy="1323439"/>
          </a:xfrm>
          <a:prstGeom prst="rect">
            <a:avLst/>
          </a:prstGeom>
        </p:spPr>
        <p:txBody>
          <a:bodyPr wrap="square">
            <a:spAutoFit/>
          </a:bodyPr>
          <a:lstStyle/>
          <a:p>
            <a:r>
              <a:rPr lang="ar-AE" sz="8000" dirty="0">
                <a:latin typeface="Roboto"/>
              </a:rPr>
              <a:t>شکریہ</a:t>
            </a:r>
            <a:endParaRPr lang="en-GB" sz="8000" dirty="0"/>
          </a:p>
        </p:txBody>
      </p:sp>
    </p:spTree>
    <p:extLst>
      <p:ext uri="{BB962C8B-B14F-4D97-AF65-F5344CB8AC3E}">
        <p14:creationId xmlns:p14="http://schemas.microsoft.com/office/powerpoint/2010/main" val="301776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DAD01A-8FB6-40B7-9A4A-90B6F9AB3976}"/>
              </a:ext>
            </a:extLst>
          </p:cNvPr>
          <p:cNvSpPr>
            <a:spLocks noGrp="1"/>
          </p:cNvSpPr>
          <p:nvPr>
            <p:ph type="title"/>
          </p:nvPr>
        </p:nvSpPr>
        <p:spPr>
          <a:xfrm>
            <a:off x="1781176" y="2948869"/>
            <a:ext cx="8402638" cy="480131"/>
          </a:xfr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0" eaLnBrk="0" hangingPunct="0"/>
            <a:r>
              <a:rPr lang="en-AU" sz="2800" u="sng" dirty="0">
                <a:solidFill>
                  <a:srgbClr val="FFFF00"/>
                </a:solidFill>
                <a:latin typeface="Bookman Old Style" pitchFamily="18" charset="0"/>
                <a:ea typeface="+mn-ea"/>
                <a:cs typeface="Angsana New" pitchFamily="18" charset="-34"/>
              </a:rPr>
              <a:t>NATIONAL FREIGHT &amp; LOGISTICS POLICY</a:t>
            </a:r>
          </a:p>
        </p:txBody>
      </p:sp>
    </p:spTree>
    <p:extLst>
      <p:ext uri="{BB962C8B-B14F-4D97-AF65-F5344CB8AC3E}">
        <p14:creationId xmlns:p14="http://schemas.microsoft.com/office/powerpoint/2010/main" val="361864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109C1A-6D58-5441-AF7A-21F0BE950B4C}"/>
              </a:ext>
            </a:extLst>
          </p:cNvPr>
          <p:cNvSpPr>
            <a:spLocks noGrp="1"/>
          </p:cNvSpPr>
          <p:nvPr>
            <p:ph type="title"/>
          </p:nvPr>
        </p:nvSpPr>
        <p:spPr>
          <a:xfrm>
            <a:off x="0" y="-14027"/>
            <a:ext cx="12192000" cy="535531"/>
          </a:xfrm>
          <a:solidFill>
            <a:srgbClr val="008000"/>
          </a:solidFill>
          <a:ln>
            <a:noFill/>
          </a:ln>
          <a:effectLst/>
        </p:spPr>
        <p:txBody>
          <a:bodyPr wrap="square">
            <a:spAutoFit/>
          </a:bodyPr>
          <a:lstStyle/>
          <a:p>
            <a:pPr indent="-320040" algn="ctr">
              <a:buClr>
                <a:schemeClr val="accent6">
                  <a:lumMod val="75000"/>
                </a:schemeClr>
              </a:buClr>
              <a:buSzPct val="128000"/>
            </a:pPr>
            <a:r>
              <a:rPr lang="en-US" sz="3200" b="1" dirty="0">
                <a:solidFill>
                  <a:schemeClr val="bg1"/>
                </a:solidFill>
                <a:effectLst>
                  <a:outerShdw blurRad="38100" dist="38100" dir="2700000" algn="tl">
                    <a:srgbClr val="000000"/>
                  </a:outerShdw>
                </a:effectLst>
                <a:latin typeface="Calibri" pitchFamily="34" charset="0"/>
                <a:ea typeface="+mn-ea"/>
                <a:cs typeface="+mn-cs"/>
              </a:rPr>
              <a:t>LOGISTICS </a:t>
            </a:r>
          </a:p>
        </p:txBody>
      </p:sp>
      <p:sp>
        <p:nvSpPr>
          <p:cNvPr id="13" name="Slide Number Placeholder 3">
            <a:extLst>
              <a:ext uri="{FF2B5EF4-FFF2-40B4-BE49-F238E27FC236}">
                <a16:creationId xmlns:a16="http://schemas.microsoft.com/office/drawing/2014/main" id="{6070B184-71E7-864D-B2E6-796038A7E7EC}"/>
              </a:ext>
            </a:extLst>
          </p:cNvPr>
          <p:cNvSpPr>
            <a:spLocks noGrp="1"/>
          </p:cNvSpPr>
          <p:nvPr>
            <p:ph type="sldNum" sz="quarter" idx="12"/>
          </p:nvPr>
        </p:nvSpPr>
        <p:spPr>
          <a:xfrm>
            <a:off x="5812129" y="6498169"/>
            <a:ext cx="567743" cy="131235"/>
          </a:xfrm>
        </p:spPr>
        <p:txBody>
          <a:bodyPr/>
          <a:lstStyle/>
          <a:p>
            <a:pPr defTabSz="1219140"/>
            <a:fld id="{2490C926-4C7A-4456-B603-8FB00524CD8E}" type="slidenum">
              <a:rPr lang="en-GB" smtClean="0">
                <a:solidFill>
                  <a:prstClr val="black"/>
                </a:solidFill>
              </a:rPr>
              <a:pPr defTabSz="1219140"/>
              <a:t>4</a:t>
            </a:fld>
            <a:endParaRPr lang="en-GB" dirty="0">
              <a:solidFill>
                <a:prstClr val="black"/>
              </a:solidFill>
            </a:endParaRPr>
          </a:p>
        </p:txBody>
      </p:sp>
      <p:sp>
        <p:nvSpPr>
          <p:cNvPr id="2" name="TextBox 1">
            <a:extLst>
              <a:ext uri="{FF2B5EF4-FFF2-40B4-BE49-F238E27FC236}">
                <a16:creationId xmlns:a16="http://schemas.microsoft.com/office/drawing/2014/main" id="{E2DA29EC-A2D8-25AC-CC44-A4B1847C91FF}"/>
              </a:ext>
            </a:extLst>
          </p:cNvPr>
          <p:cNvSpPr txBox="1"/>
          <p:nvPr/>
        </p:nvSpPr>
        <p:spPr>
          <a:xfrm>
            <a:off x="176335" y="640155"/>
            <a:ext cx="4817696" cy="5858014"/>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b="1" dirty="0">
                <a:latin typeface="Helvetica" pitchFamily="2" charset="0"/>
              </a:rPr>
              <a:t>According to the Council of Supply Chain Management, Logistics is that part of supply chain management that plans, implements and controls the efficient, effective forward and reverse flow and storage of goods, services and related information between the point of origin and the point of consumption in order to meet customers' requirements. (Council of Supply Chain Management, 2013)</a:t>
            </a:r>
          </a:p>
          <a:p>
            <a:pPr marL="285750" indent="-285750" algn="just">
              <a:lnSpc>
                <a:spcPct val="150000"/>
              </a:lnSpc>
              <a:buFont typeface="Wingdings" panose="05000000000000000000" pitchFamily="2" charset="2"/>
              <a:buChar char="Ø"/>
            </a:pPr>
            <a:r>
              <a:rPr lang="en-US" sz="1800" b="1" dirty="0">
                <a:latin typeface="Helvetica" pitchFamily="2" charset="0"/>
              </a:rPr>
              <a:t>Logistics is the integration of transport, warehousing, freight forwarding, and information services.</a:t>
            </a:r>
          </a:p>
        </p:txBody>
      </p:sp>
      <p:pic>
        <p:nvPicPr>
          <p:cNvPr id="3" name="Picture 2">
            <a:extLst>
              <a:ext uri="{FF2B5EF4-FFF2-40B4-BE49-F238E27FC236}">
                <a16:creationId xmlns:a16="http://schemas.microsoft.com/office/drawing/2014/main" id="{689C16C2-141F-20A0-4AB5-BDDC95D41103}"/>
              </a:ext>
            </a:extLst>
          </p:cNvPr>
          <p:cNvPicPr>
            <a:picLocks noChangeAspect="1"/>
          </p:cNvPicPr>
          <p:nvPr/>
        </p:nvPicPr>
        <p:blipFill>
          <a:blip r:embed="rId2"/>
          <a:stretch>
            <a:fillRect/>
          </a:stretch>
        </p:blipFill>
        <p:spPr>
          <a:xfrm>
            <a:off x="5343206" y="967154"/>
            <a:ext cx="6490854" cy="5074138"/>
          </a:xfrm>
          <a:prstGeom prst="rect">
            <a:avLst/>
          </a:prstGeom>
        </p:spPr>
      </p:pic>
    </p:spTree>
    <p:extLst>
      <p:ext uri="{BB962C8B-B14F-4D97-AF65-F5344CB8AC3E}">
        <p14:creationId xmlns:p14="http://schemas.microsoft.com/office/powerpoint/2010/main" val="169308811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BC1B58F-F865-A434-BF02-547C9A54E932}"/>
              </a:ext>
            </a:extLst>
          </p:cNvPr>
          <p:cNvSpPr>
            <a:spLocks noGrp="1"/>
          </p:cNvSpPr>
          <p:nvPr>
            <p:ph type="title"/>
          </p:nvPr>
        </p:nvSpPr>
        <p:spPr>
          <a:xfrm>
            <a:off x="0" y="-14027"/>
            <a:ext cx="12192000" cy="535531"/>
          </a:xfrm>
          <a:solidFill>
            <a:srgbClr val="008000"/>
          </a:solidFill>
          <a:ln>
            <a:noFill/>
          </a:ln>
          <a:effectLst/>
        </p:spPr>
        <p:txBody>
          <a:bodyPr wrap="square">
            <a:spAutoFit/>
          </a:bodyPr>
          <a:lstStyle/>
          <a:p>
            <a:pPr indent="-320040" algn="ctr">
              <a:buClr>
                <a:schemeClr val="accent6">
                  <a:lumMod val="75000"/>
                </a:schemeClr>
              </a:buClr>
              <a:buSzPct val="128000"/>
            </a:pPr>
            <a:r>
              <a:rPr lang="en-US" sz="3200" b="1" dirty="0">
                <a:solidFill>
                  <a:schemeClr val="bg1"/>
                </a:solidFill>
                <a:effectLst>
                  <a:outerShdw blurRad="38100" dist="38100" dir="2700000" algn="tl">
                    <a:srgbClr val="000000"/>
                  </a:outerShdw>
                </a:effectLst>
                <a:latin typeface="Calibri" pitchFamily="34" charset="0"/>
                <a:ea typeface="+mn-ea"/>
                <a:cs typeface="+mn-cs"/>
              </a:rPr>
              <a:t>LOGISTICS </a:t>
            </a:r>
          </a:p>
        </p:txBody>
      </p:sp>
      <p:sp>
        <p:nvSpPr>
          <p:cNvPr id="8" name="TextBox 7">
            <a:extLst>
              <a:ext uri="{FF2B5EF4-FFF2-40B4-BE49-F238E27FC236}">
                <a16:creationId xmlns:a16="http://schemas.microsoft.com/office/drawing/2014/main" id="{6D793DB4-C94A-79F7-56E3-0FF36AEF048A}"/>
              </a:ext>
            </a:extLst>
          </p:cNvPr>
          <p:cNvSpPr txBox="1"/>
          <p:nvPr/>
        </p:nvSpPr>
        <p:spPr>
          <a:xfrm>
            <a:off x="324338" y="732519"/>
            <a:ext cx="11543324" cy="1703030"/>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1800" b="1" dirty="0">
                <a:latin typeface="Helvetica" pitchFamily="2" charset="0"/>
              </a:rPr>
              <a:t>By directly improving competitiveness of products and services, efficient, smooth, and low-cost logistics services make a significant contribution to the economy and to people’s livelihoods and national prosperity.</a:t>
            </a:r>
          </a:p>
          <a:p>
            <a:pPr marL="285750" indent="-285750" algn="just">
              <a:lnSpc>
                <a:spcPct val="150000"/>
              </a:lnSpc>
              <a:buFont typeface="Wingdings" panose="05000000000000000000" pitchFamily="2" charset="2"/>
              <a:buChar char="Ø"/>
            </a:pPr>
            <a:r>
              <a:rPr lang="en-US" b="1" dirty="0">
                <a:latin typeface="Helvetica" pitchFamily="2" charset="0"/>
              </a:rPr>
              <a:t>Transport Sector contributes 13% of GDP &amp; 5.4% of total jobs in Pakistan’s economy</a:t>
            </a:r>
          </a:p>
        </p:txBody>
      </p:sp>
      <p:pic>
        <p:nvPicPr>
          <p:cNvPr id="9" name="Content Placeholder 8">
            <a:extLst>
              <a:ext uri="{FF2B5EF4-FFF2-40B4-BE49-F238E27FC236}">
                <a16:creationId xmlns:a16="http://schemas.microsoft.com/office/drawing/2014/main" id="{D3D273D5-80C5-DFD3-F333-66D0E05B53AC}"/>
              </a:ext>
            </a:extLst>
          </p:cNvPr>
          <p:cNvPicPr>
            <a:picLocks/>
          </p:cNvPicPr>
          <p:nvPr/>
        </p:nvPicPr>
        <p:blipFill>
          <a:blip r:embed="rId2">
            <a:alphaModFix/>
          </a:blip>
          <a:stretch>
            <a:fillRect/>
          </a:stretch>
        </p:blipFill>
        <p:spPr>
          <a:xfrm>
            <a:off x="640860" y="3198447"/>
            <a:ext cx="5150339" cy="2927034"/>
          </a:xfrm>
          <a:prstGeom prst="rect">
            <a:avLst/>
          </a:prstGeom>
        </p:spPr>
      </p:pic>
      <p:pic>
        <p:nvPicPr>
          <p:cNvPr id="10" name="Content Placeholder 9">
            <a:extLst>
              <a:ext uri="{FF2B5EF4-FFF2-40B4-BE49-F238E27FC236}">
                <a16:creationId xmlns:a16="http://schemas.microsoft.com/office/drawing/2014/main" id="{C4E5F954-A799-72D0-FDDC-4BBB5B274495}"/>
              </a:ext>
            </a:extLst>
          </p:cNvPr>
          <p:cNvPicPr>
            <a:picLocks/>
          </p:cNvPicPr>
          <p:nvPr/>
        </p:nvPicPr>
        <p:blipFill>
          <a:blip r:embed="rId3"/>
          <a:stretch>
            <a:fillRect/>
          </a:stretch>
        </p:blipFill>
        <p:spPr>
          <a:xfrm>
            <a:off x="6400802" y="3198447"/>
            <a:ext cx="5150337" cy="2927034"/>
          </a:xfrm>
          <a:prstGeom prst="rect">
            <a:avLst/>
          </a:prstGeom>
        </p:spPr>
      </p:pic>
    </p:spTree>
    <p:extLst>
      <p:ext uri="{BB962C8B-B14F-4D97-AF65-F5344CB8AC3E}">
        <p14:creationId xmlns:p14="http://schemas.microsoft.com/office/powerpoint/2010/main" val="4354068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2DC664-21B5-4E5B-BE16-384CFBD289D0}"/>
              </a:ext>
            </a:extLst>
          </p:cNvPr>
          <p:cNvSpPr>
            <a:spLocks noGrp="1"/>
          </p:cNvSpPr>
          <p:nvPr>
            <p:ph type="title"/>
          </p:nvPr>
        </p:nvSpPr>
        <p:spPr>
          <a:xfrm>
            <a:off x="0" y="0"/>
            <a:ext cx="12192000" cy="590931"/>
          </a:xfrm>
          <a:solidFill>
            <a:srgbClr val="008000"/>
          </a:solidFill>
          <a:ln>
            <a:noFill/>
          </a:ln>
          <a:effectLst/>
        </p:spPr>
        <p:txBody>
          <a:bodyPr vert="horz" wrap="square" lIns="91440" tIns="45720" rIns="91440" bIns="45720" rtlCol="0" anchor="ctr">
            <a:spAutoFit/>
          </a:bodyPr>
          <a:lstStyle/>
          <a:p>
            <a:pPr indent="-320040" algn="ctr">
              <a:buClr>
                <a:schemeClr val="accent6">
                  <a:lumMod val="75000"/>
                </a:schemeClr>
              </a:buClr>
              <a:buSzPct val="128000"/>
            </a:pPr>
            <a:r>
              <a:rPr lang="en-US" sz="3600" b="1" dirty="0">
                <a:solidFill>
                  <a:schemeClr val="bg1"/>
                </a:solidFill>
                <a:effectLst>
                  <a:outerShdw blurRad="38100" dist="38100" dir="2700000" algn="tl">
                    <a:srgbClr val="000000"/>
                  </a:outerShdw>
                </a:effectLst>
                <a:latin typeface="Calibri" pitchFamily="34" charset="0"/>
                <a:ea typeface="+mn-ea"/>
                <a:cs typeface="+mn-cs"/>
              </a:rPr>
              <a:t>STRUCTURE of the POLICY</a:t>
            </a:r>
          </a:p>
        </p:txBody>
      </p:sp>
      <p:pic>
        <p:nvPicPr>
          <p:cNvPr id="4" name="Picture 3">
            <a:hlinkClick r:id="rId4" action="ppaction://hlinkfile"/>
            <a:extLst>
              <a:ext uri="{FF2B5EF4-FFF2-40B4-BE49-F238E27FC236}">
                <a16:creationId xmlns:a16="http://schemas.microsoft.com/office/drawing/2014/main" id="{5C116DE1-ABFF-48A8-9B18-8B337B1C21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478" y="1577928"/>
            <a:ext cx="3074504" cy="4024350"/>
          </a:xfrm>
          <a:prstGeom prst="rect">
            <a:avLst/>
          </a:prstGeom>
          <a:ln w="38100">
            <a:solidFill>
              <a:schemeClr val="tx1"/>
            </a:solidFill>
          </a:ln>
        </p:spPr>
      </p:pic>
      <p:sp>
        <p:nvSpPr>
          <p:cNvPr id="13" name="Oval 12">
            <a:extLst>
              <a:ext uri="{FF2B5EF4-FFF2-40B4-BE49-F238E27FC236}">
                <a16:creationId xmlns:a16="http://schemas.microsoft.com/office/drawing/2014/main" id="{6A3BF2CC-8ECB-4B2D-8612-06A73C427A26}"/>
              </a:ext>
            </a:extLst>
          </p:cNvPr>
          <p:cNvSpPr/>
          <p:nvPr/>
        </p:nvSpPr>
        <p:spPr>
          <a:xfrm>
            <a:off x="3762031" y="1266502"/>
            <a:ext cx="639279" cy="622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dirty="0"/>
              <a:t>1</a:t>
            </a:r>
            <a:endParaRPr lang="en-GB" sz="2000" dirty="0"/>
          </a:p>
        </p:txBody>
      </p:sp>
      <p:sp>
        <p:nvSpPr>
          <p:cNvPr id="14" name="Rectangle 13">
            <a:extLst>
              <a:ext uri="{FF2B5EF4-FFF2-40B4-BE49-F238E27FC236}">
                <a16:creationId xmlns:a16="http://schemas.microsoft.com/office/drawing/2014/main" id="{0AFBBC3E-0F48-4B46-9127-640E41CF742B}"/>
              </a:ext>
            </a:extLst>
          </p:cNvPr>
          <p:cNvSpPr/>
          <p:nvPr/>
        </p:nvSpPr>
        <p:spPr>
          <a:xfrm>
            <a:off x="4586840" y="1266502"/>
            <a:ext cx="7182678" cy="6228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t>Introduction</a:t>
            </a:r>
            <a:endParaRPr lang="en-GB" sz="2000" dirty="0"/>
          </a:p>
        </p:txBody>
      </p:sp>
      <p:sp>
        <p:nvSpPr>
          <p:cNvPr id="15" name="Oval 14">
            <a:extLst>
              <a:ext uri="{FF2B5EF4-FFF2-40B4-BE49-F238E27FC236}">
                <a16:creationId xmlns:a16="http://schemas.microsoft.com/office/drawing/2014/main" id="{B155392E-D42B-48BF-B8C5-A8D00629CDD0}"/>
              </a:ext>
            </a:extLst>
          </p:cNvPr>
          <p:cNvSpPr/>
          <p:nvPr/>
        </p:nvSpPr>
        <p:spPr>
          <a:xfrm>
            <a:off x="3762031" y="2135300"/>
            <a:ext cx="639279" cy="6228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dirty="0"/>
              <a:t>2</a:t>
            </a:r>
            <a:endParaRPr lang="en-GB" sz="2000" dirty="0"/>
          </a:p>
        </p:txBody>
      </p:sp>
      <p:sp>
        <p:nvSpPr>
          <p:cNvPr id="16" name="Rectangle 15">
            <a:extLst>
              <a:ext uri="{FF2B5EF4-FFF2-40B4-BE49-F238E27FC236}">
                <a16:creationId xmlns:a16="http://schemas.microsoft.com/office/drawing/2014/main" id="{55EC8CE9-6E2D-409C-A0B7-CEE4DA60DDFA}"/>
              </a:ext>
            </a:extLst>
          </p:cNvPr>
          <p:cNvSpPr/>
          <p:nvPr/>
        </p:nvSpPr>
        <p:spPr>
          <a:xfrm>
            <a:off x="4586840" y="2135300"/>
            <a:ext cx="7182678" cy="6228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t>State of the Pakistan’s Freight and Logistics Sector</a:t>
            </a:r>
            <a:endParaRPr lang="en-GB" sz="2000" dirty="0"/>
          </a:p>
        </p:txBody>
      </p:sp>
      <p:sp>
        <p:nvSpPr>
          <p:cNvPr id="17" name="Oval 16">
            <a:extLst>
              <a:ext uri="{FF2B5EF4-FFF2-40B4-BE49-F238E27FC236}">
                <a16:creationId xmlns:a16="http://schemas.microsoft.com/office/drawing/2014/main" id="{FD5731EA-ADE1-4CD5-BE62-A777C1B217EA}"/>
              </a:ext>
            </a:extLst>
          </p:cNvPr>
          <p:cNvSpPr/>
          <p:nvPr/>
        </p:nvSpPr>
        <p:spPr>
          <a:xfrm>
            <a:off x="3762031" y="3071920"/>
            <a:ext cx="639279" cy="6228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dirty="0"/>
              <a:t>3</a:t>
            </a:r>
            <a:endParaRPr lang="en-GB" sz="2000" dirty="0"/>
          </a:p>
        </p:txBody>
      </p:sp>
      <p:sp>
        <p:nvSpPr>
          <p:cNvPr id="18" name="Rectangle 17">
            <a:extLst>
              <a:ext uri="{FF2B5EF4-FFF2-40B4-BE49-F238E27FC236}">
                <a16:creationId xmlns:a16="http://schemas.microsoft.com/office/drawing/2014/main" id="{8E169B99-9843-47EB-9766-B77672F00558}"/>
              </a:ext>
            </a:extLst>
          </p:cNvPr>
          <p:cNvSpPr/>
          <p:nvPr/>
        </p:nvSpPr>
        <p:spPr>
          <a:xfrm>
            <a:off x="4586840" y="3071920"/>
            <a:ext cx="7182678" cy="6228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t>Justification for the NFLP</a:t>
            </a:r>
            <a:endParaRPr lang="en-GB" sz="2000" dirty="0"/>
          </a:p>
        </p:txBody>
      </p:sp>
      <p:sp>
        <p:nvSpPr>
          <p:cNvPr id="19" name="Oval 18">
            <a:extLst>
              <a:ext uri="{FF2B5EF4-FFF2-40B4-BE49-F238E27FC236}">
                <a16:creationId xmlns:a16="http://schemas.microsoft.com/office/drawing/2014/main" id="{31A0A270-C78D-4088-B176-675B8CB89F3E}"/>
              </a:ext>
            </a:extLst>
          </p:cNvPr>
          <p:cNvSpPr/>
          <p:nvPr/>
        </p:nvSpPr>
        <p:spPr>
          <a:xfrm>
            <a:off x="3762031" y="3900563"/>
            <a:ext cx="639279" cy="6228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dirty="0"/>
              <a:t>4</a:t>
            </a:r>
            <a:endParaRPr lang="en-GB" sz="2000" dirty="0"/>
          </a:p>
        </p:txBody>
      </p:sp>
      <p:sp>
        <p:nvSpPr>
          <p:cNvPr id="20" name="Rectangle 19">
            <a:extLst>
              <a:ext uri="{FF2B5EF4-FFF2-40B4-BE49-F238E27FC236}">
                <a16:creationId xmlns:a16="http://schemas.microsoft.com/office/drawing/2014/main" id="{C3864ED6-ADD9-4212-A48B-CADA48EBBD60}"/>
              </a:ext>
            </a:extLst>
          </p:cNvPr>
          <p:cNvSpPr/>
          <p:nvPr/>
        </p:nvSpPr>
        <p:spPr>
          <a:xfrm>
            <a:off x="4586840" y="3900563"/>
            <a:ext cx="7182678" cy="6228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t>Vision, Principles and Objectives</a:t>
            </a:r>
            <a:endParaRPr lang="en-GB" sz="2000" dirty="0"/>
          </a:p>
        </p:txBody>
      </p:sp>
      <p:sp>
        <p:nvSpPr>
          <p:cNvPr id="21" name="Oval 20">
            <a:extLst>
              <a:ext uri="{FF2B5EF4-FFF2-40B4-BE49-F238E27FC236}">
                <a16:creationId xmlns:a16="http://schemas.microsoft.com/office/drawing/2014/main" id="{00D084B2-1FF8-4E79-BFF2-1F4B4DA47472}"/>
              </a:ext>
            </a:extLst>
          </p:cNvPr>
          <p:cNvSpPr/>
          <p:nvPr/>
        </p:nvSpPr>
        <p:spPr>
          <a:xfrm>
            <a:off x="3762031" y="4769361"/>
            <a:ext cx="639279" cy="6228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dirty="0"/>
              <a:t>5</a:t>
            </a:r>
            <a:endParaRPr lang="en-GB" sz="2000" dirty="0"/>
          </a:p>
        </p:txBody>
      </p:sp>
      <p:sp>
        <p:nvSpPr>
          <p:cNvPr id="26" name="Rectangle 25">
            <a:extLst>
              <a:ext uri="{FF2B5EF4-FFF2-40B4-BE49-F238E27FC236}">
                <a16:creationId xmlns:a16="http://schemas.microsoft.com/office/drawing/2014/main" id="{D9696F29-FE20-4E48-94B2-ED63392D07A3}"/>
              </a:ext>
            </a:extLst>
          </p:cNvPr>
          <p:cNvSpPr/>
          <p:nvPr/>
        </p:nvSpPr>
        <p:spPr>
          <a:xfrm>
            <a:off x="4586840" y="4769361"/>
            <a:ext cx="7182678" cy="6228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t>Policy Actions</a:t>
            </a:r>
            <a:endParaRPr lang="en-GB" sz="2000" dirty="0"/>
          </a:p>
        </p:txBody>
      </p:sp>
      <p:sp>
        <p:nvSpPr>
          <p:cNvPr id="27" name="Oval 26">
            <a:extLst>
              <a:ext uri="{FF2B5EF4-FFF2-40B4-BE49-F238E27FC236}">
                <a16:creationId xmlns:a16="http://schemas.microsoft.com/office/drawing/2014/main" id="{CD4AB235-FDE0-4C99-B9B8-9A361748B455}"/>
              </a:ext>
            </a:extLst>
          </p:cNvPr>
          <p:cNvSpPr/>
          <p:nvPr/>
        </p:nvSpPr>
        <p:spPr>
          <a:xfrm>
            <a:off x="3762031" y="5705981"/>
            <a:ext cx="639279" cy="6228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dirty="0"/>
              <a:t>6</a:t>
            </a:r>
            <a:endParaRPr lang="en-GB" sz="2000" dirty="0"/>
          </a:p>
        </p:txBody>
      </p:sp>
      <p:sp>
        <p:nvSpPr>
          <p:cNvPr id="28" name="Rectangle 27">
            <a:extLst>
              <a:ext uri="{FF2B5EF4-FFF2-40B4-BE49-F238E27FC236}">
                <a16:creationId xmlns:a16="http://schemas.microsoft.com/office/drawing/2014/main" id="{B3A1C328-87D9-4BA9-97A8-9AEB201847A5}"/>
              </a:ext>
            </a:extLst>
          </p:cNvPr>
          <p:cNvSpPr/>
          <p:nvPr/>
        </p:nvSpPr>
        <p:spPr>
          <a:xfrm>
            <a:off x="4586840" y="5705981"/>
            <a:ext cx="7182678" cy="6228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dirty="0"/>
              <a:t>Implementation, Monitoring and Evaluation</a:t>
            </a:r>
            <a:endParaRPr lang="en-GB" sz="2000" dirty="0"/>
          </a:p>
        </p:txBody>
      </p:sp>
    </p:spTree>
    <p:custDataLst>
      <p:custData r:id="rId1"/>
      <p:custData r:id="rId2"/>
    </p:custDataLst>
    <p:extLst>
      <p:ext uri="{BB962C8B-B14F-4D97-AF65-F5344CB8AC3E}">
        <p14:creationId xmlns:p14="http://schemas.microsoft.com/office/powerpoint/2010/main" val="935817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30A6FC-7897-6A41-BCEB-3CE405F2BA49}"/>
              </a:ext>
            </a:extLst>
          </p:cNvPr>
          <p:cNvSpPr>
            <a:spLocks noGrp="1"/>
          </p:cNvSpPr>
          <p:nvPr>
            <p:ph sz="half" idx="1"/>
          </p:nvPr>
        </p:nvSpPr>
        <p:spPr>
          <a:xfrm>
            <a:off x="527049" y="1531300"/>
            <a:ext cx="5473699" cy="4624917"/>
          </a:xfrm>
        </p:spPr>
        <p:txBody>
          <a:bodyPr>
            <a:normAutofit fontScale="92500" lnSpcReduction="20000"/>
          </a:bodyPr>
          <a:lstStyle/>
          <a:p>
            <a:pPr marL="380990" indent="-380990">
              <a:spcBef>
                <a:spcPts val="800"/>
              </a:spcBef>
            </a:pPr>
            <a:r>
              <a:rPr lang="en-US" dirty="0">
                <a:solidFill>
                  <a:srgbClr val="E95A1A"/>
                </a:solidFill>
              </a:rPr>
              <a:t>A largely obsolete truck fleet:</a:t>
            </a:r>
          </a:p>
          <a:p>
            <a:pPr marL="380990" lvl="1" indent="-380990"/>
            <a:r>
              <a:rPr lang="en-US" dirty="0"/>
              <a:t>Causes problems of road safety (drivers are poorly trained)</a:t>
            </a:r>
          </a:p>
          <a:p>
            <a:pPr marL="380990" lvl="1" indent="-380990"/>
            <a:r>
              <a:rPr lang="en-US" dirty="0"/>
              <a:t>Has poor fuel efficiency (transport consumes 35% of all energy in Pakistan)</a:t>
            </a:r>
          </a:p>
          <a:p>
            <a:pPr marL="380990" lvl="1" indent="-380990"/>
            <a:r>
              <a:rPr lang="en-US" dirty="0"/>
              <a:t>Promotes overloading which damages roads</a:t>
            </a:r>
          </a:p>
          <a:p>
            <a:pPr marL="380990" lvl="1" indent="-380990"/>
            <a:r>
              <a:rPr lang="en-US" dirty="0"/>
              <a:t>Does not meet certification requirements under TIR and cannot be used to transport goods across borders</a:t>
            </a:r>
          </a:p>
          <a:p>
            <a:pPr marL="380990" indent="-380990"/>
            <a:r>
              <a:rPr lang="en-US" dirty="0">
                <a:solidFill>
                  <a:srgbClr val="E95A1A"/>
                </a:solidFill>
              </a:rPr>
              <a:t>Physical and non-physical bottlenecks</a:t>
            </a:r>
          </a:p>
          <a:p>
            <a:pPr marL="380990" lvl="1" indent="-380990"/>
            <a:r>
              <a:rPr lang="en-US" dirty="0"/>
              <a:t>Port access in Karachi and Port </a:t>
            </a:r>
            <a:r>
              <a:rPr lang="en-US" dirty="0" err="1"/>
              <a:t>Qasim</a:t>
            </a:r>
            <a:r>
              <a:rPr lang="en-US" dirty="0"/>
              <a:t> are an issue</a:t>
            </a:r>
          </a:p>
          <a:p>
            <a:pPr marL="380990" lvl="1" indent="-380990"/>
            <a:r>
              <a:rPr lang="en-US" dirty="0"/>
              <a:t>Rail is virtually non-existent </a:t>
            </a:r>
          </a:p>
        </p:txBody>
      </p:sp>
      <p:sp>
        <p:nvSpPr>
          <p:cNvPr id="4" name="Title 3">
            <a:extLst>
              <a:ext uri="{FF2B5EF4-FFF2-40B4-BE49-F238E27FC236}">
                <a16:creationId xmlns:a16="http://schemas.microsoft.com/office/drawing/2014/main" id="{B01A02CB-5688-4D48-B091-9FF8411FFD28}"/>
              </a:ext>
            </a:extLst>
          </p:cNvPr>
          <p:cNvSpPr>
            <a:spLocks noGrp="1"/>
          </p:cNvSpPr>
          <p:nvPr>
            <p:ph type="title"/>
          </p:nvPr>
        </p:nvSpPr>
        <p:spPr>
          <a:xfrm>
            <a:off x="0" y="0"/>
            <a:ext cx="12192000" cy="590931"/>
          </a:xfrm>
          <a:solidFill>
            <a:srgbClr val="008000"/>
          </a:solidFill>
          <a:ln>
            <a:noFill/>
          </a:ln>
          <a:effectLst/>
        </p:spPr>
        <p:txBody>
          <a:bodyPr vert="horz" wrap="square" lIns="91440" tIns="45720" rIns="91440" bIns="45720" rtlCol="0" anchor="ctr">
            <a:spAutoFit/>
          </a:bodyPr>
          <a:lstStyle/>
          <a:p>
            <a:pPr indent="-320040" algn="ctr">
              <a:buClr>
                <a:schemeClr val="accent6">
                  <a:lumMod val="75000"/>
                </a:schemeClr>
              </a:buClr>
              <a:buSzPct val="128000"/>
            </a:pPr>
            <a:r>
              <a:rPr lang="en-US" sz="3600" b="1" dirty="0">
                <a:solidFill>
                  <a:schemeClr val="bg1"/>
                </a:solidFill>
                <a:effectLst>
                  <a:outerShdw blurRad="38100" dist="38100" dir="2700000" algn="tl">
                    <a:srgbClr val="000000"/>
                  </a:outerShdw>
                </a:effectLst>
                <a:latin typeface="Calibri" pitchFamily="34" charset="0"/>
                <a:ea typeface="+mn-ea"/>
                <a:cs typeface="+mn-cs"/>
              </a:rPr>
              <a:t>ROAD TRANSPORT SECTOR</a:t>
            </a:r>
          </a:p>
        </p:txBody>
      </p:sp>
      <p:sp>
        <p:nvSpPr>
          <p:cNvPr id="3" name="Text Placeholder 2">
            <a:extLst>
              <a:ext uri="{FF2B5EF4-FFF2-40B4-BE49-F238E27FC236}">
                <a16:creationId xmlns:a16="http://schemas.microsoft.com/office/drawing/2014/main" id="{4ECB0006-8178-E545-B916-92FEAFF19C5E}"/>
              </a:ext>
            </a:extLst>
          </p:cNvPr>
          <p:cNvSpPr>
            <a:spLocks noGrp="1"/>
          </p:cNvSpPr>
          <p:nvPr>
            <p:ph type="body" sz="quarter" idx="14"/>
          </p:nvPr>
        </p:nvSpPr>
        <p:spPr>
          <a:xfrm>
            <a:off x="527052" y="839448"/>
            <a:ext cx="11137900" cy="536060"/>
          </a:xfrm>
        </p:spPr>
        <p:txBody>
          <a:bodyPr/>
          <a:lstStyle/>
          <a:p>
            <a:r>
              <a:rPr lang="en-US" sz="2800" dirty="0"/>
              <a:t>Major Impediments </a:t>
            </a:r>
          </a:p>
        </p:txBody>
      </p:sp>
      <p:sp>
        <p:nvSpPr>
          <p:cNvPr id="5" name="Content Placeholder 4">
            <a:extLst>
              <a:ext uri="{FF2B5EF4-FFF2-40B4-BE49-F238E27FC236}">
                <a16:creationId xmlns:a16="http://schemas.microsoft.com/office/drawing/2014/main" id="{C0C5E7EA-4F27-2E46-8162-4D96F825D4F6}"/>
              </a:ext>
            </a:extLst>
          </p:cNvPr>
          <p:cNvSpPr>
            <a:spLocks noGrp="1"/>
          </p:cNvSpPr>
          <p:nvPr>
            <p:ph sz="quarter" idx="17"/>
          </p:nvPr>
        </p:nvSpPr>
        <p:spPr>
          <a:xfrm>
            <a:off x="6191254" y="1531300"/>
            <a:ext cx="5473699" cy="4624917"/>
          </a:xfrm>
        </p:spPr>
        <p:txBody>
          <a:bodyPr>
            <a:normAutofit fontScale="92500" lnSpcReduction="20000"/>
          </a:bodyPr>
          <a:lstStyle/>
          <a:p>
            <a:pPr marL="380990" indent="-380990"/>
            <a:r>
              <a:rPr lang="en-US" dirty="0">
                <a:solidFill>
                  <a:srgbClr val="E95A1A"/>
                </a:solidFill>
              </a:rPr>
              <a:t>Laws governing transport sector need updating and harmonization</a:t>
            </a:r>
          </a:p>
          <a:p>
            <a:pPr marL="380990" lvl="1" indent="-380990"/>
            <a:r>
              <a:rPr lang="en-US" dirty="0"/>
              <a:t>Carriage of Goods by Road Act (COGRA), was prepared in 2003 but never approved</a:t>
            </a:r>
          </a:p>
          <a:p>
            <a:pPr marL="380990" lvl="1" indent="-380990"/>
            <a:r>
              <a:rPr lang="en-US" dirty="0"/>
              <a:t>Trucking Policy of 2008 identified the need for change in the sector, but was partially adopted</a:t>
            </a:r>
          </a:p>
          <a:p>
            <a:pPr marL="380990" lvl="1" indent="-380990"/>
            <a:r>
              <a:rPr lang="en-US" dirty="0"/>
              <a:t>Legal environment in which sector operates needs to be updated to permit operations in line with standard practices globally</a:t>
            </a:r>
          </a:p>
          <a:p>
            <a:pPr marL="380990" indent="-380990"/>
            <a:r>
              <a:rPr lang="en-US" dirty="0">
                <a:solidFill>
                  <a:srgbClr val="E95A1A"/>
                </a:solidFill>
              </a:rPr>
              <a:t>Development of CPEC corridor, </a:t>
            </a:r>
            <a:r>
              <a:rPr lang="en-US" dirty="0"/>
              <a:t>A</a:t>
            </a:r>
            <a:r>
              <a:rPr lang="en-US" sz="2400" dirty="0"/>
              <a:t>ccession to TIR will increase competition pressure on Pakistan’s freight and logistic sectors</a:t>
            </a:r>
          </a:p>
        </p:txBody>
      </p:sp>
      <p:sp>
        <p:nvSpPr>
          <p:cNvPr id="10" name="Slide Number Placeholder 3">
            <a:extLst>
              <a:ext uri="{FF2B5EF4-FFF2-40B4-BE49-F238E27FC236}">
                <a16:creationId xmlns:a16="http://schemas.microsoft.com/office/drawing/2014/main" id="{EE7022DF-7CDE-7E47-AC4A-31E357B6A4DD}"/>
              </a:ext>
            </a:extLst>
          </p:cNvPr>
          <p:cNvSpPr>
            <a:spLocks noGrp="1"/>
          </p:cNvSpPr>
          <p:nvPr>
            <p:ph type="sldNum" sz="quarter" idx="12"/>
          </p:nvPr>
        </p:nvSpPr>
        <p:spPr>
          <a:xfrm>
            <a:off x="5812129" y="6498169"/>
            <a:ext cx="567743" cy="131235"/>
          </a:xfrm>
        </p:spPr>
        <p:txBody>
          <a:bodyPr/>
          <a:lstStyle/>
          <a:p>
            <a:pPr defTabSz="1219140"/>
            <a:fld id="{2490C926-4C7A-4456-B603-8FB00524CD8E}" type="slidenum">
              <a:rPr lang="en-GB" smtClean="0">
                <a:solidFill>
                  <a:prstClr val="black"/>
                </a:solidFill>
              </a:rPr>
              <a:pPr defTabSz="1219140"/>
              <a:t>7</a:t>
            </a:fld>
            <a:endParaRPr lang="en-GB" dirty="0">
              <a:solidFill>
                <a:prstClr val="black"/>
              </a:solidFill>
            </a:endParaRPr>
          </a:p>
        </p:txBody>
      </p:sp>
    </p:spTree>
    <p:extLst>
      <p:ext uri="{BB962C8B-B14F-4D97-AF65-F5344CB8AC3E}">
        <p14:creationId xmlns:p14="http://schemas.microsoft.com/office/powerpoint/2010/main" val="31098890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C1AB373-067A-4000-9D1B-A18B8E84C0BD}"/>
              </a:ext>
            </a:extLst>
          </p:cNvPr>
          <p:cNvSpPr/>
          <p:nvPr/>
        </p:nvSpPr>
        <p:spPr>
          <a:xfrm>
            <a:off x="9001525" y="4615627"/>
            <a:ext cx="2865672" cy="1569660"/>
          </a:xfrm>
          <a:prstGeom prst="rect">
            <a:avLst/>
          </a:prstGeom>
          <a:solidFill>
            <a:schemeClr val="bg1"/>
          </a:solidFill>
          <a:ln>
            <a:solidFill>
              <a:schemeClr val="bg1"/>
            </a:solidFill>
          </a:ln>
        </p:spPr>
        <p:txBody>
          <a:bodyPr wrap="square">
            <a:spAutoFit/>
          </a:bodyPr>
          <a:lstStyle/>
          <a:p>
            <a:pPr marL="285750" indent="-285750">
              <a:buFont typeface="Arial" panose="020B0604020202020204" pitchFamily="34" charset="0"/>
              <a:buChar char="•"/>
            </a:pPr>
            <a:r>
              <a:rPr lang="en-SG" sz="1600" dirty="0"/>
              <a:t>Relocate logistics facilities to Northern Bypass</a:t>
            </a:r>
          </a:p>
          <a:p>
            <a:pPr marL="285750" indent="-285750">
              <a:buFont typeface="Arial" panose="020B0604020202020204" pitchFamily="34" charset="0"/>
              <a:buChar char="•"/>
            </a:pPr>
            <a:r>
              <a:rPr lang="en-SG" sz="1600" dirty="0"/>
              <a:t>New access road to SAPT</a:t>
            </a:r>
          </a:p>
          <a:p>
            <a:pPr marL="285750" indent="-285750">
              <a:buFont typeface="Arial" panose="020B0604020202020204" pitchFamily="34" charset="0"/>
              <a:buChar char="•"/>
            </a:pPr>
            <a:r>
              <a:rPr lang="en-SG" sz="1600" dirty="0"/>
              <a:t>Second Channel for Qasim</a:t>
            </a:r>
          </a:p>
          <a:p>
            <a:pPr marL="285750" indent="-285750">
              <a:buFont typeface="Arial" panose="020B0604020202020204" pitchFamily="34" charset="0"/>
              <a:buChar char="•"/>
            </a:pPr>
            <a:r>
              <a:rPr lang="en-SG" sz="1600" dirty="0"/>
              <a:t>Toll solutions on passengers traffic for flyovers</a:t>
            </a:r>
          </a:p>
        </p:txBody>
      </p:sp>
      <p:sp>
        <p:nvSpPr>
          <p:cNvPr id="2" name="Title 1">
            <a:extLst>
              <a:ext uri="{FF2B5EF4-FFF2-40B4-BE49-F238E27FC236}">
                <a16:creationId xmlns:a16="http://schemas.microsoft.com/office/drawing/2014/main" id="{37BF0B9E-CEAA-49E4-9661-9903BEE70FC5}"/>
              </a:ext>
            </a:extLst>
          </p:cNvPr>
          <p:cNvSpPr>
            <a:spLocks noGrp="1"/>
          </p:cNvSpPr>
          <p:nvPr>
            <p:ph type="title"/>
          </p:nvPr>
        </p:nvSpPr>
        <p:spPr>
          <a:xfrm>
            <a:off x="0" y="0"/>
            <a:ext cx="12197975" cy="590931"/>
          </a:xfrm>
          <a:solidFill>
            <a:srgbClr val="008000"/>
          </a:solidFill>
          <a:ln>
            <a:noFill/>
          </a:ln>
          <a:effectLst/>
        </p:spPr>
        <p:txBody>
          <a:bodyPr vert="horz" wrap="square" lIns="91440" tIns="45720" rIns="91440" bIns="45720" rtlCol="0" anchor="ctr">
            <a:spAutoFit/>
          </a:bodyPr>
          <a:lstStyle/>
          <a:p>
            <a:pPr indent="-320040" algn="ctr">
              <a:buClr>
                <a:schemeClr val="accent6">
                  <a:lumMod val="75000"/>
                </a:schemeClr>
              </a:buClr>
              <a:buSzPct val="128000"/>
            </a:pPr>
            <a:r>
              <a:rPr lang="en-SG" sz="3600" b="1" dirty="0">
                <a:solidFill>
                  <a:schemeClr val="bg1"/>
                </a:solidFill>
                <a:effectLst>
                  <a:outerShdw blurRad="38100" dist="38100" dir="2700000" algn="tl">
                    <a:srgbClr val="000000"/>
                  </a:outerShdw>
                </a:effectLst>
                <a:latin typeface="Calibri" pitchFamily="34" charset="0"/>
                <a:ea typeface="+mn-ea"/>
                <a:cs typeface="+mn-cs"/>
              </a:rPr>
              <a:t>Core Transportation Modalities (Road, Rail, Maritime)</a:t>
            </a:r>
            <a:endParaRPr lang="en-GB" sz="3600" b="1" dirty="0">
              <a:solidFill>
                <a:schemeClr val="bg1"/>
              </a:solidFill>
              <a:effectLst>
                <a:outerShdw blurRad="38100" dist="38100" dir="2700000" algn="tl">
                  <a:srgbClr val="000000"/>
                </a:outerShdw>
              </a:effectLst>
              <a:latin typeface="Calibri" pitchFamily="34" charset="0"/>
              <a:ea typeface="+mn-ea"/>
              <a:cs typeface="+mn-cs"/>
            </a:endParaRPr>
          </a:p>
        </p:txBody>
      </p:sp>
      <p:sp>
        <p:nvSpPr>
          <p:cNvPr id="5" name="Rectangle: Rounded Corners 4">
            <a:extLst>
              <a:ext uri="{FF2B5EF4-FFF2-40B4-BE49-F238E27FC236}">
                <a16:creationId xmlns:a16="http://schemas.microsoft.com/office/drawing/2014/main" id="{82E9EFB7-887B-487E-9E51-3116A0325B9E}"/>
              </a:ext>
            </a:extLst>
          </p:cNvPr>
          <p:cNvSpPr/>
          <p:nvPr/>
        </p:nvSpPr>
        <p:spPr>
          <a:xfrm>
            <a:off x="528501" y="2054087"/>
            <a:ext cx="1712705" cy="92765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t>Road</a:t>
            </a:r>
            <a:endParaRPr lang="en-GB" dirty="0"/>
          </a:p>
        </p:txBody>
      </p:sp>
      <p:sp>
        <p:nvSpPr>
          <p:cNvPr id="6" name="Rectangle: Rounded Corners 5">
            <a:extLst>
              <a:ext uri="{FF2B5EF4-FFF2-40B4-BE49-F238E27FC236}">
                <a16:creationId xmlns:a16="http://schemas.microsoft.com/office/drawing/2014/main" id="{DFCA3F1E-9F55-4289-94D1-3D8780D88E6B}"/>
              </a:ext>
            </a:extLst>
          </p:cNvPr>
          <p:cNvSpPr/>
          <p:nvPr/>
        </p:nvSpPr>
        <p:spPr>
          <a:xfrm>
            <a:off x="528500" y="3400075"/>
            <a:ext cx="1712705" cy="92765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t>Rail</a:t>
            </a:r>
            <a:endParaRPr lang="en-GB" dirty="0"/>
          </a:p>
        </p:txBody>
      </p:sp>
      <p:sp>
        <p:nvSpPr>
          <p:cNvPr id="7" name="Rectangle: Rounded Corners 6">
            <a:extLst>
              <a:ext uri="{FF2B5EF4-FFF2-40B4-BE49-F238E27FC236}">
                <a16:creationId xmlns:a16="http://schemas.microsoft.com/office/drawing/2014/main" id="{DE30390D-F722-42B6-AD4B-9033CFF267E4}"/>
              </a:ext>
            </a:extLst>
          </p:cNvPr>
          <p:cNvSpPr/>
          <p:nvPr/>
        </p:nvSpPr>
        <p:spPr>
          <a:xfrm>
            <a:off x="528500" y="4615627"/>
            <a:ext cx="1712705" cy="92765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t>Maritime</a:t>
            </a:r>
            <a:endParaRPr lang="en-GB" dirty="0"/>
          </a:p>
        </p:txBody>
      </p:sp>
      <p:sp>
        <p:nvSpPr>
          <p:cNvPr id="8" name="TextBox 7">
            <a:extLst>
              <a:ext uri="{FF2B5EF4-FFF2-40B4-BE49-F238E27FC236}">
                <a16:creationId xmlns:a16="http://schemas.microsoft.com/office/drawing/2014/main" id="{300C401F-47D1-4B0B-9D40-773725CA9D0C}"/>
              </a:ext>
            </a:extLst>
          </p:cNvPr>
          <p:cNvSpPr txBox="1"/>
          <p:nvPr/>
        </p:nvSpPr>
        <p:spPr>
          <a:xfrm>
            <a:off x="3201004" y="977026"/>
            <a:ext cx="1616765" cy="369332"/>
          </a:xfrm>
          <a:prstGeom prst="rect">
            <a:avLst/>
          </a:prstGeom>
          <a:solidFill>
            <a:srgbClr val="0070C0"/>
          </a:solidFill>
        </p:spPr>
        <p:txBody>
          <a:bodyPr wrap="square" rtlCol="0">
            <a:spAutoFit/>
          </a:bodyPr>
          <a:lstStyle/>
          <a:p>
            <a:pPr algn="ctr"/>
            <a:r>
              <a:rPr lang="en-SG" dirty="0">
                <a:solidFill>
                  <a:schemeClr val="bg1"/>
                </a:solidFill>
              </a:rPr>
              <a:t>Policy</a:t>
            </a:r>
            <a:endParaRPr lang="en-GB" dirty="0">
              <a:solidFill>
                <a:schemeClr val="bg1"/>
              </a:solidFill>
            </a:endParaRPr>
          </a:p>
        </p:txBody>
      </p:sp>
      <p:sp>
        <p:nvSpPr>
          <p:cNvPr id="9" name="TextBox 8">
            <a:extLst>
              <a:ext uri="{FF2B5EF4-FFF2-40B4-BE49-F238E27FC236}">
                <a16:creationId xmlns:a16="http://schemas.microsoft.com/office/drawing/2014/main" id="{A5DCAD53-ED46-42A3-9B7F-9B3DFFA811DE}"/>
              </a:ext>
            </a:extLst>
          </p:cNvPr>
          <p:cNvSpPr txBox="1"/>
          <p:nvPr/>
        </p:nvSpPr>
        <p:spPr>
          <a:xfrm>
            <a:off x="6279436" y="953177"/>
            <a:ext cx="1616765" cy="369332"/>
          </a:xfrm>
          <a:prstGeom prst="rect">
            <a:avLst/>
          </a:prstGeom>
          <a:solidFill>
            <a:srgbClr val="0070C0"/>
          </a:solidFill>
        </p:spPr>
        <p:txBody>
          <a:bodyPr wrap="square" rtlCol="0">
            <a:spAutoFit/>
          </a:bodyPr>
          <a:lstStyle/>
          <a:p>
            <a:pPr algn="ctr"/>
            <a:r>
              <a:rPr lang="en-SG" dirty="0">
                <a:solidFill>
                  <a:schemeClr val="bg1"/>
                </a:solidFill>
              </a:rPr>
              <a:t>Procedural</a:t>
            </a:r>
            <a:endParaRPr lang="en-GB" dirty="0">
              <a:solidFill>
                <a:schemeClr val="bg1"/>
              </a:solidFill>
            </a:endParaRPr>
          </a:p>
        </p:txBody>
      </p:sp>
      <p:sp>
        <p:nvSpPr>
          <p:cNvPr id="10" name="TextBox 9">
            <a:extLst>
              <a:ext uri="{FF2B5EF4-FFF2-40B4-BE49-F238E27FC236}">
                <a16:creationId xmlns:a16="http://schemas.microsoft.com/office/drawing/2014/main" id="{B2CB42CA-9C24-4EC8-8A73-FD693BAD17D6}"/>
              </a:ext>
            </a:extLst>
          </p:cNvPr>
          <p:cNvSpPr txBox="1"/>
          <p:nvPr/>
        </p:nvSpPr>
        <p:spPr>
          <a:xfrm>
            <a:off x="9564106" y="1005248"/>
            <a:ext cx="1616765" cy="369332"/>
          </a:xfrm>
          <a:prstGeom prst="rect">
            <a:avLst/>
          </a:prstGeom>
          <a:solidFill>
            <a:srgbClr val="0070C0"/>
          </a:solidFill>
        </p:spPr>
        <p:txBody>
          <a:bodyPr wrap="square" rtlCol="0">
            <a:spAutoFit/>
          </a:bodyPr>
          <a:lstStyle/>
          <a:p>
            <a:pPr algn="ctr"/>
            <a:r>
              <a:rPr lang="en-SG" dirty="0">
                <a:solidFill>
                  <a:schemeClr val="bg1"/>
                </a:solidFill>
              </a:rPr>
              <a:t>Infrastructure</a:t>
            </a:r>
            <a:endParaRPr lang="en-GB" dirty="0">
              <a:solidFill>
                <a:schemeClr val="bg1"/>
              </a:solidFill>
            </a:endParaRPr>
          </a:p>
        </p:txBody>
      </p:sp>
      <p:cxnSp>
        <p:nvCxnSpPr>
          <p:cNvPr id="12" name="Straight Connector 11">
            <a:extLst>
              <a:ext uri="{FF2B5EF4-FFF2-40B4-BE49-F238E27FC236}">
                <a16:creationId xmlns:a16="http://schemas.microsoft.com/office/drawing/2014/main" id="{E42061C3-9AD8-4128-9C98-981CA435D4ED}"/>
              </a:ext>
            </a:extLst>
          </p:cNvPr>
          <p:cNvCxnSpPr/>
          <p:nvPr/>
        </p:nvCxnSpPr>
        <p:spPr>
          <a:xfrm>
            <a:off x="528500" y="3260035"/>
            <a:ext cx="1113499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5C6B05-0D7E-439F-B903-81D8FF6AB6E2}"/>
              </a:ext>
            </a:extLst>
          </p:cNvPr>
          <p:cNvCxnSpPr/>
          <p:nvPr/>
        </p:nvCxnSpPr>
        <p:spPr>
          <a:xfrm>
            <a:off x="528500" y="4490703"/>
            <a:ext cx="1113499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761849-D1AA-4800-AA05-0559F35ECE61}"/>
              </a:ext>
            </a:extLst>
          </p:cNvPr>
          <p:cNvCxnSpPr/>
          <p:nvPr/>
        </p:nvCxnSpPr>
        <p:spPr>
          <a:xfrm>
            <a:off x="5594005" y="1497497"/>
            <a:ext cx="0" cy="512859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1EDD68-004F-4EAC-B007-C29BDD21E6FA}"/>
              </a:ext>
            </a:extLst>
          </p:cNvPr>
          <p:cNvCxnSpPr/>
          <p:nvPr/>
        </p:nvCxnSpPr>
        <p:spPr>
          <a:xfrm>
            <a:off x="8820909" y="1497496"/>
            <a:ext cx="0" cy="512859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F0DDA61-753B-412E-ABA3-3FE50B41418F}"/>
              </a:ext>
            </a:extLst>
          </p:cNvPr>
          <p:cNvSpPr/>
          <p:nvPr/>
        </p:nvSpPr>
        <p:spPr>
          <a:xfrm>
            <a:off x="2681723" y="1884953"/>
            <a:ext cx="2804530" cy="1323439"/>
          </a:xfrm>
          <a:prstGeom prst="rect">
            <a:avLst/>
          </a:prstGeom>
        </p:spPr>
        <p:txBody>
          <a:bodyPr wrap="square">
            <a:spAutoFit/>
          </a:bodyPr>
          <a:lstStyle/>
          <a:p>
            <a:pPr marL="285750" indent="-285750">
              <a:buFont typeface="Arial" panose="020B0604020202020204" pitchFamily="34" charset="0"/>
              <a:buChar char="•"/>
            </a:pPr>
            <a:r>
              <a:rPr lang="en-SG" sz="1600" dirty="0"/>
              <a:t>Revise Trucking Policy 2007</a:t>
            </a:r>
            <a:endParaRPr lang="en-GB" sz="1600" dirty="0"/>
          </a:p>
          <a:p>
            <a:pPr marL="285750" indent="-285750">
              <a:buFont typeface="Arial" panose="020B0604020202020204" pitchFamily="34" charset="0"/>
              <a:buChar char="•"/>
            </a:pPr>
            <a:r>
              <a:rPr lang="en-GB" sz="1600" dirty="0"/>
              <a:t>Provincial Motor Vehicle Ordinance 1965</a:t>
            </a:r>
          </a:p>
          <a:p>
            <a:pPr marL="285750" indent="-285750">
              <a:buFont typeface="Arial" panose="020B0604020202020204" pitchFamily="34" charset="0"/>
              <a:buChar char="•"/>
            </a:pPr>
            <a:r>
              <a:rPr lang="en-SG" sz="1600" dirty="0"/>
              <a:t>Tyres, lubricants, fuels</a:t>
            </a:r>
            <a:endParaRPr lang="en-GB" sz="1600" dirty="0"/>
          </a:p>
          <a:p>
            <a:pPr marL="285750" indent="-285750">
              <a:buFont typeface="Arial" panose="020B0604020202020204" pitchFamily="34" charset="0"/>
              <a:buChar char="•"/>
            </a:pPr>
            <a:r>
              <a:rPr lang="en-SG" sz="1600" dirty="0"/>
              <a:t>Axle Load Regime</a:t>
            </a:r>
            <a:endParaRPr lang="en-GB" sz="1600" dirty="0"/>
          </a:p>
        </p:txBody>
      </p:sp>
      <p:sp>
        <p:nvSpPr>
          <p:cNvPr id="18" name="Rectangle 17">
            <a:extLst>
              <a:ext uri="{FF2B5EF4-FFF2-40B4-BE49-F238E27FC236}">
                <a16:creationId xmlns:a16="http://schemas.microsoft.com/office/drawing/2014/main" id="{1137CE01-AA7C-4ED3-8B96-DAE8563A8BFC}"/>
              </a:ext>
            </a:extLst>
          </p:cNvPr>
          <p:cNvSpPr/>
          <p:nvPr/>
        </p:nvSpPr>
        <p:spPr>
          <a:xfrm>
            <a:off x="5751317" y="1903226"/>
            <a:ext cx="2961839" cy="830997"/>
          </a:xfrm>
          <a:prstGeom prst="rect">
            <a:avLst/>
          </a:prstGeom>
        </p:spPr>
        <p:txBody>
          <a:bodyPr wrap="square">
            <a:spAutoFit/>
          </a:bodyPr>
          <a:lstStyle/>
          <a:p>
            <a:pPr marL="285750" indent="-285750">
              <a:buFont typeface="Arial" panose="020B0604020202020204" pitchFamily="34" charset="0"/>
              <a:buChar char="•"/>
            </a:pPr>
            <a:r>
              <a:rPr lang="en-SG" sz="1600" dirty="0"/>
              <a:t>Road Consignment Note</a:t>
            </a:r>
            <a:endParaRPr lang="en-GB" sz="1600" dirty="0"/>
          </a:p>
          <a:p>
            <a:pPr marL="285750" indent="-285750">
              <a:buFont typeface="Arial" panose="020B0604020202020204" pitchFamily="34" charset="0"/>
              <a:buChar char="•"/>
            </a:pPr>
            <a:r>
              <a:rPr lang="en-SG" sz="1600" dirty="0"/>
              <a:t>Registration of Drivers</a:t>
            </a:r>
            <a:endParaRPr lang="en-GB" sz="1600" dirty="0"/>
          </a:p>
          <a:p>
            <a:pPr marL="285750" indent="-285750">
              <a:buFont typeface="Arial" panose="020B0604020202020204" pitchFamily="34" charset="0"/>
              <a:buChar char="•"/>
            </a:pPr>
            <a:r>
              <a:rPr lang="en-SG" sz="1600" dirty="0"/>
              <a:t>Registration of heavy vehicles</a:t>
            </a:r>
            <a:endParaRPr lang="en-GB" sz="1600" dirty="0"/>
          </a:p>
        </p:txBody>
      </p:sp>
      <p:sp>
        <p:nvSpPr>
          <p:cNvPr id="19" name="Rectangle 18">
            <a:extLst>
              <a:ext uri="{FF2B5EF4-FFF2-40B4-BE49-F238E27FC236}">
                <a16:creationId xmlns:a16="http://schemas.microsoft.com/office/drawing/2014/main" id="{2948E57C-7B03-4D5A-A6FF-651415CF4D50}"/>
              </a:ext>
            </a:extLst>
          </p:cNvPr>
          <p:cNvSpPr/>
          <p:nvPr/>
        </p:nvSpPr>
        <p:spPr>
          <a:xfrm>
            <a:off x="9001525" y="1812358"/>
            <a:ext cx="3109372" cy="1323439"/>
          </a:xfrm>
          <a:prstGeom prst="rect">
            <a:avLst/>
          </a:prstGeom>
        </p:spPr>
        <p:txBody>
          <a:bodyPr wrap="square">
            <a:spAutoFit/>
          </a:bodyPr>
          <a:lstStyle/>
          <a:p>
            <a:pPr marL="285750" indent="-285750">
              <a:buFont typeface="Arial" panose="020B0604020202020204" pitchFamily="34" charset="0"/>
              <a:buChar char="•"/>
            </a:pPr>
            <a:r>
              <a:rPr lang="en-SG" sz="1600" dirty="0"/>
              <a:t>Road-side facilities / resting areas</a:t>
            </a:r>
            <a:endParaRPr lang="en-GB" sz="1600" dirty="0"/>
          </a:p>
          <a:p>
            <a:pPr marL="285750" indent="-285750">
              <a:buFont typeface="Arial" panose="020B0604020202020204" pitchFamily="34" charset="0"/>
              <a:buChar char="•"/>
            </a:pPr>
            <a:r>
              <a:rPr lang="en-SG" sz="1600" dirty="0"/>
              <a:t>Weight-Bridges</a:t>
            </a:r>
            <a:endParaRPr lang="en-GB" sz="1600" dirty="0"/>
          </a:p>
          <a:p>
            <a:pPr marL="285750" indent="-285750">
              <a:buFont typeface="Arial" panose="020B0604020202020204" pitchFamily="34" charset="0"/>
              <a:buChar char="•"/>
            </a:pPr>
            <a:r>
              <a:rPr lang="en-SG" sz="1600" dirty="0"/>
              <a:t>Bonded warehouse for imported vehicles</a:t>
            </a:r>
            <a:endParaRPr lang="en-GB" sz="1600" dirty="0"/>
          </a:p>
        </p:txBody>
      </p:sp>
      <p:sp>
        <p:nvSpPr>
          <p:cNvPr id="20" name="Rectangle 19">
            <a:extLst>
              <a:ext uri="{FF2B5EF4-FFF2-40B4-BE49-F238E27FC236}">
                <a16:creationId xmlns:a16="http://schemas.microsoft.com/office/drawing/2014/main" id="{39F033E1-A531-48CC-9C13-A9149D21B946}"/>
              </a:ext>
            </a:extLst>
          </p:cNvPr>
          <p:cNvSpPr/>
          <p:nvPr/>
        </p:nvSpPr>
        <p:spPr>
          <a:xfrm>
            <a:off x="2681722" y="3413804"/>
            <a:ext cx="2731669" cy="830997"/>
          </a:xfrm>
          <a:prstGeom prst="rect">
            <a:avLst/>
          </a:prstGeom>
        </p:spPr>
        <p:txBody>
          <a:bodyPr wrap="square">
            <a:spAutoFit/>
          </a:bodyPr>
          <a:lstStyle/>
          <a:p>
            <a:pPr marL="285750" indent="-285750">
              <a:buFont typeface="Arial" panose="020B0604020202020204" pitchFamily="34" charset="0"/>
              <a:buChar char="•"/>
            </a:pPr>
            <a:r>
              <a:rPr lang="en-SG" sz="1600" dirty="0"/>
              <a:t>Railways Laws 1890</a:t>
            </a:r>
            <a:endParaRPr lang="en-GB" sz="1600" dirty="0"/>
          </a:p>
          <a:p>
            <a:pPr marL="285750" indent="-285750">
              <a:buFont typeface="Arial" panose="020B0604020202020204" pitchFamily="34" charset="0"/>
              <a:buChar char="•"/>
            </a:pPr>
            <a:r>
              <a:rPr lang="en-GB" sz="1600" dirty="0"/>
              <a:t>PR Freight Transportation Company </a:t>
            </a:r>
          </a:p>
        </p:txBody>
      </p:sp>
      <p:sp>
        <p:nvSpPr>
          <p:cNvPr id="21" name="Rectangle 20">
            <a:extLst>
              <a:ext uri="{FF2B5EF4-FFF2-40B4-BE49-F238E27FC236}">
                <a16:creationId xmlns:a16="http://schemas.microsoft.com/office/drawing/2014/main" id="{3F26EFC7-6E89-472B-B7F7-F6D42B70999F}"/>
              </a:ext>
            </a:extLst>
          </p:cNvPr>
          <p:cNvSpPr/>
          <p:nvPr/>
        </p:nvSpPr>
        <p:spPr>
          <a:xfrm>
            <a:off x="5774622" y="3335167"/>
            <a:ext cx="2865673" cy="584775"/>
          </a:xfrm>
          <a:prstGeom prst="rect">
            <a:avLst/>
          </a:prstGeom>
        </p:spPr>
        <p:txBody>
          <a:bodyPr wrap="square">
            <a:spAutoFit/>
          </a:bodyPr>
          <a:lstStyle/>
          <a:p>
            <a:pPr marL="285750" indent="-285750">
              <a:buFont typeface="Arial" panose="020B0604020202020204" pitchFamily="34" charset="0"/>
              <a:buChar char="•"/>
            </a:pPr>
            <a:r>
              <a:rPr lang="en-SG" sz="1600" dirty="0"/>
              <a:t>Extend operating hours</a:t>
            </a:r>
            <a:endParaRPr lang="en-GB" sz="1600" dirty="0"/>
          </a:p>
          <a:p>
            <a:pPr marL="285750" indent="-285750">
              <a:buFont typeface="Arial" panose="020B0604020202020204" pitchFamily="34" charset="0"/>
              <a:buChar char="•"/>
            </a:pPr>
            <a:r>
              <a:rPr lang="en-SG" sz="1600" dirty="0"/>
              <a:t>Market-driven tariffs</a:t>
            </a:r>
            <a:endParaRPr lang="en-GB" sz="1600" dirty="0"/>
          </a:p>
        </p:txBody>
      </p:sp>
      <p:sp>
        <p:nvSpPr>
          <p:cNvPr id="22" name="Rectangle 21">
            <a:extLst>
              <a:ext uri="{FF2B5EF4-FFF2-40B4-BE49-F238E27FC236}">
                <a16:creationId xmlns:a16="http://schemas.microsoft.com/office/drawing/2014/main" id="{ECDDD89C-BE09-448F-95DA-7EEECDFFFD7C}"/>
              </a:ext>
            </a:extLst>
          </p:cNvPr>
          <p:cNvSpPr/>
          <p:nvPr/>
        </p:nvSpPr>
        <p:spPr>
          <a:xfrm>
            <a:off x="9001525" y="3353342"/>
            <a:ext cx="2865672" cy="1077218"/>
          </a:xfrm>
          <a:prstGeom prst="rect">
            <a:avLst/>
          </a:prstGeom>
        </p:spPr>
        <p:txBody>
          <a:bodyPr wrap="square">
            <a:spAutoFit/>
          </a:bodyPr>
          <a:lstStyle/>
          <a:p>
            <a:pPr marL="285750" indent="-285750">
              <a:buFont typeface="Arial" panose="020B0604020202020204" pitchFamily="34" charset="0"/>
              <a:buChar char="•"/>
            </a:pPr>
            <a:r>
              <a:rPr lang="en-SG" sz="1600" dirty="0"/>
              <a:t>ML-1</a:t>
            </a:r>
            <a:endParaRPr lang="en-GB" sz="1600" dirty="0"/>
          </a:p>
          <a:p>
            <a:pPr marL="285750" indent="-285750">
              <a:buFont typeface="Arial" panose="020B0604020202020204" pitchFamily="34" charset="0"/>
              <a:buChar char="•"/>
            </a:pPr>
            <a:r>
              <a:rPr lang="en-SG" sz="1600" dirty="0"/>
              <a:t>Havelian Dry Port / KPK</a:t>
            </a:r>
            <a:endParaRPr lang="en-GB" sz="1600" dirty="0"/>
          </a:p>
          <a:p>
            <a:pPr marL="285750" indent="-285750">
              <a:buFont typeface="Arial" panose="020B0604020202020204" pitchFamily="34" charset="0"/>
              <a:buChar char="•"/>
            </a:pPr>
            <a:r>
              <a:rPr lang="en-SG" sz="1600" dirty="0"/>
              <a:t>Rail-seaport connectivity</a:t>
            </a:r>
            <a:endParaRPr lang="en-GB" sz="1600" dirty="0"/>
          </a:p>
          <a:p>
            <a:pPr marL="285750" indent="-285750">
              <a:buFont typeface="Arial" panose="020B0604020202020204" pitchFamily="34" charset="0"/>
              <a:buChar char="•"/>
            </a:pPr>
            <a:r>
              <a:rPr lang="en-SG" sz="1600" dirty="0"/>
              <a:t>Rail-SEZ connectivity</a:t>
            </a:r>
            <a:endParaRPr lang="en-GB" sz="1600" dirty="0"/>
          </a:p>
        </p:txBody>
      </p:sp>
      <p:sp>
        <p:nvSpPr>
          <p:cNvPr id="24" name="Rectangle 23">
            <a:extLst>
              <a:ext uri="{FF2B5EF4-FFF2-40B4-BE49-F238E27FC236}">
                <a16:creationId xmlns:a16="http://schemas.microsoft.com/office/drawing/2014/main" id="{83706B5F-1BFA-4E47-BE76-9BFFD2A27D24}"/>
              </a:ext>
            </a:extLst>
          </p:cNvPr>
          <p:cNvSpPr/>
          <p:nvPr/>
        </p:nvSpPr>
        <p:spPr>
          <a:xfrm>
            <a:off x="5751316" y="4615627"/>
            <a:ext cx="3020033" cy="2308324"/>
          </a:xfrm>
          <a:prstGeom prst="rect">
            <a:avLst/>
          </a:prstGeom>
        </p:spPr>
        <p:txBody>
          <a:bodyPr wrap="square">
            <a:spAutoFit/>
          </a:bodyPr>
          <a:lstStyle/>
          <a:p>
            <a:pPr marL="285750" indent="-285750">
              <a:buFont typeface="Arial" panose="020B0604020202020204" pitchFamily="34" charset="0"/>
              <a:buChar char="•"/>
            </a:pPr>
            <a:r>
              <a:rPr lang="en-SG" sz="1600" dirty="0"/>
              <a:t>Gate Controls</a:t>
            </a:r>
          </a:p>
          <a:p>
            <a:pPr marL="285750" indent="-285750">
              <a:buFont typeface="Arial" panose="020B0604020202020204" pitchFamily="34" charset="0"/>
              <a:buChar char="•"/>
            </a:pPr>
            <a:r>
              <a:rPr lang="en-SG" sz="1600" dirty="0"/>
              <a:t>Over-sized/over-weight cargoes</a:t>
            </a:r>
          </a:p>
          <a:p>
            <a:pPr marL="285750" indent="-285750">
              <a:buFont typeface="Arial" panose="020B0604020202020204" pitchFamily="34" charset="0"/>
              <a:buChar char="•"/>
            </a:pPr>
            <a:r>
              <a:rPr lang="en-SG" sz="1600" dirty="0"/>
              <a:t>Adoption of FIATA  FBL and FWB</a:t>
            </a:r>
          </a:p>
          <a:p>
            <a:pPr marL="285750" indent="-285750">
              <a:buFont typeface="Arial" panose="020B0604020202020204" pitchFamily="34" charset="0"/>
              <a:buChar char="•"/>
            </a:pPr>
            <a:r>
              <a:rPr lang="en-SG" sz="1600" dirty="0"/>
              <a:t>New access road to SAPT</a:t>
            </a:r>
          </a:p>
          <a:p>
            <a:pPr marL="285750" indent="-285750">
              <a:buFont typeface="Arial" panose="020B0604020202020204" pitchFamily="34" charset="0"/>
              <a:buChar char="•"/>
            </a:pPr>
            <a:r>
              <a:rPr lang="en-SG" sz="1600" dirty="0"/>
              <a:t>Barge solution for Karachi-Qasim transfer in future</a:t>
            </a:r>
          </a:p>
          <a:p>
            <a:pPr marL="285750" indent="-285750">
              <a:buFont typeface="Arial" panose="020B0604020202020204" pitchFamily="34" charset="0"/>
              <a:buChar char="•"/>
            </a:pPr>
            <a:endParaRPr lang="en-GB" sz="1600" dirty="0"/>
          </a:p>
        </p:txBody>
      </p:sp>
      <p:sp>
        <p:nvSpPr>
          <p:cNvPr id="25" name="Rectangle 24">
            <a:extLst>
              <a:ext uri="{FF2B5EF4-FFF2-40B4-BE49-F238E27FC236}">
                <a16:creationId xmlns:a16="http://schemas.microsoft.com/office/drawing/2014/main" id="{7C3B62AF-2614-4EA5-9DA1-D70BCF7B8FC9}"/>
              </a:ext>
            </a:extLst>
          </p:cNvPr>
          <p:cNvSpPr/>
          <p:nvPr/>
        </p:nvSpPr>
        <p:spPr>
          <a:xfrm>
            <a:off x="2471381" y="4615627"/>
            <a:ext cx="3076012" cy="1815882"/>
          </a:xfrm>
          <a:prstGeom prst="rect">
            <a:avLst/>
          </a:prstGeom>
        </p:spPr>
        <p:txBody>
          <a:bodyPr wrap="square">
            <a:spAutoFit/>
          </a:bodyPr>
          <a:lstStyle/>
          <a:p>
            <a:pPr marL="285750" indent="-285750">
              <a:buFont typeface="Arial" panose="020B0604020202020204" pitchFamily="34" charset="0"/>
              <a:buChar char="•"/>
            </a:pPr>
            <a:r>
              <a:rPr lang="en-SG" sz="1600" dirty="0"/>
              <a:t>Expand roles and mandates of KPT and PQA to include investment and training</a:t>
            </a:r>
          </a:p>
          <a:p>
            <a:pPr marL="285750" indent="-285750">
              <a:buFont typeface="Arial" panose="020B0604020202020204" pitchFamily="34" charset="0"/>
              <a:buChar char="•"/>
            </a:pPr>
            <a:r>
              <a:rPr lang="en-SG" sz="1600" dirty="0"/>
              <a:t>Future concessions to consider shipping alliances </a:t>
            </a:r>
          </a:p>
          <a:p>
            <a:pPr marL="285750" indent="-285750">
              <a:buFont typeface="Arial" panose="020B0604020202020204" pitchFamily="34" charset="0"/>
              <a:buChar char="•"/>
            </a:pPr>
            <a:r>
              <a:rPr lang="en-SG" sz="1600" dirty="0"/>
              <a:t>Incentives for industries development at Gwadar</a:t>
            </a:r>
            <a:endParaRPr lang="en-GB" sz="1600" dirty="0"/>
          </a:p>
        </p:txBody>
      </p:sp>
    </p:spTree>
    <p:extLst>
      <p:ext uri="{BB962C8B-B14F-4D97-AF65-F5344CB8AC3E}">
        <p14:creationId xmlns:p14="http://schemas.microsoft.com/office/powerpoint/2010/main" val="20610211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1CDD-1C44-4E65-B529-3F140CD0B4A2}"/>
              </a:ext>
            </a:extLst>
          </p:cNvPr>
          <p:cNvSpPr>
            <a:spLocks noGrp="1"/>
          </p:cNvSpPr>
          <p:nvPr>
            <p:ph type="title"/>
          </p:nvPr>
        </p:nvSpPr>
        <p:spPr>
          <a:xfrm>
            <a:off x="0" y="0"/>
            <a:ext cx="12192000" cy="1089529"/>
          </a:xfrm>
          <a:solidFill>
            <a:srgbClr val="008000"/>
          </a:solidFill>
          <a:ln>
            <a:noFill/>
          </a:ln>
          <a:effectLst/>
        </p:spPr>
        <p:txBody>
          <a:bodyPr vert="horz" wrap="square" lIns="91440" tIns="45720" rIns="91440" bIns="45720" rtlCol="0" anchor="ctr">
            <a:spAutoFit/>
          </a:bodyPr>
          <a:lstStyle/>
          <a:p>
            <a:pPr indent="-320040" algn="ctr">
              <a:buClr>
                <a:schemeClr val="accent6">
                  <a:lumMod val="75000"/>
                </a:schemeClr>
              </a:buClr>
              <a:buSzPct val="128000"/>
            </a:pPr>
            <a:r>
              <a:rPr lang="en-SG" sz="3600" b="1" dirty="0">
                <a:solidFill>
                  <a:schemeClr val="bg1"/>
                </a:solidFill>
                <a:effectLst>
                  <a:outerShdw blurRad="38100" dist="38100" dir="2700000" algn="tl">
                    <a:srgbClr val="000000"/>
                  </a:outerShdw>
                </a:effectLst>
                <a:latin typeface="Calibri" pitchFamily="34" charset="0"/>
                <a:ea typeface="+mn-ea"/>
                <a:cs typeface="+mn-cs"/>
              </a:rPr>
              <a:t>IMPLEMENTATION OF THE NATIONAL FREIGHT AND LOGISTICS POLICY</a:t>
            </a:r>
            <a:endParaRPr lang="en-GB" sz="3600" b="1" dirty="0">
              <a:solidFill>
                <a:schemeClr val="bg1"/>
              </a:solidFill>
              <a:effectLst>
                <a:outerShdw blurRad="38100" dist="38100" dir="2700000" algn="tl">
                  <a:srgbClr val="000000"/>
                </a:outerShdw>
              </a:effectLst>
              <a:latin typeface="Calibri" pitchFamily="34" charset="0"/>
              <a:ea typeface="+mn-ea"/>
              <a:cs typeface="+mn-cs"/>
            </a:endParaRPr>
          </a:p>
        </p:txBody>
      </p:sp>
      <p:sp>
        <p:nvSpPr>
          <p:cNvPr id="6" name="Content Placeholder 5">
            <a:extLst>
              <a:ext uri="{FF2B5EF4-FFF2-40B4-BE49-F238E27FC236}">
                <a16:creationId xmlns:a16="http://schemas.microsoft.com/office/drawing/2014/main" id="{A4562120-C86A-4893-80B1-8774EE634714}"/>
              </a:ext>
            </a:extLst>
          </p:cNvPr>
          <p:cNvSpPr>
            <a:spLocks noGrp="1"/>
          </p:cNvSpPr>
          <p:nvPr>
            <p:ph sz="quarter" idx="17"/>
          </p:nvPr>
        </p:nvSpPr>
        <p:spPr>
          <a:xfrm>
            <a:off x="6261615" y="1342293"/>
            <a:ext cx="5473676" cy="4624917"/>
          </a:xfrm>
        </p:spPr>
        <p:txBody>
          <a:bodyPr>
            <a:normAutofit fontScale="92500" lnSpcReduction="10000"/>
          </a:bodyPr>
          <a:lstStyle/>
          <a:p>
            <a:pPr marL="285750" indent="-285750"/>
            <a:r>
              <a:rPr lang="en-SG" dirty="0">
                <a:solidFill>
                  <a:schemeClr val="tx1"/>
                </a:solidFill>
              </a:rPr>
              <a:t>Ministry of Communications leading  on the implementations.</a:t>
            </a:r>
          </a:p>
          <a:p>
            <a:pPr marL="285750" indent="-285750"/>
            <a:r>
              <a:rPr lang="en-SG" dirty="0">
                <a:solidFill>
                  <a:schemeClr val="tx1"/>
                </a:solidFill>
              </a:rPr>
              <a:t>NFLP Steering Committee and Working Group with private sector representation guided the progress of implementation.</a:t>
            </a:r>
          </a:p>
          <a:p>
            <a:pPr marL="285750" indent="-285750"/>
            <a:r>
              <a:rPr lang="en-SG" dirty="0">
                <a:solidFill>
                  <a:schemeClr val="tx1"/>
                </a:solidFill>
              </a:rPr>
              <a:t>Logistics Performance Indicators to confirm Monitoring and Evaluation.</a:t>
            </a:r>
          </a:p>
          <a:p>
            <a:pPr marL="285750" indent="-285750"/>
            <a:r>
              <a:rPr lang="en-SG" dirty="0">
                <a:solidFill>
                  <a:schemeClr val="tx1"/>
                </a:solidFill>
              </a:rPr>
              <a:t>Statistics collected and published by the National Transport Data Observatory and Pakistan Bureau of Statistics</a:t>
            </a:r>
            <a:endParaRPr lang="en-GB" dirty="0">
              <a:solidFill>
                <a:schemeClr val="tx1"/>
              </a:solidFill>
            </a:endParaRPr>
          </a:p>
          <a:p>
            <a:endParaRPr lang="en-GB" dirty="0"/>
          </a:p>
        </p:txBody>
      </p:sp>
      <p:pic>
        <p:nvPicPr>
          <p:cNvPr id="8" name="Content Placeholder 7">
            <a:extLst>
              <a:ext uri="{FF2B5EF4-FFF2-40B4-BE49-F238E27FC236}">
                <a16:creationId xmlns:a16="http://schemas.microsoft.com/office/drawing/2014/main" id="{980402CF-4244-4002-889B-DF035E17BE55}"/>
              </a:ext>
            </a:extLst>
          </p:cNvPr>
          <p:cNvPicPr>
            <a:picLocks noGrp="1" noChangeAspect="1"/>
          </p:cNvPicPr>
          <p:nvPr>
            <p:ph sz="half" idx="1"/>
          </p:nvPr>
        </p:nvPicPr>
        <p:blipFill rotWithShape="1">
          <a:blip r:embed="rId2"/>
          <a:srcRect l="38488" t="34191" r="14543" b="14950"/>
          <a:stretch/>
        </p:blipFill>
        <p:spPr>
          <a:xfrm>
            <a:off x="176214" y="1538687"/>
            <a:ext cx="5824511" cy="3976288"/>
          </a:xfrm>
          <a:prstGeom prst="rect">
            <a:avLst/>
          </a:prstGeom>
        </p:spPr>
      </p:pic>
    </p:spTree>
    <p:extLst>
      <p:ext uri="{BB962C8B-B14F-4D97-AF65-F5344CB8AC3E}">
        <p14:creationId xmlns:p14="http://schemas.microsoft.com/office/powerpoint/2010/main" val="216450611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6961017261842377","enableDocumentContentUpdater":true,"version":"1.0"}]]></TemplafySlideTemplateConfiguration>
</file>

<file path=customXml/itemProps1.xml><?xml version="1.0" encoding="utf-8"?>
<ds:datastoreItem xmlns:ds="http://schemas.openxmlformats.org/officeDocument/2006/customXml" ds:itemID="{B25F10EB-5E54-49C2-875E-70C571CC8E8D}">
  <ds:schemaRefs/>
</ds:datastoreItem>
</file>

<file path=customXml/itemProps2.xml><?xml version="1.0" encoding="utf-8"?>
<ds:datastoreItem xmlns:ds="http://schemas.openxmlformats.org/officeDocument/2006/customXml" ds:itemID="{2D01E054-9183-41F7-90B8-6A22BBEF65A0}">
  <ds:schemaRefs/>
</ds:datastoreItem>
</file>

<file path=docProps/app.xml><?xml version="1.0" encoding="utf-8"?>
<Properties xmlns="http://schemas.openxmlformats.org/officeDocument/2006/extended-properties" xmlns:vt="http://schemas.openxmlformats.org/officeDocument/2006/docPropsVTypes">
  <Template/>
  <TotalTime>1074</TotalTime>
  <Words>1449</Words>
  <Application>Microsoft Office PowerPoint</Application>
  <PresentationFormat>Widescreen</PresentationFormat>
  <Paragraphs>398</Paragraphs>
  <Slides>21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Bookman Old Style</vt:lpstr>
      <vt:lpstr>Calibri</vt:lpstr>
      <vt:lpstr>Calibri Light</vt:lpstr>
      <vt:lpstr>Georgia</vt:lpstr>
      <vt:lpstr>Helvetica</vt:lpstr>
      <vt:lpstr>Roboto</vt:lpstr>
      <vt:lpstr>Times New Roman</vt:lpstr>
      <vt:lpstr>Wingdings</vt:lpstr>
      <vt:lpstr>Office Theme</vt:lpstr>
      <vt:lpstr>PowerPoint Presentation</vt:lpstr>
      <vt:lpstr>Sequence</vt:lpstr>
      <vt:lpstr>NATIONAL FREIGHT &amp; LOGISTICS POLICY</vt:lpstr>
      <vt:lpstr>LOGISTICS </vt:lpstr>
      <vt:lpstr>LOGISTICS </vt:lpstr>
      <vt:lpstr>STRUCTURE of the POLICY</vt:lpstr>
      <vt:lpstr>ROAD TRANSPORT SECTOR</vt:lpstr>
      <vt:lpstr>Core Transportation Modalities (Road, Rail, Maritime)</vt:lpstr>
      <vt:lpstr>IMPLEMENTATION OF THE NATIONAL FREIGHT AND LOGISTICS POLICY</vt:lpstr>
      <vt:lpstr>Transport Sector of Pakistan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Hameed Akhter</dc:creator>
  <cp:lastModifiedBy>Hameed Akhter</cp:lastModifiedBy>
  <cp:revision>167</cp:revision>
  <cp:lastPrinted>2021-04-29T18:02:16Z</cp:lastPrinted>
  <dcterms:created xsi:type="dcterms:W3CDTF">2021-04-28T23:40:02Z</dcterms:created>
  <dcterms:modified xsi:type="dcterms:W3CDTF">2022-10-27T03:53:54Z</dcterms:modified>
</cp:coreProperties>
</file>